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66" r:id="rId5"/>
    <p:sldId id="267" r:id="rId6"/>
    <p:sldId id="258" r:id="rId7"/>
    <p:sldId id="259" r:id="rId8"/>
    <p:sldId id="268" r:id="rId9"/>
    <p:sldId id="269" r:id="rId10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8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1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90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33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7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73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53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3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2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7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22E1-A0F5-4DCC-B2DF-C0577075CEDD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AD5F-768B-4559-84F7-7E6785AD8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31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0768" y="3565843"/>
            <a:ext cx="10855118" cy="1187450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2000" dirty="0">
                <a:solidFill>
                  <a:srgbClr val="FFFFFF"/>
                </a:solidFill>
              </a:rPr>
              <a:t>10:30 </a:t>
            </a:r>
            <a:r>
              <a:rPr lang="ja-JP" altLang="en-US" sz="2000" dirty="0">
                <a:solidFill>
                  <a:srgbClr val="FFFFFF"/>
                </a:solidFill>
              </a:rPr>
              <a:t>スタートです。　</a:t>
            </a:r>
            <a:r>
              <a:rPr kumimoji="1" lang="ja-JP" altLang="en-US" sz="2000" dirty="0">
                <a:solidFill>
                  <a:srgbClr val="FFFFFF"/>
                </a:solidFill>
              </a:rPr>
              <a:t>しばらく、お待ちください。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参加者は、原則として「ビデオ</a:t>
            </a:r>
            <a:r>
              <a:rPr lang="en-US" altLang="ja-JP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」、「マイク</a:t>
            </a:r>
            <a:r>
              <a:rPr lang="en-US" altLang="ja-JP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FFFFFF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」の設定にしてください。</a:t>
            </a:r>
            <a:endParaRPr kumimoji="1" lang="ja-JP" altLang="en-US" sz="2000" dirty="0">
              <a:solidFill>
                <a:srgbClr val="FFFFFF"/>
              </a:solidFill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CF47D06C-EE54-9958-C1CD-5F8BB43A6D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768" y="1773463"/>
            <a:ext cx="10855118" cy="1791524"/>
          </a:xfr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C3C56D-F27C-D832-8A68-F70342EE87E5}"/>
              </a:ext>
            </a:extLst>
          </p:cNvPr>
          <p:cNvSpPr txBox="1"/>
          <p:nvPr/>
        </p:nvSpPr>
        <p:spPr>
          <a:xfrm>
            <a:off x="8016240" y="2841224"/>
            <a:ext cx="160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（第２日</a:t>
            </a:r>
            <a:r>
              <a:rPr lang="ja-JP" altLang="en-US" sz="2400" dirty="0">
                <a:latin typeface="+mn-ea"/>
              </a:rPr>
              <a:t>）</a:t>
            </a:r>
            <a:endParaRPr kumimoji="1" lang="ja-JP" altLang="en-US" sz="2400" dirty="0">
              <a:latin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1016AE2-8937-DC3A-E055-569820625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14" y="1782767"/>
            <a:ext cx="2889886" cy="56343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2186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73528" y="1850776"/>
            <a:ext cx="11261275" cy="4732904"/>
          </a:xfrm>
        </p:spPr>
        <p:txBody>
          <a:bodyPr>
            <a:noAutofit/>
          </a:bodyPr>
          <a:lstStyle/>
          <a:p>
            <a:pPr marL="87313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10:30-10:40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総合司会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副会長　太田 洋子 （野村證券）</a:t>
            </a:r>
            <a:endParaRPr lang="ja-JP" altLang="ja-JP" sz="1800" b="1" kern="100" dirty="0">
              <a:solidFill>
                <a:schemeClr val="accent5">
                  <a:lumMod val="50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1693545" indent="44450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開会挨拶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会 長　　三宅 将之 （日本工業大学）</a:t>
            </a:r>
            <a:endParaRPr lang="en-US" altLang="ja-JP" sz="1800" b="1" kern="100" dirty="0">
              <a:solidFill>
                <a:schemeClr val="accent5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10:40-12:10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A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コロナ禍のインパクト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：吉野 太郎 （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元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東京ガス）</a:t>
            </a:r>
            <a:endParaRPr lang="ja-JP" altLang="ja-JP" sz="1800" b="1" kern="100" dirty="0">
              <a:solidFill>
                <a:schemeClr val="accent5">
                  <a:lumMod val="50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87313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B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マネジメントモデル 　　　　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 徳島　勝幸 （ニッセイ基礎研究所）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（</a:t>
            </a:r>
            <a:r>
              <a:rPr lang="en-US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12:10-13:00</a:t>
            </a:r>
            <a:r>
              <a:rPr lang="ja-JP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休憩）</a:t>
            </a:r>
            <a:endParaRPr lang="en-US" altLang="ja-JP" sz="1800" b="1" kern="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13:00-15:00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C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経営戦略 　　　　　　　　　　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 藤原浩一 （同志社大学）</a:t>
            </a:r>
            <a:endParaRPr lang="en-US" altLang="ja-JP" sz="18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　　　　　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D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ESG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関連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　　　　　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 砂川 信幸 （京都大学）</a:t>
            </a:r>
            <a:endParaRPr lang="en-US" altLang="ja-JP" sz="18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		</a:t>
            </a:r>
            <a:r>
              <a:rPr lang="ja-JP" altLang="en-US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（</a:t>
            </a:r>
            <a:r>
              <a:rPr lang="en-US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15:00-15:15</a:t>
            </a:r>
            <a:r>
              <a:rPr lang="ja-JP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anose="020B0604020202020204" pitchFamily="34" charset="0"/>
              </a:rPr>
              <a:t>休憩）</a:t>
            </a:r>
            <a:endParaRPr lang="en-US" altLang="ja-JP" sz="18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15:15-17:15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E 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新しい資本主義と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DX 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 王　京穂 （明治大学）</a:t>
            </a:r>
            <a:endParaRPr lang="en-US" altLang="ja-JP" sz="18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　　　　　研究報告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F 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価値創造と価値評価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座長 ： 小粥泰樹 （野村総合研究所）</a:t>
            </a:r>
            <a:endParaRPr lang="en-US" altLang="ja-JP" sz="1800" b="1" kern="0" dirty="0">
              <a:solidFill>
                <a:schemeClr val="accent5">
                  <a:lumMod val="50000"/>
                </a:schemeClr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533400" indent="-446088" algn="l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16:45-17:00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閉会挨拶　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　　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副会長　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皆川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宏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 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（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元三菱</a:t>
            </a:r>
            <a:r>
              <a:rPr lang="en-US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UFJ</a:t>
            </a:r>
            <a:r>
              <a:rPr lang="ja-JP" altLang="en-US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信託銀行</a:t>
            </a:r>
            <a:r>
              <a:rPr lang="ja-JP" altLang="ja-JP" sz="18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）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ts val="2000"/>
              </a:lnSpc>
              <a:spcAft>
                <a:spcPts val="600"/>
              </a:spcAft>
            </a:pP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2000"/>
              </a:lnSpc>
              <a:spcAft>
                <a:spcPts val="600"/>
              </a:spcAft>
            </a:pPr>
            <a:endParaRPr kumimoji="1" lang="ja-JP" altLang="en-US" sz="18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4F4B7CF-2235-704C-1137-F27BE5F2D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28774-20AE-2B3D-487A-076DEDA22231}"/>
              </a:ext>
            </a:extLst>
          </p:cNvPr>
          <p:cNvSpPr txBox="1"/>
          <p:nvPr/>
        </p:nvSpPr>
        <p:spPr>
          <a:xfrm>
            <a:off x="4947920" y="1061312"/>
            <a:ext cx="2976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+mn-ea"/>
              </a:rPr>
              <a:t>2022</a:t>
            </a:r>
            <a:r>
              <a:rPr kumimoji="1" lang="ja-JP" altLang="en-US" sz="2000" dirty="0">
                <a:latin typeface="+mn-ea"/>
              </a:rPr>
              <a:t>年</a:t>
            </a:r>
            <a:r>
              <a:rPr kumimoji="1" lang="en-US" altLang="ja-JP" sz="2000" dirty="0">
                <a:latin typeface="+mn-ea"/>
              </a:rPr>
              <a:t>9</a:t>
            </a:r>
            <a:r>
              <a:rPr kumimoji="1" lang="ja-JP" altLang="en-US" sz="2000" dirty="0">
                <a:latin typeface="+mn-ea"/>
              </a:rPr>
              <a:t>月</a:t>
            </a:r>
            <a:r>
              <a:rPr kumimoji="1" lang="en-US" altLang="ja-JP" sz="2000" dirty="0">
                <a:latin typeface="+mn-ea"/>
              </a:rPr>
              <a:t>8</a:t>
            </a:r>
            <a:r>
              <a:rPr kumimoji="1" lang="ja-JP" altLang="en-US" sz="2000" dirty="0">
                <a:latin typeface="+mn-ea"/>
              </a:rPr>
              <a:t>日（木）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0D70BE1-C7E1-A533-52A1-A8C1F7CA1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5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5305" y="1723049"/>
            <a:ext cx="11322960" cy="4843939"/>
          </a:xfrm>
        </p:spPr>
        <p:txBody>
          <a:bodyPr>
            <a:noAutofit/>
          </a:bodyPr>
          <a:lstStyle/>
          <a:p>
            <a:pPr marL="87313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【</a:t>
            </a:r>
            <a:r>
              <a:rPr lang="ja-JP" altLang="en-US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研究発表の進め方と留意事項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】</a:t>
            </a:r>
            <a:endParaRPr lang="en-US" altLang="ja-JP" sz="20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発表</a:t>
            </a:r>
            <a:r>
              <a:rPr lang="en-US" altLang="ja-JP" sz="2000" b="1" kern="1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件について、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プレゼンテーションと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質疑時間、合わせて全体で</a:t>
            </a:r>
            <a:r>
              <a:rPr lang="en-US" altLang="ja-JP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25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分以内です。</a:t>
            </a:r>
            <a:endParaRPr lang="ja-JP" altLang="ja-JP" sz="2000" b="1" kern="100" dirty="0">
              <a:solidFill>
                <a:schemeClr val="bg2">
                  <a:lumMod val="2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従って、プレゼンテーションは</a:t>
            </a:r>
            <a:r>
              <a:rPr lang="en-US" altLang="ja-JP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20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分以内厳守（</a:t>
            </a:r>
            <a:r>
              <a:rPr lang="en-US" altLang="ja-JP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15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分経過時点で合図の音）でお願いします。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参加者は、原則として</a:t>
            </a:r>
            <a:r>
              <a:rPr lang="ja-JP" altLang="en-US" sz="2000" b="1" kern="100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「ビデオ</a:t>
            </a:r>
            <a:r>
              <a:rPr lang="en-US" altLang="ja-JP" sz="2000" b="1" kern="100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」、「マイク</a:t>
            </a:r>
            <a:r>
              <a:rPr lang="en-US" altLang="ja-JP" sz="2000" b="1" kern="100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OFF</a:t>
            </a:r>
            <a:r>
              <a:rPr lang="ja-JP" altLang="en-US" sz="2000" b="1" kern="100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」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の設定にしてください。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358775" algn="l" fontAlgn="base">
              <a:lnSpc>
                <a:spcPct val="100000"/>
              </a:lnSpc>
              <a:spcAft>
                <a:spcPts val="1200"/>
              </a:spcAft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　　　（質疑時間には、座長から「</a:t>
            </a:r>
            <a:r>
              <a:rPr lang="en-US" altLang="ja-JP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ON</a:t>
            </a: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」にしていただくようお願いする場合があります）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発表者への質問は、原則として「チャット」機能を活用ください。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「チャット」に記載された質問を、座長がピックアップし、読み上げる形で質疑を進めます。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04863" indent="-446088" algn="l" fontAlgn="base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000" b="1" kern="100" dirty="0">
                <a:solidFill>
                  <a:schemeClr val="bg2">
                    <a:lumMod val="25000"/>
                  </a:schemeClr>
                </a:solidFill>
                <a:latin typeface="+mn-ea"/>
                <a:cs typeface="Times New Roman" panose="02020603050405020304" pitchFamily="18" charset="0"/>
              </a:rPr>
              <a:t>「録画」、「録音」、「スクリーンショット」はお控えください。</a:t>
            </a:r>
            <a:endParaRPr lang="en-US" altLang="ja-JP" sz="2000" b="1" kern="100" dirty="0">
              <a:solidFill>
                <a:schemeClr val="bg2">
                  <a:lumMod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795D459-5A27-43B8-8527-7EDA0E707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ABAA57C-B522-B896-8A9C-44F3B2F7F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4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7840" y="1781832"/>
            <a:ext cx="12105280" cy="4659607"/>
          </a:xfrm>
        </p:spPr>
        <p:txBody>
          <a:bodyPr>
            <a:noAutofit/>
          </a:bodyPr>
          <a:lstStyle/>
          <a:p>
            <a:pPr marL="87313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10:10-12:10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A 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	</a:t>
            </a:r>
            <a:r>
              <a:rPr lang="ja-JP" altLang="en-US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コロナ禍のインパクト	座長 ：吉野 太郎 （元東京ガス）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１．新型コロナウィルスの個人消費への影響とアフターコロナでの消費行動の展望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小池理人　（第一生命経済研究所）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２．「ポストコロナの観光業」～地域観光業活性化に向けた提案～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　　　　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新堀毅・近山俊也（中小企業診断士）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３．コロナ禍が上場企業価値分配に与えた影響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-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企業の配当データおよび配当政策からの実証分析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-</a:t>
            </a:r>
          </a:p>
          <a:p>
            <a:pPr marL="720725"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　　　　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佐藤明日香（早稲田大学）、佐藤修一　（東京電機大学）</a:t>
            </a: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FF70886-2901-4A26-2343-F89A51DD7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1B212B7-9AC8-88C0-9E4A-225ED657C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0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7840" y="1731032"/>
            <a:ext cx="11925303" cy="4700247"/>
          </a:xfrm>
        </p:spPr>
        <p:txBody>
          <a:bodyPr>
            <a:noAutofit/>
          </a:bodyPr>
          <a:lstStyle/>
          <a:p>
            <a:pPr marL="87313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10:10-12:10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B 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：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 	</a:t>
            </a:r>
            <a:r>
              <a:rPr lang="ja-JP" altLang="en-US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マネジメントモデル 　　　	座長 ： 徳島　勝幸 （ニッセイ基礎研究所）</a:t>
            </a:r>
            <a:endParaRPr lang="en-US" altLang="ja-JP" sz="2000" b="1" kern="0" dirty="0">
              <a:solidFill>
                <a:schemeClr val="accent5">
                  <a:lumMod val="50000"/>
                </a:schemeClr>
              </a:solidFill>
              <a:latin typeface="+mn-ea"/>
              <a:cs typeface="Arial" panose="020B0604020202020204" pitchFamily="34" charset="0"/>
            </a:endParaRP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１．経営者の収益責任：　システム・ダイナミクスによるシミュレーション・モデル</a:t>
            </a: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藤原浩一（同志社大学）・熊谷喜彰（早稲田大学）</a:t>
            </a:r>
          </a:p>
          <a:p>
            <a:pPr marL="1260475" lvl="2" indent="-346075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２．海外子会社のマネジメント・コントロールの実践におけるマルミ・ブラウン及びサイモンズのフレームワークの応用について～日系キャリア通信企業のフィリピン子会社事例を中心に～</a:t>
            </a: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鄭成超　（明治大学）</a:t>
            </a: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３．グループとしての内部監査に関する一考察　～子会社と親会社の内部監査経験から～</a:t>
            </a: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村上裕子　（明治安田生命）</a:t>
            </a: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20CCFEC-DD6E-6532-7967-AB21A5828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E7869B2-B960-2888-692A-26254B61F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19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348" y="1680232"/>
            <a:ext cx="11925303" cy="4994887"/>
          </a:xfrm>
        </p:spPr>
        <p:txBody>
          <a:bodyPr>
            <a:noAutofit/>
          </a:bodyPr>
          <a:lstStyle/>
          <a:p>
            <a:pPr marL="533400" marR="0" lvl="0" indent="-446088" algn="l" defTabSz="914400" rtl="0" eaLnBrk="1" fontAlgn="base" latinLnBrk="0" hangingPunct="1">
              <a:lnSpc>
                <a:spcPts val="22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  <a:cs typeface="Arial" panose="020B0604020202020204" pitchFamily="34" charset="0"/>
              </a:rPr>
              <a:t>13:00-15:00</a:t>
            </a:r>
            <a:r>
              <a:rPr lang="ja-JP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chemeClr val="accent5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kumimoji="1" lang="ja-JP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研究報告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C </a:t>
            </a:r>
            <a:r>
              <a:rPr kumimoji="1" lang="ja-JP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 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経営戦略 　　　　　　　　　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座長 ： 藤原浩一 （同志社大学）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lvl="2" algn="l" fontAlgn="base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１．出島組織の考察　～抜本的な企業変革を求めて～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日比野誠・加藤晃　（東京理科大学）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２．ユーザー共創型研究部門の提案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峰尾圭忠・加藤晃　（東京理科大学）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３．日本企業の中期経営計画の現状分析　～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CG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コード導入前後の比較分析～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石川隆彦・宮永雅好　（東京理科大学）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４．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ADR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発行企業の経営者業績予想の正確性の検証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水谷明博（神戸大学）・加藤政仁（中京大学）</a:t>
            </a:r>
          </a:p>
          <a:p>
            <a:pPr marL="990600" lvl="1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D9D9401-7172-8494-FE5A-F42093161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7B5FCED-DFDD-3A3E-A46F-21EA24D20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348" y="1670072"/>
            <a:ext cx="12058652" cy="4547847"/>
          </a:xfrm>
        </p:spPr>
        <p:txBody>
          <a:bodyPr>
            <a:noAutofit/>
          </a:bodyPr>
          <a:lstStyle/>
          <a:p>
            <a:pPr marL="533400" marR="0" lvl="0" indent="-446088" algn="l" defTabSz="914400" rtl="0" eaLnBrk="1" fontAlgn="base" latinLnBrk="0" hangingPunct="1">
              <a:lnSpc>
                <a:spcPts val="22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13:00-15:00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D 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ESG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関連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　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     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座長 ： 砂川 信幸 （京都大学）</a:t>
            </a:r>
            <a:endParaRPr lang="en-US" altLang="ja-JP" sz="2000" b="1" kern="0" dirty="0">
              <a:solidFill>
                <a:srgbClr val="4472C4">
                  <a:lumMod val="50000"/>
                </a:srgbClr>
              </a:solidFill>
              <a:latin typeface="+mn-ea"/>
              <a:cs typeface="Arial" panose="020B0604020202020204" pitchFamily="34" charset="0"/>
            </a:endParaRP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１．世界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10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ヵ国の上場企業の統合報告の比較分析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乙崎昭久・宮永雅好　（東京理科大学）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２．ステークホルダーの重要性と企業価値との関係性についての一考察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岡田一郎 （京都大学）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３．ダイバーシティマネージメントとエンゲージメントの関係分析 ： 日本グローバル企業のケーススタディ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山本哲也　（京都大学）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４．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ESG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経営と信用格付け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笠井康則（リフィニティブ・ジャパン）・王京穂　（明治大学）・張増呈（長安マツダ汽車）</a:t>
            </a:r>
          </a:p>
          <a:p>
            <a:pPr marL="990600" lvl="1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8F0732D-1645-50A4-9321-A95C8D291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9379F21-4521-F836-1DB3-CC0552DDE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348" y="1670072"/>
            <a:ext cx="12058652" cy="4547847"/>
          </a:xfrm>
        </p:spPr>
        <p:txBody>
          <a:bodyPr>
            <a:noAutofit/>
          </a:bodyPr>
          <a:lstStyle/>
          <a:p>
            <a:pPr marL="533400" marR="0" lvl="0" indent="-446088" algn="l" defTabSz="914400" rtl="0" eaLnBrk="1" fontAlgn="base" latinLnBrk="0" hangingPunct="1">
              <a:lnSpc>
                <a:spcPts val="22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15:15-17:15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E 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新しい資本主義と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DX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座長 ： 王　京穂 （明治大学）</a:t>
            </a:r>
            <a:endParaRPr lang="en-US" altLang="ja-JP" sz="2000" b="1" kern="0" dirty="0">
              <a:solidFill>
                <a:srgbClr val="4472C4">
                  <a:lumMod val="50000"/>
                </a:srgbClr>
              </a:solidFill>
              <a:latin typeface="+mn-ea"/>
              <a:cs typeface="Arial" panose="020B0604020202020204" pitchFamily="34" charset="0"/>
            </a:endParaRPr>
          </a:p>
          <a:p>
            <a:pPr lvl="2" algn="l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１．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『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新しい資本主義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』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とソーシャルエンタープライズ     </a:t>
            </a:r>
            <a:endParaRPr lang="en-US" altLang="ja-JP" sz="2000" b="1" kern="0" dirty="0"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柴崎健　（みずほ証券）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　取引先持株会とコーポレートガバナンス         </a:t>
            </a:r>
            <a:endParaRPr lang="en-US" altLang="ja-JP" sz="2000" b="1" kern="0" dirty="0"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瀧澤創 （金融機関勤務）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　工場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DX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とそれを支える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IT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技術        </a:t>
            </a:r>
            <a:endParaRPr lang="en-US" altLang="ja-JP" sz="2000" b="1" kern="0" dirty="0"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飯田恒雄　（日立製作所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/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中小企業診断士）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４．　開示情報から企業の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DX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進展度を識別する共起ネットワーク分析</a:t>
            </a:r>
          </a:p>
          <a:p>
            <a:pPr lvl="2" algn="l" fontAlgn="base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             加藤晃（東京理科大学）・豊田雄彦（大妻女子大学）・松山将之（日本政策投資銀行）</a:t>
            </a:r>
          </a:p>
          <a:p>
            <a:pPr marL="990600" lvl="1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8F0732D-1645-50A4-9321-A95C8D291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9379F21-4521-F836-1DB3-CC0552DDE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8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348" y="1670072"/>
            <a:ext cx="11479532" cy="4547847"/>
          </a:xfrm>
        </p:spPr>
        <p:txBody>
          <a:bodyPr>
            <a:noAutofit/>
          </a:bodyPr>
          <a:lstStyle/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15:15-17:15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ＭＳ Ｐゴシック" panose="020B0600070205080204" pitchFamily="50" charset="-128"/>
                <a:cs typeface="Arial" panose="020B0604020202020204" pitchFamily="34" charset="0"/>
              </a:rPr>
              <a:t>	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研究報告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F </a:t>
            </a:r>
            <a:r>
              <a:rPr lang="ja-JP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： </a:t>
            </a: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価値創造と価値評価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座長 ： 小粥泰樹 （野村総合研究所）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solidFill>
                  <a:srgbClr val="4472C4">
                    <a:lumMod val="50000"/>
                  </a:srgbClr>
                </a:solidFill>
                <a:latin typeface="+mn-ea"/>
                <a:cs typeface="Arial" panose="020B0604020202020204" pitchFamily="34" charset="0"/>
              </a:rPr>
              <a:t>１．　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問題解決型学習（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PBL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）の現状と展望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伊澤映子　（桃山学院大学）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２．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NFT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を活用したステークホルダーコミュニケーションによる価値創造についての一考察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　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～大学ファンドレイジングを事例として～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望月利昭　（明治大学）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３．　金融取引における情報の非対称性（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Asymmetric information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）の緩和が金融機関の財務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（企業価値）に与える影響について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山下正人　（京都大学）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４．　事業承継における非上場企業の株式価値評価の検討　～年買法の分析考察を通して～</a:t>
            </a:r>
          </a:p>
          <a:p>
            <a:pPr marL="533400" marR="0" lvl="0" indent="-4460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　　　　　　　</a:t>
            </a:r>
            <a:r>
              <a:rPr lang="en-US" altLang="ja-JP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	</a:t>
            </a:r>
            <a:r>
              <a:rPr lang="ja-JP" altLang="en-US" sz="2000" b="1" kern="0" dirty="0">
                <a:latin typeface="Century" panose="02040604050505020304" pitchFamily="18" charset="0"/>
                <a:cs typeface="Arial" panose="020B0604020202020204" pitchFamily="34" charset="0"/>
              </a:rPr>
              <a:t>門澤慎　（ブルータス・マネジメントアドバイザリー）</a:t>
            </a:r>
          </a:p>
          <a:p>
            <a:pPr marL="990600" lvl="1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indent="-446088" algn="l" fontAlgn="base">
              <a:lnSpc>
                <a:spcPct val="100000"/>
              </a:lnSpc>
              <a:spcAft>
                <a:spcPts val="120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87313" algn="l" fontAlgn="base">
              <a:lnSpc>
                <a:spcPct val="100000"/>
              </a:lnSpc>
              <a:spcAft>
                <a:spcPts val="0"/>
              </a:spcAft>
            </a:pP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8F0732D-1645-50A4-9321-A95C8D291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77" y="0"/>
            <a:ext cx="7131417" cy="11684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9379F21-4521-F836-1DB3-CC0552DDE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34" y="95697"/>
            <a:ext cx="2910066" cy="5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713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1115</Words>
  <Application>Microsoft Office PowerPoint</Application>
  <PresentationFormat>ワイド画面</PresentationFormat>
  <Paragraphs>86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将之 三宅</dc:creator>
  <cp:lastModifiedBy>Miyake Masayuki</cp:lastModifiedBy>
  <cp:revision>70</cp:revision>
  <cp:lastPrinted>2020-09-07T02:50:00Z</cp:lastPrinted>
  <dcterms:created xsi:type="dcterms:W3CDTF">2020-09-06T04:15:52Z</dcterms:created>
  <dcterms:modified xsi:type="dcterms:W3CDTF">2022-09-03T00:21:55Z</dcterms:modified>
</cp:coreProperties>
</file>