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0058400" cy="75438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0" d="100"/>
          <a:sy n="30" d="100"/>
        </p:scale>
        <p:origin x="806"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56DD26-32A4-2A43-990A-6F7E5E73786E}"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56DD26-32A4-2A43-990A-6F7E5E73786E}"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56DD26-32A4-2A43-990A-6F7E5E73786E}"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56DD26-32A4-2A43-990A-6F7E5E73786E}"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56DD26-32A4-2A43-990A-6F7E5E73786E}"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t>6/7/2019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18" Type="http://schemas.openxmlformats.org/officeDocument/2006/relationships/image" Target="../media/image49.jpeg"/><Relationship Id="rId3" Type="http://schemas.openxmlformats.org/officeDocument/2006/relationships/image" Target="../media/image5.jpeg"/><Relationship Id="rId21" Type="http://schemas.openxmlformats.org/officeDocument/2006/relationships/image" Target="../media/image52.jpeg"/><Relationship Id="rId7" Type="http://schemas.openxmlformats.org/officeDocument/2006/relationships/image" Target="../media/image38.jpeg"/><Relationship Id="rId12" Type="http://schemas.openxmlformats.org/officeDocument/2006/relationships/image" Target="../media/image43.jpeg"/><Relationship Id="rId17" Type="http://schemas.openxmlformats.org/officeDocument/2006/relationships/image" Target="../media/image48.jpeg"/><Relationship Id="rId2" Type="http://schemas.openxmlformats.org/officeDocument/2006/relationships/image" Target="../media/image4.jpeg"/><Relationship Id="rId16" Type="http://schemas.openxmlformats.org/officeDocument/2006/relationships/image" Target="../media/image47.jpeg"/><Relationship Id="rId20" Type="http://schemas.openxmlformats.org/officeDocument/2006/relationships/image" Target="../media/image51.jpeg"/><Relationship Id="rId1" Type="http://schemas.openxmlformats.org/officeDocument/2006/relationships/slideLayout" Target="../slideLayouts/slideLayout1.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5" Type="http://schemas.openxmlformats.org/officeDocument/2006/relationships/image" Target="../media/image46.jpeg"/><Relationship Id="rId23" Type="http://schemas.openxmlformats.org/officeDocument/2006/relationships/image" Target="../media/image54.jpeg"/><Relationship Id="rId10" Type="http://schemas.openxmlformats.org/officeDocument/2006/relationships/image" Target="../media/image41.jpeg"/><Relationship Id="rId19" Type="http://schemas.openxmlformats.org/officeDocument/2006/relationships/image" Target="../media/image50.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jpeg"/><Relationship Id="rId22" Type="http://schemas.openxmlformats.org/officeDocument/2006/relationships/image" Target="../media/image53.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5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1.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5.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5.jpeg"/><Relationship Id="rId7" Type="http://schemas.openxmlformats.org/officeDocument/2006/relationships/image" Target="../media/image6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63.jpeg"/><Relationship Id="rId10" Type="http://schemas.openxmlformats.org/officeDocument/2006/relationships/image" Target="../media/image68.jpeg"/><Relationship Id="rId4" Type="http://schemas.openxmlformats.org/officeDocument/2006/relationships/image" Target="../media/image62.jpeg"/><Relationship Id="rId9" Type="http://schemas.openxmlformats.org/officeDocument/2006/relationships/image" Target="../media/image67.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image" Target="../media/image5.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image" Target="../media/image4.jpeg"/><Relationship Id="rId16"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5.jpeg"/><Relationship Id="rId7" Type="http://schemas.openxmlformats.org/officeDocument/2006/relationships/image" Target="../media/image32.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stretch>
            <a:fillRect/>
          </a:stretch>
        </p:blipFill>
        <p:spPr>
          <a:xfrm>
            <a:off x="411480" y="556259"/>
            <a:ext cx="388620" cy="411480"/>
          </a:xfrm>
          <a:prstGeom prst="rect">
            <a:avLst/>
          </a:prstGeom>
        </p:spPr>
      </p:pic>
      <p:pic>
        <p:nvPicPr>
          <p:cNvPr id="2" name="Picture 2"/>
          <p:cNvPicPr>
            <a:picLocks noChangeAspect="1"/>
          </p:cNvPicPr>
          <p:nvPr/>
        </p:nvPicPr>
        <p:blipFill>
          <a:blip r:embed="rId3"/>
          <a:stretch>
            <a:fillRect/>
          </a:stretch>
        </p:blipFill>
        <p:spPr>
          <a:xfrm>
            <a:off x="845819" y="617220"/>
            <a:ext cx="693420" cy="289560"/>
          </a:xfrm>
          <a:prstGeom prst="rect">
            <a:avLst/>
          </a:prstGeom>
        </p:spPr>
      </p:pic>
      <p:pic>
        <p:nvPicPr>
          <p:cNvPr id="3" name="Picture 3"/>
          <p:cNvPicPr>
            <a:picLocks noChangeAspect="1"/>
          </p:cNvPicPr>
          <p:nvPr/>
        </p:nvPicPr>
        <p:blipFill>
          <a:blip r:embed="rId4"/>
          <a:stretch>
            <a:fillRect/>
          </a:stretch>
        </p:blipFill>
        <p:spPr>
          <a:xfrm>
            <a:off x="403860" y="3337560"/>
            <a:ext cx="9250680" cy="2827020"/>
          </a:xfrm>
          <a:prstGeom prst="rect">
            <a:avLst/>
          </a:prstGeom>
        </p:spPr>
      </p:pic>
      <p:sp>
        <p:nvSpPr>
          <p:cNvPr id="8" name="TextBox 3"/>
          <p:cNvSpPr txBox="1"/>
          <p:nvPr/>
        </p:nvSpPr>
        <p:spPr>
          <a:xfrm>
            <a:off x="8365235" y="369902"/>
            <a:ext cx="1255522" cy="559333"/>
          </a:xfrm>
          <a:prstGeom prst="rect">
            <a:avLst/>
          </a:prstGeom>
          <a:noFill/>
        </p:spPr>
        <p:txBody>
          <a:bodyPr wrap="square" lIns="0" tIns="0" rIns="0" bIns="0" rtlCol="0">
            <a:spAutoFit/>
          </a:bodyPr>
          <a:lstStyle/>
          <a:p>
            <a:pPr marL="0" indent="400051">
              <a:lnSpc>
                <a:spcPct val="100000"/>
              </a:lnSpc>
            </a:pPr>
            <a:r>
              <a:rPr lang="en-US" altLang="zh-CN" sz="1200" b="1" spc="-100" dirty="0">
                <a:solidFill>
                  <a:srgbClr val="000000"/>
                </a:solidFill>
                <a:latin typeface="MS Gothic"/>
                <a:ea typeface="MS Gothic"/>
              </a:rPr>
              <a:t>セミナー</a:t>
            </a:r>
            <a:r>
              <a:rPr lang="en-US" altLang="zh-CN" sz="1200" b="1" spc="-104" dirty="0">
                <a:solidFill>
                  <a:srgbClr val="000000"/>
                </a:solidFill>
                <a:latin typeface="MS Gothic"/>
                <a:ea typeface="MS Gothic"/>
              </a:rPr>
              <a:t>資料</a:t>
            </a:r>
          </a:p>
          <a:p>
            <a:pPr>
              <a:lnSpc>
                <a:spcPts val="1519"/>
              </a:lnSpc>
            </a:pPr>
            <a:endParaRPr lang="en-US" dirty="0"/>
          </a:p>
          <a:p>
            <a:pPr marL="0">
              <a:lnSpc>
                <a:spcPct val="100000"/>
              </a:lnSpc>
            </a:pPr>
            <a:r>
              <a:rPr lang="en-US" altLang="zh-CN" sz="1200" spc="5" dirty="0">
                <a:solidFill>
                  <a:srgbClr val="000000"/>
                </a:solidFill>
                <a:latin typeface="Times New Roman"/>
                <a:ea typeface="Times New Roman"/>
              </a:rPr>
              <a:t>Strictly</a:t>
            </a:r>
            <a:r>
              <a:rPr lang="en-US" altLang="zh-CN" sz="1200" spc="60" dirty="0">
                <a:solidFill>
                  <a:srgbClr val="000000"/>
                </a:solidFill>
                <a:latin typeface="Times New Roman"/>
                <a:cs typeface="Times New Roman"/>
              </a:rPr>
              <a:t> </a:t>
            </a:r>
            <a:r>
              <a:rPr lang="en-US" altLang="zh-CN" sz="1200" spc="5" dirty="0">
                <a:solidFill>
                  <a:srgbClr val="000000"/>
                </a:solidFill>
                <a:latin typeface="Times New Roman"/>
                <a:ea typeface="Times New Roman"/>
              </a:rPr>
              <a:t>confidential</a:t>
            </a:r>
          </a:p>
        </p:txBody>
      </p:sp>
      <p:sp>
        <p:nvSpPr>
          <p:cNvPr id="4" name="TextBox 4"/>
          <p:cNvSpPr txBox="1"/>
          <p:nvPr/>
        </p:nvSpPr>
        <p:spPr>
          <a:xfrm>
            <a:off x="390806" y="1990911"/>
            <a:ext cx="6486826" cy="1234638"/>
          </a:xfrm>
          <a:prstGeom prst="rect">
            <a:avLst/>
          </a:prstGeom>
          <a:noFill/>
        </p:spPr>
        <p:txBody>
          <a:bodyPr wrap="square" lIns="0" tIns="0" rIns="0" bIns="0" rtlCol="0">
            <a:spAutoFit/>
          </a:bodyPr>
          <a:lstStyle/>
          <a:p>
            <a:pPr marL="0">
              <a:lnSpc>
                <a:spcPct val="100000"/>
              </a:lnSpc>
            </a:pPr>
            <a:r>
              <a:rPr lang="en-US" altLang="zh-CN" sz="4000" spc="-364" dirty="0">
                <a:solidFill>
                  <a:srgbClr val="000000"/>
                </a:solidFill>
                <a:latin typeface="MS Gothic"/>
                <a:ea typeface="MS Gothic"/>
              </a:rPr>
              <a:t>サステナブル＆</a:t>
            </a:r>
            <a:r>
              <a:rPr lang="en-US" altLang="zh-CN" sz="4000" spc="-354" dirty="0">
                <a:solidFill>
                  <a:srgbClr val="000000"/>
                </a:solidFill>
                <a:latin typeface="MS Gothic"/>
                <a:ea typeface="MS Gothic"/>
              </a:rPr>
              <a:t>インパクト投資</a:t>
            </a:r>
          </a:p>
          <a:p>
            <a:pPr marL="26272" hangingPunct="0">
              <a:lnSpc>
                <a:spcPct val="100000"/>
              </a:lnSpc>
              <a:spcBef>
                <a:spcPts val="114"/>
              </a:spcBef>
            </a:pPr>
            <a:r>
              <a:rPr lang="en-US" altLang="zh-CN" sz="2000" spc="-245" dirty="0">
                <a:solidFill>
                  <a:srgbClr val="000000"/>
                </a:solidFill>
                <a:latin typeface="Times New Roman"/>
                <a:ea typeface="Times New Roman"/>
              </a:rPr>
              <a:t>UBS</a:t>
            </a:r>
            <a:r>
              <a:rPr lang="en-US" altLang="zh-CN" sz="2000" spc="-379" dirty="0">
                <a:solidFill>
                  <a:srgbClr val="000000"/>
                </a:solidFill>
                <a:latin typeface="MS Gothic"/>
                <a:ea typeface="MS Gothic"/>
              </a:rPr>
              <a:t>アセット・マネジメ</a:t>
            </a:r>
            <a:r>
              <a:rPr lang="en-US" altLang="zh-CN" sz="2000" spc="-375" dirty="0">
                <a:solidFill>
                  <a:srgbClr val="000000"/>
                </a:solidFill>
                <a:latin typeface="MS Gothic"/>
                <a:ea typeface="MS Gothic"/>
              </a:rPr>
              <a:t>ント</a:t>
            </a:r>
            <a:br/>
            <a:r>
              <a:rPr lang="en-US" altLang="zh-CN" sz="2000" spc="60" dirty="0">
                <a:solidFill>
                  <a:srgbClr val="000000"/>
                </a:solidFill>
                <a:latin typeface="Times New Roman"/>
                <a:ea typeface="Times New Roman"/>
              </a:rPr>
              <a:t>2019</a:t>
            </a:r>
            <a:r>
              <a:rPr lang="en-US" altLang="zh-CN" sz="2000" spc="139" dirty="0">
                <a:solidFill>
                  <a:srgbClr val="000000"/>
                </a:solidFill>
                <a:latin typeface="MS Gothic"/>
                <a:ea typeface="MS Gothic"/>
              </a:rPr>
              <a:t>年</a:t>
            </a:r>
            <a:r>
              <a:rPr lang="en-US" altLang="zh-CN" sz="2000" spc="64" dirty="0">
                <a:solidFill>
                  <a:srgbClr val="000000"/>
                </a:solidFill>
                <a:latin typeface="Times New Roman"/>
                <a:ea typeface="Times New Roman"/>
              </a:rPr>
              <a:t>6</a:t>
            </a:r>
            <a:r>
              <a:rPr lang="en-US" altLang="zh-CN" sz="2000" spc="129" dirty="0">
                <a:solidFill>
                  <a:srgbClr val="000000"/>
                </a:solidFill>
                <a:latin typeface="MS Gothic"/>
                <a:ea typeface="MS Gothic"/>
              </a:rPr>
              <a:t>月</a:t>
            </a:r>
          </a:p>
        </p:txBody>
      </p:sp>
      <p:sp>
        <p:nvSpPr>
          <p:cNvPr id="5" name="TextBox 5"/>
          <p:cNvSpPr txBox="1"/>
          <p:nvPr/>
        </p:nvSpPr>
        <p:spPr>
          <a:xfrm>
            <a:off x="8054308" y="6164014"/>
            <a:ext cx="1706901" cy="152400"/>
          </a:xfrm>
          <a:prstGeom prst="rect">
            <a:avLst/>
          </a:prstGeom>
          <a:noFill/>
        </p:spPr>
        <p:txBody>
          <a:bodyPr wrap="square" lIns="0" tIns="0" rIns="0" bIns="0" rtlCol="0">
            <a:spAutoFit/>
          </a:bodyPr>
          <a:lstStyle/>
          <a:p>
            <a:pPr marL="0">
              <a:lnSpc>
                <a:spcPct val="100000"/>
              </a:lnSpc>
            </a:pPr>
            <a:r>
              <a:rPr lang="en-US" altLang="zh-CN" sz="1000" spc="-175" dirty="0">
                <a:solidFill>
                  <a:srgbClr val="000000"/>
                </a:solidFill>
                <a:latin typeface="MS Gothic"/>
                <a:ea typeface="MS Gothic"/>
              </a:rPr>
              <a:t>トゥング</a:t>
            </a:r>
            <a:r>
              <a:rPr lang="en-US" altLang="zh-CN" sz="1000" spc="-170" dirty="0">
                <a:solidFill>
                  <a:srgbClr val="000000"/>
                </a:solidFill>
                <a:latin typeface="MS Gothic"/>
                <a:ea typeface="MS Gothic"/>
              </a:rPr>
              <a:t>ナアゥ川、アイスランド</a:t>
            </a:r>
          </a:p>
        </p:txBody>
      </p:sp>
      <p:sp>
        <p:nvSpPr>
          <p:cNvPr id="6" name="TextBox 6"/>
          <p:cNvSpPr txBox="1"/>
          <p:nvPr/>
        </p:nvSpPr>
        <p:spPr>
          <a:xfrm>
            <a:off x="420687" y="7259005"/>
            <a:ext cx="5645486" cy="129540"/>
          </a:xfrm>
          <a:prstGeom prst="rect">
            <a:avLst/>
          </a:prstGeom>
          <a:noFill/>
        </p:spPr>
        <p:txBody>
          <a:bodyPr wrap="square" lIns="0" tIns="0" rIns="0" bIns="0" rtlCol="0">
            <a:spAutoFit/>
          </a:bodyPr>
          <a:lstStyle/>
          <a:p>
            <a:pPr marL="0">
              <a:lnSpc>
                <a:spcPct val="100000"/>
              </a:lnSpc>
            </a:pPr>
            <a:r>
              <a:rPr lang="en-US" altLang="zh-CN" sz="850" spc="-40" dirty="0">
                <a:solidFill>
                  <a:srgbClr val="000000"/>
                </a:solidFill>
                <a:latin typeface="MS Gothic"/>
                <a:ea typeface="MS Gothic"/>
              </a:rPr>
              <a:t>本資料は当社グループの</a:t>
            </a:r>
            <a:r>
              <a:rPr lang="en-US" altLang="zh-CN" sz="850" spc="-10" dirty="0">
                <a:solidFill>
                  <a:srgbClr val="000000"/>
                </a:solidFill>
                <a:latin typeface="MS Gothic"/>
                <a:ea typeface="MS Gothic"/>
              </a:rPr>
              <a:t>ESG</a:t>
            </a:r>
            <a:r>
              <a:rPr lang="en-US" altLang="zh-CN" sz="850" spc="-40" dirty="0">
                <a:solidFill>
                  <a:srgbClr val="000000"/>
                </a:solidFill>
                <a:latin typeface="MS Gothic"/>
                <a:ea typeface="MS Gothic"/>
              </a:rPr>
              <a:t>への取り組みのご説明のためのものであり、個別戦略の勧</a:t>
            </a:r>
            <a:r>
              <a:rPr lang="en-US" altLang="zh-CN" sz="850" spc="-34" dirty="0">
                <a:solidFill>
                  <a:srgbClr val="000000"/>
                </a:solidFill>
                <a:latin typeface="MS Gothic"/>
                <a:ea typeface="MS Gothic"/>
              </a:rPr>
              <a:t>誘のためのものではありません。</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Freeform 281"/>
          <p:cNvSpPr/>
          <p:nvPr/>
        </p:nvSpPr>
        <p:spPr>
          <a:xfrm>
            <a:off x="414337" y="1023937"/>
            <a:ext cx="9186862" cy="4762"/>
          </a:xfrm>
          <a:custGeom>
            <a:avLst/>
            <a:gdLst>
              <a:gd name="connsiteX0" fmla="*/ 6286 w 9186862"/>
              <a:gd name="connsiteY0" fmla="*/ 9334 h 4762"/>
              <a:gd name="connsiteX1" fmla="*/ 9196006 w 9186862"/>
              <a:gd name="connsiteY1" fmla="*/ 9334 h 4762"/>
            </a:gdLst>
            <a:ahLst/>
            <a:cxnLst>
              <a:cxn ang="0">
                <a:pos x="connsiteX0" y="connsiteY0"/>
              </a:cxn>
              <a:cxn ang="0">
                <a:pos x="connsiteX1" y="connsiteY1"/>
              </a:cxn>
            </a:cxnLst>
            <a:rect l="l" t="t" r="r" b="b"/>
            <a:pathLst>
              <a:path w="9186862" h="4762">
                <a:moveTo>
                  <a:pt x="6286" y="9334"/>
                </a:moveTo>
                <a:lnTo>
                  <a:pt x="9196006" y="9334"/>
                </a:lnTo>
              </a:path>
            </a:pathLst>
          </a:custGeom>
          <a:ln w="9525">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83" name="Picture 283"/>
          <p:cNvPicPr>
            <a:picLocks noChangeAspect="1"/>
          </p:cNvPicPr>
          <p:nvPr/>
        </p:nvPicPr>
        <p:blipFill>
          <a:blip r:embed="rId2"/>
          <a:stretch>
            <a:fillRect/>
          </a:stretch>
        </p:blipFill>
        <p:spPr>
          <a:xfrm>
            <a:off x="411480" y="6979920"/>
            <a:ext cx="251460" cy="274320"/>
          </a:xfrm>
          <a:prstGeom prst="rect">
            <a:avLst/>
          </a:prstGeom>
        </p:spPr>
      </p:pic>
      <p:pic>
        <p:nvPicPr>
          <p:cNvPr id="284" name="Picture 284"/>
          <p:cNvPicPr>
            <a:picLocks noChangeAspect="1"/>
          </p:cNvPicPr>
          <p:nvPr/>
        </p:nvPicPr>
        <p:blipFill>
          <a:blip r:embed="rId3"/>
          <a:stretch>
            <a:fillRect/>
          </a:stretch>
        </p:blipFill>
        <p:spPr>
          <a:xfrm>
            <a:off x="693420" y="7018020"/>
            <a:ext cx="449580" cy="182880"/>
          </a:xfrm>
          <a:prstGeom prst="rect">
            <a:avLst/>
          </a:prstGeom>
        </p:spPr>
      </p:pic>
      <p:pic>
        <p:nvPicPr>
          <p:cNvPr id="285" name="Picture 285"/>
          <p:cNvPicPr>
            <a:picLocks noChangeAspect="1"/>
          </p:cNvPicPr>
          <p:nvPr/>
        </p:nvPicPr>
        <p:blipFill>
          <a:blip r:embed="rId4"/>
          <a:stretch>
            <a:fillRect/>
          </a:stretch>
        </p:blipFill>
        <p:spPr>
          <a:xfrm>
            <a:off x="480059" y="2331720"/>
            <a:ext cx="8884920" cy="3703320"/>
          </a:xfrm>
          <a:prstGeom prst="rect">
            <a:avLst/>
          </a:prstGeom>
        </p:spPr>
      </p:pic>
      <p:sp>
        <p:nvSpPr>
          <p:cNvPr id="2" name="Freeform 285"/>
          <p:cNvSpPr/>
          <p:nvPr/>
        </p:nvSpPr>
        <p:spPr>
          <a:xfrm>
            <a:off x="628650" y="1911350"/>
            <a:ext cx="7981950" cy="463550"/>
          </a:xfrm>
          <a:custGeom>
            <a:avLst/>
            <a:gdLst>
              <a:gd name="connsiteX0" fmla="*/ 6769 w 7981950"/>
              <a:gd name="connsiteY0" fmla="*/ 11633 h 463550"/>
              <a:gd name="connsiteX1" fmla="*/ 7982788 w 7981950"/>
              <a:gd name="connsiteY1" fmla="*/ 11633 h 463550"/>
              <a:gd name="connsiteX2" fmla="*/ 7982788 w 7981950"/>
              <a:gd name="connsiteY2" fmla="*/ 473303 h 463550"/>
              <a:gd name="connsiteX3" fmla="*/ 6769 w 7981950"/>
              <a:gd name="connsiteY3" fmla="*/ 473303 h 463550"/>
              <a:gd name="connsiteX4" fmla="*/ 6769 w 7981950"/>
              <a:gd name="connsiteY4" fmla="*/ 11633 h 46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1950" h="463550">
                <a:moveTo>
                  <a:pt x="6769" y="11633"/>
                </a:moveTo>
                <a:lnTo>
                  <a:pt x="7982788" y="11633"/>
                </a:lnTo>
                <a:lnTo>
                  <a:pt x="7982788" y="473303"/>
                </a:lnTo>
                <a:lnTo>
                  <a:pt x="6769" y="473303"/>
                </a:lnTo>
                <a:lnTo>
                  <a:pt x="6769" y="11633"/>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 name="TextBox 286"/>
          <p:cNvSpPr txBox="1"/>
          <p:nvPr/>
        </p:nvSpPr>
        <p:spPr>
          <a:xfrm>
            <a:off x="419100" y="540411"/>
            <a:ext cx="8556925" cy="6425535"/>
          </a:xfrm>
          <a:prstGeom prst="rect">
            <a:avLst/>
          </a:prstGeom>
          <a:noFill/>
        </p:spPr>
        <p:txBody>
          <a:bodyPr wrap="square" lIns="0" tIns="0" rIns="0" bIns="0" rtlCol="0">
            <a:spAutoFit/>
          </a:bodyPr>
          <a:lstStyle/>
          <a:p>
            <a:pPr marL="0">
              <a:lnSpc>
                <a:spcPct val="100000"/>
              </a:lnSpc>
            </a:pPr>
            <a:r>
              <a:rPr lang="en-US" altLang="zh-CN" sz="2800" spc="-350" dirty="0">
                <a:solidFill>
                  <a:srgbClr val="000000"/>
                </a:solidFill>
                <a:latin typeface="MS Gothic"/>
                <a:ea typeface="MS Gothic"/>
              </a:rPr>
              <a:t>サステナビリティ重視型：</a:t>
            </a:r>
            <a:r>
              <a:rPr lang="en-US" altLang="zh-CN" sz="2800" spc="-495" dirty="0">
                <a:solidFill>
                  <a:srgbClr val="000000"/>
                </a:solidFill>
                <a:latin typeface="MS Gothic"/>
                <a:cs typeface="MS Gothic"/>
              </a:rPr>
              <a:t> </a:t>
            </a:r>
            <a:r>
              <a:rPr lang="en-US" altLang="zh-CN" sz="2800" spc="-350" dirty="0">
                <a:solidFill>
                  <a:srgbClr val="000000"/>
                </a:solidFill>
                <a:latin typeface="MS Gothic"/>
                <a:ea typeface="MS Gothic"/>
              </a:rPr>
              <a:t>リスク・リターン特性の改善効果</a:t>
            </a:r>
          </a:p>
          <a:p>
            <a:pPr>
              <a:lnSpc>
                <a:spcPts val="1000"/>
              </a:lnSpc>
            </a:pPr>
            <a:endParaRPr lang="en-US" dirty="0"/>
          </a:p>
          <a:p>
            <a:pPr marL="0">
              <a:lnSpc>
                <a:spcPct val="100000"/>
              </a:lnSpc>
            </a:pPr>
            <a:r>
              <a:rPr lang="en-US" altLang="zh-CN" sz="1400" spc="-64" dirty="0">
                <a:solidFill>
                  <a:srgbClr val="454547"/>
                </a:solidFill>
                <a:latin typeface="Wingdings"/>
                <a:ea typeface="Wingdings"/>
              </a:rPr>
              <a:t></a:t>
            </a:r>
            <a:r>
              <a:rPr lang="en-US" altLang="zh-CN" sz="1400" spc="-75" dirty="0">
                <a:solidFill>
                  <a:srgbClr val="454547"/>
                </a:solidFill>
                <a:latin typeface="Wingdings"/>
                <a:cs typeface="Wingdings"/>
              </a:rPr>
              <a:t> </a:t>
            </a:r>
            <a:r>
              <a:rPr lang="en-US" altLang="zh-CN" sz="1400" spc="-85" dirty="0">
                <a:solidFill>
                  <a:srgbClr val="454547"/>
                </a:solidFill>
                <a:latin typeface="MS Gothic"/>
                <a:ea typeface="MS Gothic"/>
              </a:rPr>
              <a:t>割安銘柄群におけるリターン改善効果</a:t>
            </a:r>
            <a:r>
              <a:rPr lang="en-US" altLang="zh-CN" sz="1400" spc="-34" dirty="0">
                <a:solidFill>
                  <a:srgbClr val="454547"/>
                </a:solidFill>
                <a:latin typeface="MS Gothic"/>
                <a:cs typeface="MS Gothic"/>
              </a:rPr>
              <a:t> </a:t>
            </a:r>
            <a:r>
              <a:rPr lang="en-US" altLang="zh-CN" sz="1400" spc="-65" dirty="0">
                <a:solidFill>
                  <a:srgbClr val="454547"/>
                </a:solidFill>
                <a:latin typeface="Arial"/>
                <a:ea typeface="Arial"/>
              </a:rPr>
              <a:t>→</a:t>
            </a:r>
            <a:r>
              <a:rPr lang="en-US" altLang="zh-CN" sz="1400" spc="-20" dirty="0">
                <a:solidFill>
                  <a:srgbClr val="454547"/>
                </a:solidFill>
                <a:latin typeface="Arial"/>
                <a:cs typeface="Arial"/>
              </a:rPr>
              <a:t>  </a:t>
            </a:r>
            <a:r>
              <a:rPr lang="en-US" altLang="zh-CN" sz="1400" spc="-85" dirty="0">
                <a:solidFill>
                  <a:srgbClr val="454547"/>
                </a:solidFill>
                <a:latin typeface="MS Gothic"/>
                <a:ea typeface="MS Gothic"/>
              </a:rPr>
              <a:t>アナリストの長期業績予想の確からしさを補完</a:t>
            </a:r>
          </a:p>
          <a:p>
            <a:pPr>
              <a:lnSpc>
                <a:spcPts val="835"/>
              </a:lnSpc>
            </a:pPr>
            <a:endParaRPr lang="en-US" dirty="0"/>
          </a:p>
          <a:p>
            <a:pPr marL="0">
              <a:lnSpc>
                <a:spcPct val="100000"/>
              </a:lnSpc>
            </a:pPr>
            <a:r>
              <a:rPr lang="en-US" altLang="zh-CN" sz="1400" spc="-50" dirty="0">
                <a:solidFill>
                  <a:srgbClr val="454547"/>
                </a:solidFill>
                <a:latin typeface="Wingdings"/>
                <a:ea typeface="Wingdings"/>
              </a:rPr>
              <a:t></a:t>
            </a:r>
            <a:r>
              <a:rPr lang="en-US" altLang="zh-CN" sz="1400" spc="-64" dirty="0">
                <a:solidFill>
                  <a:srgbClr val="454547"/>
                </a:solidFill>
                <a:latin typeface="Wingdings"/>
                <a:cs typeface="Wingdings"/>
              </a:rPr>
              <a:t> </a:t>
            </a:r>
            <a:r>
              <a:rPr lang="en-US" altLang="zh-CN" sz="1400" spc="-64" dirty="0">
                <a:solidFill>
                  <a:srgbClr val="454547"/>
                </a:solidFill>
                <a:latin typeface="MS Gothic"/>
                <a:ea typeface="MS Gothic"/>
              </a:rPr>
              <a:t>高</a:t>
            </a:r>
            <a:r>
              <a:rPr lang="en-US" altLang="zh-CN" sz="1400" spc="-40" dirty="0">
                <a:solidFill>
                  <a:srgbClr val="454547"/>
                </a:solidFill>
                <a:latin typeface="Times New Roman"/>
                <a:ea typeface="Times New Roman"/>
              </a:rPr>
              <a:t>ESG</a:t>
            </a:r>
            <a:r>
              <a:rPr lang="en-US" altLang="zh-CN" sz="1400" spc="-64" dirty="0">
                <a:solidFill>
                  <a:srgbClr val="454547"/>
                </a:solidFill>
                <a:latin typeface="MS Gothic"/>
                <a:ea typeface="MS Gothic"/>
              </a:rPr>
              <a:t>銘柄群の好パフォーマンス</a:t>
            </a:r>
            <a:r>
              <a:rPr lang="en-US" altLang="zh-CN" sz="1400" spc="-30" dirty="0">
                <a:solidFill>
                  <a:srgbClr val="454547"/>
                </a:solidFill>
                <a:latin typeface="MS Gothic"/>
                <a:cs typeface="MS Gothic"/>
              </a:rPr>
              <a:t> </a:t>
            </a:r>
            <a:r>
              <a:rPr lang="en-US" altLang="zh-CN" sz="1400" spc="-69" dirty="0">
                <a:solidFill>
                  <a:srgbClr val="454547"/>
                </a:solidFill>
                <a:latin typeface="Arial"/>
                <a:ea typeface="Arial"/>
              </a:rPr>
              <a:t>→</a:t>
            </a:r>
            <a:r>
              <a:rPr lang="en-US" altLang="zh-CN" sz="1400" spc="-20" dirty="0">
                <a:solidFill>
                  <a:srgbClr val="454547"/>
                </a:solidFill>
                <a:latin typeface="Arial"/>
                <a:cs typeface="Arial"/>
              </a:rPr>
              <a:t>  </a:t>
            </a:r>
            <a:r>
              <a:rPr lang="en-US" altLang="zh-CN" sz="1400" spc="-64" dirty="0">
                <a:solidFill>
                  <a:srgbClr val="454547"/>
                </a:solidFill>
                <a:latin typeface="MS Gothic"/>
                <a:ea typeface="MS Gothic"/>
              </a:rPr>
              <a:t>低成長環境下における市場参加者のクオリティ選好の表れ</a:t>
            </a:r>
          </a:p>
          <a:p>
            <a:pPr>
              <a:lnSpc>
                <a:spcPts val="1000"/>
              </a:lnSpc>
            </a:pPr>
            <a:endParaRPr lang="en-US" dirty="0"/>
          </a:p>
          <a:p>
            <a:pPr>
              <a:lnSpc>
                <a:spcPts val="1350"/>
              </a:lnSpc>
            </a:pPr>
            <a:endParaRPr lang="en-US" dirty="0"/>
          </a:p>
          <a:p>
            <a:pPr marL="0" indent="216316">
              <a:lnSpc>
                <a:spcPct val="100000"/>
              </a:lnSpc>
            </a:pPr>
            <a:r>
              <a:rPr lang="en-US" altLang="zh-CN" sz="1200" b="1" spc="-154" dirty="0">
                <a:solidFill>
                  <a:srgbClr val="000000"/>
                </a:solidFill>
                <a:latin typeface="MS Gothic"/>
                <a:ea typeface="MS Gothic"/>
              </a:rPr>
              <a:t>長期業績予想に基づくバリュエー</a:t>
            </a:r>
            <a:r>
              <a:rPr lang="en-US" altLang="zh-CN" sz="1200" b="1" spc="-150" dirty="0">
                <a:solidFill>
                  <a:srgbClr val="000000"/>
                </a:solidFill>
                <a:latin typeface="MS Gothic"/>
                <a:ea typeface="MS Gothic"/>
              </a:rPr>
              <a:t>ション（アルファ）とサステナビリティ評価に基づく銘柄群の株価パフォーマンス・バックテスト</a:t>
            </a:r>
          </a:p>
          <a:p>
            <a:pPr>
              <a:lnSpc>
                <a:spcPts val="719"/>
              </a:lnSpc>
            </a:pPr>
            <a:endParaRPr lang="en-US" dirty="0"/>
          </a:p>
          <a:p>
            <a:pPr marL="0" indent="216316">
              <a:lnSpc>
                <a:spcPct val="100000"/>
              </a:lnSpc>
            </a:pPr>
            <a:r>
              <a:rPr lang="en-US" altLang="zh-CN" sz="1200" b="1" spc="25" dirty="0">
                <a:solidFill>
                  <a:srgbClr val="000000"/>
                </a:solidFill>
                <a:latin typeface="Times New Roman"/>
                <a:ea typeface="Times New Roman"/>
              </a:rPr>
              <a:t>2010</a:t>
            </a:r>
            <a:r>
              <a:rPr lang="en-US" altLang="zh-CN" sz="1200" b="1" spc="60" dirty="0">
                <a:solidFill>
                  <a:srgbClr val="000000"/>
                </a:solidFill>
                <a:latin typeface="MS Gothic"/>
                <a:ea typeface="MS Gothic"/>
              </a:rPr>
              <a:t>年末～</a:t>
            </a:r>
            <a:r>
              <a:rPr lang="en-US" altLang="zh-CN" sz="1200" b="1" spc="25" dirty="0">
                <a:solidFill>
                  <a:srgbClr val="000000"/>
                </a:solidFill>
                <a:latin typeface="Times New Roman"/>
                <a:ea typeface="Times New Roman"/>
              </a:rPr>
              <a:t>2017</a:t>
            </a:r>
            <a:r>
              <a:rPr lang="en-US" altLang="zh-CN" sz="1200" b="1" spc="60" dirty="0">
                <a:solidFill>
                  <a:srgbClr val="000000"/>
                </a:solidFill>
                <a:latin typeface="MS Gothic"/>
                <a:ea typeface="MS Gothic"/>
              </a:rPr>
              <a:t>年末</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925"/>
              </a:lnSpc>
            </a:pPr>
            <a:endParaRPr lang="en-US" dirty="0"/>
          </a:p>
          <a:p>
            <a:pPr marL="0" indent="1275090">
              <a:lnSpc>
                <a:spcPct val="100000"/>
              </a:lnSpc>
            </a:pPr>
            <a:r>
              <a:rPr lang="en-US" altLang="zh-CN" sz="800" spc="-150" dirty="0">
                <a:solidFill>
                  <a:srgbClr val="000000"/>
                </a:solidFill>
                <a:latin typeface="MS Gothic"/>
                <a:ea typeface="MS Gothic"/>
              </a:rPr>
              <a:t>出所：</a:t>
            </a:r>
            <a:r>
              <a:rPr lang="en-US" altLang="zh-CN" sz="800" spc="-100" dirty="0">
                <a:solidFill>
                  <a:srgbClr val="000000"/>
                </a:solidFill>
                <a:latin typeface="Times New Roman"/>
                <a:ea typeface="Times New Roman"/>
              </a:rPr>
              <a:t>UBS</a:t>
            </a:r>
            <a:r>
              <a:rPr lang="en-US" altLang="zh-CN" sz="800" spc="-154" dirty="0">
                <a:solidFill>
                  <a:srgbClr val="000000"/>
                </a:solidFill>
                <a:latin typeface="MS Gothic"/>
                <a:ea typeface="MS Gothic"/>
              </a:rPr>
              <a:t>アセット</a:t>
            </a:r>
            <a:r>
              <a:rPr lang="en-US" altLang="zh-CN" sz="800" spc="-150" dirty="0">
                <a:solidFill>
                  <a:srgbClr val="000000"/>
                </a:solidFill>
                <a:latin typeface="MS Gothic"/>
                <a:ea typeface="MS Gothic"/>
              </a:rPr>
              <a:t>・マネジメント</a:t>
            </a:r>
          </a:p>
          <a:p>
            <a:pPr>
              <a:lnSpc>
                <a:spcPts val="590"/>
              </a:lnSpc>
            </a:pPr>
            <a:endParaRPr lang="en-US" dirty="0"/>
          </a:p>
          <a:p>
            <a:pPr marL="1274988" hangingPunct="0">
              <a:lnSpc>
                <a:spcPct val="95416"/>
              </a:lnSpc>
            </a:pPr>
            <a:r>
              <a:rPr lang="en-US" altLang="zh-CN" sz="800" spc="-60" dirty="0">
                <a:solidFill>
                  <a:srgbClr val="000000"/>
                </a:solidFill>
                <a:latin typeface="MS Gothic"/>
                <a:ea typeface="MS Gothic"/>
              </a:rPr>
              <a:t>注：バックテストの結果は例示目的のためにのみ提示しています。同テストは事</a:t>
            </a:r>
            <a:r>
              <a:rPr lang="en-US" altLang="zh-CN" sz="800" spc="-55" dirty="0">
                <a:solidFill>
                  <a:srgbClr val="000000"/>
                </a:solidFill>
                <a:latin typeface="MS Gothic"/>
                <a:ea typeface="MS Gothic"/>
              </a:rPr>
              <a:t>後判断のために開発され、そして結果が過去データによる分析と多数の想定に基づいている</a:t>
            </a:r>
            <a:r>
              <a:rPr lang="en-US" altLang="zh-CN" sz="800" spc="-69" dirty="0">
                <a:solidFill>
                  <a:srgbClr val="000000"/>
                </a:solidFill>
                <a:latin typeface="MS Gothic"/>
                <a:ea typeface="MS Gothic"/>
              </a:rPr>
              <a:t>ことから内在的な限界があります。結果は顧客の資産を使用した実際の取引を表すものではなく、</a:t>
            </a:r>
            <a:r>
              <a:rPr lang="en-US" altLang="zh-CN" sz="800" spc="-25" dirty="0">
                <a:solidFill>
                  <a:srgbClr val="000000"/>
                </a:solidFill>
                <a:latin typeface="Times New Roman"/>
                <a:ea typeface="Times New Roman"/>
              </a:rPr>
              <a:t>UBS</a:t>
            </a:r>
            <a:r>
              <a:rPr lang="en-US" altLang="zh-CN" sz="800" spc="-69" dirty="0">
                <a:solidFill>
                  <a:srgbClr val="000000"/>
                </a:solidFill>
                <a:latin typeface="MS Gothic"/>
                <a:ea typeface="MS Gothic"/>
              </a:rPr>
              <a:t>アセット・マネジメントが運用する実際の戦略の結果</a:t>
            </a:r>
            <a:r>
              <a:rPr lang="en-US" altLang="zh-CN" sz="800" spc="-64" dirty="0">
                <a:solidFill>
                  <a:srgbClr val="000000"/>
                </a:solidFill>
                <a:latin typeface="MS Gothic"/>
                <a:ea typeface="MS Gothic"/>
              </a:rPr>
              <a:t>に基づくものでは</a:t>
            </a:r>
            <a:r>
              <a:rPr lang="en-US" altLang="zh-CN" sz="800" spc="-50" dirty="0">
                <a:solidFill>
                  <a:srgbClr val="000000"/>
                </a:solidFill>
                <a:latin typeface="MS Gothic"/>
                <a:ea typeface="MS Gothic"/>
              </a:rPr>
              <a:t>ありません。結果は、対象期間中において</a:t>
            </a:r>
            <a:r>
              <a:rPr lang="en-US" altLang="zh-CN" sz="800" spc="-44" dirty="0">
                <a:solidFill>
                  <a:srgbClr val="000000"/>
                </a:solidFill>
                <a:latin typeface="Times New Roman"/>
                <a:ea typeface="Times New Roman"/>
              </a:rPr>
              <a:t>UBS</a:t>
            </a:r>
            <a:r>
              <a:rPr lang="en-US" altLang="zh-CN" sz="800" spc="-55" dirty="0">
                <a:solidFill>
                  <a:srgbClr val="000000"/>
                </a:solidFill>
                <a:latin typeface="MS Gothic"/>
                <a:ea typeface="MS Gothic"/>
              </a:rPr>
              <a:t>アセット・マネジメントが実際の顧客資産の運用にお</a:t>
            </a:r>
            <a:r>
              <a:rPr lang="en-US" altLang="zh-CN" sz="800" spc="-50" dirty="0">
                <a:solidFill>
                  <a:srgbClr val="000000"/>
                </a:solidFill>
                <a:latin typeface="MS Gothic"/>
                <a:ea typeface="MS Gothic"/>
              </a:rPr>
              <a:t>いて下した意思決定に影響を与えた可能性のある経済的要因や市場要</a:t>
            </a:r>
            <a:r>
              <a:rPr lang="en-US" altLang="zh-CN" sz="800" spc="-75" dirty="0">
                <a:solidFill>
                  <a:srgbClr val="000000"/>
                </a:solidFill>
                <a:latin typeface="MS Gothic"/>
                <a:ea typeface="MS Gothic"/>
              </a:rPr>
              <a:t>因を反映していない可能性があります。結果は、将来の結果の目安、保証、推定となるものではありません。「</a:t>
            </a:r>
            <a:r>
              <a:rPr lang="en-US" altLang="zh-CN" sz="800" spc="84" dirty="0">
                <a:solidFill>
                  <a:srgbClr val="000000"/>
                </a:solidFill>
                <a:latin typeface="Times New Roman"/>
                <a:ea typeface="Times New Roman"/>
              </a:rPr>
              <a:t>t</a:t>
            </a:r>
            <a:r>
              <a:rPr lang="en-US" altLang="zh-CN" sz="800" spc="-75" dirty="0">
                <a:solidFill>
                  <a:srgbClr val="000000"/>
                </a:solidFill>
                <a:latin typeface="MS Gothic"/>
                <a:ea typeface="MS Gothic"/>
              </a:rPr>
              <a:t>統計値」（括弧内の数値）は、</a:t>
            </a:r>
            <a:r>
              <a:rPr lang="en-US" altLang="zh-CN" sz="800" spc="-69" dirty="0">
                <a:solidFill>
                  <a:srgbClr val="000000"/>
                </a:solidFill>
                <a:latin typeface="MS Gothic"/>
                <a:ea typeface="MS Gothic"/>
              </a:rPr>
              <a:t>イベントの統計学的な重要性を</a:t>
            </a:r>
            <a:r>
              <a:rPr lang="en-US" altLang="zh-CN" sz="800" spc="-60" dirty="0">
                <a:solidFill>
                  <a:srgbClr val="000000"/>
                </a:solidFill>
                <a:latin typeface="MS Gothic"/>
                <a:ea typeface="MS Gothic"/>
              </a:rPr>
              <a:t>判断するための統計学的測定値です。「金融商品数」は当該のカテゴリーにお</a:t>
            </a:r>
            <a:r>
              <a:rPr lang="en-US" altLang="zh-CN" sz="800" spc="-55" dirty="0">
                <a:solidFill>
                  <a:srgbClr val="000000"/>
                </a:solidFill>
                <a:latin typeface="MS Gothic"/>
                <a:ea typeface="MS Gothic"/>
              </a:rPr>
              <a:t>ける株式銘柄数を指します。</a:t>
            </a:r>
          </a:p>
        </p:txBody>
      </p:sp>
      <p:sp>
        <p:nvSpPr>
          <p:cNvPr id="287" name="TextBox 287"/>
          <p:cNvSpPr txBox="1"/>
          <p:nvPr/>
        </p:nvSpPr>
        <p:spPr>
          <a:xfrm>
            <a:off x="9570719" y="7138165"/>
            <a:ext cx="176159" cy="106680"/>
          </a:xfrm>
          <a:prstGeom prst="rect">
            <a:avLst/>
          </a:prstGeom>
          <a:noFill/>
        </p:spPr>
        <p:txBody>
          <a:bodyPr wrap="square" lIns="0" tIns="0" rIns="0" bIns="0" rtlCol="0">
            <a:spAutoFit/>
          </a:bodyPr>
          <a:lstStyle/>
          <a:p>
            <a:pPr marL="0">
              <a:lnSpc>
                <a:spcPct val="100000"/>
              </a:lnSpc>
            </a:pPr>
            <a:r>
              <a:rPr lang="en-US" altLang="zh-CN" sz="700" spc="25" dirty="0">
                <a:solidFill>
                  <a:srgbClr val="000000"/>
                </a:solidFill>
                <a:latin typeface="Times New Roman"/>
                <a:ea typeface="Times New Roman"/>
              </a:rPr>
              <a:t>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Freeform 288"/>
          <p:cNvSpPr/>
          <p:nvPr/>
        </p:nvSpPr>
        <p:spPr>
          <a:xfrm>
            <a:off x="414337" y="1023937"/>
            <a:ext cx="9186862" cy="4762"/>
          </a:xfrm>
          <a:custGeom>
            <a:avLst/>
            <a:gdLst>
              <a:gd name="connsiteX0" fmla="*/ 6286 w 9186862"/>
              <a:gd name="connsiteY0" fmla="*/ 9334 h 4762"/>
              <a:gd name="connsiteX1" fmla="*/ 9196006 w 9186862"/>
              <a:gd name="connsiteY1" fmla="*/ 9334 h 4762"/>
            </a:gdLst>
            <a:ahLst/>
            <a:cxnLst>
              <a:cxn ang="0">
                <a:pos x="connsiteX0" y="connsiteY0"/>
              </a:cxn>
              <a:cxn ang="0">
                <a:pos x="connsiteX1" y="connsiteY1"/>
              </a:cxn>
            </a:cxnLst>
            <a:rect l="l" t="t" r="r" b="b"/>
            <a:pathLst>
              <a:path w="9186862" h="4762">
                <a:moveTo>
                  <a:pt x="6286" y="9334"/>
                </a:moveTo>
                <a:lnTo>
                  <a:pt x="9196006" y="9334"/>
                </a:lnTo>
              </a:path>
            </a:pathLst>
          </a:custGeom>
          <a:ln w="9525">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90" name="Picture 290"/>
          <p:cNvPicPr>
            <a:picLocks noChangeAspect="1"/>
          </p:cNvPicPr>
          <p:nvPr/>
        </p:nvPicPr>
        <p:blipFill>
          <a:blip r:embed="rId2"/>
          <a:stretch>
            <a:fillRect/>
          </a:stretch>
        </p:blipFill>
        <p:spPr>
          <a:xfrm>
            <a:off x="411480" y="6979920"/>
            <a:ext cx="251460" cy="274320"/>
          </a:xfrm>
          <a:prstGeom prst="rect">
            <a:avLst/>
          </a:prstGeom>
        </p:spPr>
      </p:pic>
      <p:pic>
        <p:nvPicPr>
          <p:cNvPr id="291" name="Picture 291"/>
          <p:cNvPicPr>
            <a:picLocks noChangeAspect="1"/>
          </p:cNvPicPr>
          <p:nvPr/>
        </p:nvPicPr>
        <p:blipFill>
          <a:blip r:embed="rId3"/>
          <a:stretch>
            <a:fillRect/>
          </a:stretch>
        </p:blipFill>
        <p:spPr>
          <a:xfrm>
            <a:off x="693420" y="7018020"/>
            <a:ext cx="449580" cy="182880"/>
          </a:xfrm>
          <a:prstGeom prst="rect">
            <a:avLst/>
          </a:prstGeom>
        </p:spPr>
      </p:pic>
      <p:sp>
        <p:nvSpPr>
          <p:cNvPr id="2" name="Freeform 291"/>
          <p:cNvSpPr/>
          <p:nvPr/>
        </p:nvSpPr>
        <p:spPr>
          <a:xfrm>
            <a:off x="412750" y="1911350"/>
            <a:ext cx="2711450" cy="323850"/>
          </a:xfrm>
          <a:custGeom>
            <a:avLst/>
            <a:gdLst>
              <a:gd name="connsiteX0" fmla="*/ 16624 w 2711450"/>
              <a:gd name="connsiteY0" fmla="*/ 6819 h 323850"/>
              <a:gd name="connsiteX1" fmla="*/ 2716619 w 2711450"/>
              <a:gd name="connsiteY1" fmla="*/ 6819 h 323850"/>
              <a:gd name="connsiteX2" fmla="*/ 2716619 w 2711450"/>
              <a:gd name="connsiteY2" fmla="*/ 325742 h 323850"/>
              <a:gd name="connsiteX3" fmla="*/ 16624 w 2711450"/>
              <a:gd name="connsiteY3" fmla="*/ 325742 h 323850"/>
              <a:gd name="connsiteX4" fmla="*/ 16624 w 2711450"/>
              <a:gd name="connsiteY4" fmla="*/ 6819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450" h="323850">
                <a:moveTo>
                  <a:pt x="16624" y="6819"/>
                </a:moveTo>
                <a:lnTo>
                  <a:pt x="2716619" y="6819"/>
                </a:lnTo>
                <a:lnTo>
                  <a:pt x="2716619" y="325742"/>
                </a:lnTo>
                <a:lnTo>
                  <a:pt x="16624" y="325742"/>
                </a:lnTo>
                <a:lnTo>
                  <a:pt x="16624" y="6819"/>
                </a:lnTo>
                <a:close/>
              </a:path>
            </a:pathLst>
          </a:custGeom>
          <a:solidFill>
            <a:srgbClr val="EAE3D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2" name="Freeform 292"/>
          <p:cNvSpPr/>
          <p:nvPr/>
        </p:nvSpPr>
        <p:spPr>
          <a:xfrm>
            <a:off x="3651250" y="1911350"/>
            <a:ext cx="2711450" cy="323850"/>
          </a:xfrm>
          <a:custGeom>
            <a:avLst/>
            <a:gdLst>
              <a:gd name="connsiteX0" fmla="*/ 15062 w 2711450"/>
              <a:gd name="connsiteY0" fmla="*/ 6819 h 323850"/>
              <a:gd name="connsiteX1" fmla="*/ 2715056 w 2711450"/>
              <a:gd name="connsiteY1" fmla="*/ 6819 h 323850"/>
              <a:gd name="connsiteX2" fmla="*/ 2715056 w 2711450"/>
              <a:gd name="connsiteY2" fmla="*/ 325742 h 323850"/>
              <a:gd name="connsiteX3" fmla="*/ 15062 w 2711450"/>
              <a:gd name="connsiteY3" fmla="*/ 325742 h 323850"/>
              <a:gd name="connsiteX4" fmla="*/ 15062 w 2711450"/>
              <a:gd name="connsiteY4" fmla="*/ 6819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450" h="323850">
                <a:moveTo>
                  <a:pt x="15062" y="6819"/>
                </a:moveTo>
                <a:lnTo>
                  <a:pt x="2715056" y="6819"/>
                </a:lnTo>
                <a:lnTo>
                  <a:pt x="2715056" y="325742"/>
                </a:lnTo>
                <a:lnTo>
                  <a:pt x="15062" y="325742"/>
                </a:lnTo>
                <a:lnTo>
                  <a:pt x="15062" y="6819"/>
                </a:lnTo>
                <a:close/>
              </a:path>
            </a:pathLst>
          </a:custGeom>
          <a:solidFill>
            <a:srgbClr val="EAE3D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3" name="Freeform 293"/>
          <p:cNvSpPr/>
          <p:nvPr/>
        </p:nvSpPr>
        <p:spPr>
          <a:xfrm>
            <a:off x="6889750" y="1911350"/>
            <a:ext cx="2711450" cy="323850"/>
          </a:xfrm>
          <a:custGeom>
            <a:avLst/>
            <a:gdLst>
              <a:gd name="connsiteX0" fmla="*/ 13499 w 2711450"/>
              <a:gd name="connsiteY0" fmla="*/ 6819 h 323850"/>
              <a:gd name="connsiteX1" fmla="*/ 2713494 w 2711450"/>
              <a:gd name="connsiteY1" fmla="*/ 6819 h 323850"/>
              <a:gd name="connsiteX2" fmla="*/ 2713494 w 2711450"/>
              <a:gd name="connsiteY2" fmla="*/ 325742 h 323850"/>
              <a:gd name="connsiteX3" fmla="*/ 13499 w 2711450"/>
              <a:gd name="connsiteY3" fmla="*/ 325742 h 323850"/>
              <a:gd name="connsiteX4" fmla="*/ 13499 w 2711450"/>
              <a:gd name="connsiteY4" fmla="*/ 6819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450" h="323850">
                <a:moveTo>
                  <a:pt x="13499" y="6819"/>
                </a:moveTo>
                <a:lnTo>
                  <a:pt x="2713494" y="6819"/>
                </a:lnTo>
                <a:lnTo>
                  <a:pt x="2713494" y="325742"/>
                </a:lnTo>
                <a:lnTo>
                  <a:pt x="13499" y="325742"/>
                </a:lnTo>
                <a:lnTo>
                  <a:pt x="13499" y="6819"/>
                </a:lnTo>
                <a:close/>
              </a:path>
            </a:pathLst>
          </a:custGeom>
          <a:solidFill>
            <a:srgbClr val="EAE3D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95" name="Picture 295"/>
          <p:cNvPicPr>
            <a:picLocks noChangeAspect="1"/>
          </p:cNvPicPr>
          <p:nvPr/>
        </p:nvPicPr>
        <p:blipFill>
          <a:blip r:embed="rId4"/>
          <a:stretch>
            <a:fillRect/>
          </a:stretch>
        </p:blipFill>
        <p:spPr>
          <a:xfrm>
            <a:off x="4198620" y="4526279"/>
            <a:ext cx="541020" cy="533400"/>
          </a:xfrm>
          <a:prstGeom prst="rect">
            <a:avLst/>
          </a:prstGeom>
        </p:spPr>
      </p:pic>
      <p:pic>
        <p:nvPicPr>
          <p:cNvPr id="296" name="Picture 296"/>
          <p:cNvPicPr>
            <a:picLocks noChangeAspect="1"/>
          </p:cNvPicPr>
          <p:nvPr/>
        </p:nvPicPr>
        <p:blipFill>
          <a:blip r:embed="rId5"/>
          <a:stretch>
            <a:fillRect/>
          </a:stretch>
        </p:blipFill>
        <p:spPr>
          <a:xfrm>
            <a:off x="1356360" y="4526279"/>
            <a:ext cx="525780" cy="533400"/>
          </a:xfrm>
          <a:prstGeom prst="rect">
            <a:avLst/>
          </a:prstGeom>
        </p:spPr>
      </p:pic>
      <p:pic>
        <p:nvPicPr>
          <p:cNvPr id="297" name="Picture 297"/>
          <p:cNvPicPr>
            <a:picLocks noChangeAspect="1"/>
          </p:cNvPicPr>
          <p:nvPr/>
        </p:nvPicPr>
        <p:blipFill>
          <a:blip r:embed="rId6"/>
          <a:stretch>
            <a:fillRect/>
          </a:stretch>
        </p:blipFill>
        <p:spPr>
          <a:xfrm>
            <a:off x="2308860" y="4526279"/>
            <a:ext cx="525780" cy="533400"/>
          </a:xfrm>
          <a:prstGeom prst="rect">
            <a:avLst/>
          </a:prstGeom>
        </p:spPr>
      </p:pic>
      <p:pic>
        <p:nvPicPr>
          <p:cNvPr id="298" name="Picture 298"/>
          <p:cNvPicPr>
            <a:picLocks noChangeAspect="1"/>
          </p:cNvPicPr>
          <p:nvPr/>
        </p:nvPicPr>
        <p:blipFill>
          <a:blip r:embed="rId7"/>
          <a:stretch>
            <a:fillRect/>
          </a:stretch>
        </p:blipFill>
        <p:spPr>
          <a:xfrm>
            <a:off x="403860" y="4526279"/>
            <a:ext cx="525780" cy="533400"/>
          </a:xfrm>
          <a:prstGeom prst="rect">
            <a:avLst/>
          </a:prstGeom>
        </p:spPr>
      </p:pic>
      <p:pic>
        <p:nvPicPr>
          <p:cNvPr id="299" name="Picture 299"/>
          <p:cNvPicPr>
            <a:picLocks noChangeAspect="1"/>
          </p:cNvPicPr>
          <p:nvPr/>
        </p:nvPicPr>
        <p:blipFill>
          <a:blip r:embed="rId8"/>
          <a:stretch>
            <a:fillRect/>
          </a:stretch>
        </p:blipFill>
        <p:spPr>
          <a:xfrm>
            <a:off x="3261360" y="4526279"/>
            <a:ext cx="525780" cy="533400"/>
          </a:xfrm>
          <a:prstGeom prst="rect">
            <a:avLst/>
          </a:prstGeom>
        </p:spPr>
      </p:pic>
      <p:pic>
        <p:nvPicPr>
          <p:cNvPr id="300" name="Picture 300"/>
          <p:cNvPicPr>
            <a:picLocks noChangeAspect="1"/>
          </p:cNvPicPr>
          <p:nvPr/>
        </p:nvPicPr>
        <p:blipFill>
          <a:blip r:embed="rId9"/>
          <a:stretch>
            <a:fillRect/>
          </a:stretch>
        </p:blipFill>
        <p:spPr>
          <a:xfrm>
            <a:off x="8961120" y="4526279"/>
            <a:ext cx="541020" cy="533400"/>
          </a:xfrm>
          <a:prstGeom prst="rect">
            <a:avLst/>
          </a:prstGeom>
        </p:spPr>
      </p:pic>
      <p:pic>
        <p:nvPicPr>
          <p:cNvPr id="301" name="Picture 301"/>
          <p:cNvPicPr>
            <a:picLocks noChangeAspect="1"/>
          </p:cNvPicPr>
          <p:nvPr/>
        </p:nvPicPr>
        <p:blipFill>
          <a:blip r:embed="rId10"/>
          <a:stretch>
            <a:fillRect/>
          </a:stretch>
        </p:blipFill>
        <p:spPr>
          <a:xfrm>
            <a:off x="8008620" y="4526279"/>
            <a:ext cx="541020" cy="533400"/>
          </a:xfrm>
          <a:prstGeom prst="rect">
            <a:avLst/>
          </a:prstGeom>
        </p:spPr>
      </p:pic>
      <p:pic>
        <p:nvPicPr>
          <p:cNvPr id="302" name="Picture 302"/>
          <p:cNvPicPr>
            <a:picLocks noChangeAspect="1"/>
          </p:cNvPicPr>
          <p:nvPr/>
        </p:nvPicPr>
        <p:blipFill>
          <a:blip r:embed="rId11"/>
          <a:stretch>
            <a:fillRect/>
          </a:stretch>
        </p:blipFill>
        <p:spPr>
          <a:xfrm>
            <a:off x="7056120" y="4526279"/>
            <a:ext cx="541020" cy="533400"/>
          </a:xfrm>
          <a:prstGeom prst="rect">
            <a:avLst/>
          </a:prstGeom>
        </p:spPr>
      </p:pic>
      <p:pic>
        <p:nvPicPr>
          <p:cNvPr id="303" name="Picture 303"/>
          <p:cNvPicPr>
            <a:picLocks noChangeAspect="1"/>
          </p:cNvPicPr>
          <p:nvPr/>
        </p:nvPicPr>
        <p:blipFill>
          <a:blip r:embed="rId12"/>
          <a:stretch>
            <a:fillRect/>
          </a:stretch>
        </p:blipFill>
        <p:spPr>
          <a:xfrm>
            <a:off x="6103620" y="4526279"/>
            <a:ext cx="541020" cy="533400"/>
          </a:xfrm>
          <a:prstGeom prst="rect">
            <a:avLst/>
          </a:prstGeom>
        </p:spPr>
      </p:pic>
      <p:pic>
        <p:nvPicPr>
          <p:cNvPr id="304" name="Picture 304"/>
          <p:cNvPicPr>
            <a:picLocks noChangeAspect="1"/>
          </p:cNvPicPr>
          <p:nvPr/>
        </p:nvPicPr>
        <p:blipFill>
          <a:blip r:embed="rId13"/>
          <a:stretch>
            <a:fillRect/>
          </a:stretch>
        </p:blipFill>
        <p:spPr>
          <a:xfrm>
            <a:off x="5151120" y="4526279"/>
            <a:ext cx="541020" cy="533400"/>
          </a:xfrm>
          <a:prstGeom prst="rect">
            <a:avLst/>
          </a:prstGeom>
        </p:spPr>
      </p:pic>
      <p:pic>
        <p:nvPicPr>
          <p:cNvPr id="305" name="Picture 305"/>
          <p:cNvPicPr>
            <a:picLocks noChangeAspect="1"/>
          </p:cNvPicPr>
          <p:nvPr/>
        </p:nvPicPr>
        <p:blipFill>
          <a:blip r:embed="rId14"/>
          <a:stretch>
            <a:fillRect/>
          </a:stretch>
        </p:blipFill>
        <p:spPr>
          <a:xfrm>
            <a:off x="4198620" y="5554980"/>
            <a:ext cx="541020" cy="533400"/>
          </a:xfrm>
          <a:prstGeom prst="rect">
            <a:avLst/>
          </a:prstGeom>
        </p:spPr>
      </p:pic>
      <p:pic>
        <p:nvPicPr>
          <p:cNvPr id="306" name="Picture 306"/>
          <p:cNvPicPr>
            <a:picLocks noChangeAspect="1"/>
          </p:cNvPicPr>
          <p:nvPr/>
        </p:nvPicPr>
        <p:blipFill>
          <a:blip r:embed="rId15"/>
          <a:stretch>
            <a:fillRect/>
          </a:stretch>
        </p:blipFill>
        <p:spPr>
          <a:xfrm>
            <a:off x="5151120" y="5554980"/>
            <a:ext cx="541020" cy="533400"/>
          </a:xfrm>
          <a:prstGeom prst="rect">
            <a:avLst/>
          </a:prstGeom>
        </p:spPr>
      </p:pic>
      <p:pic>
        <p:nvPicPr>
          <p:cNvPr id="307" name="Picture 307"/>
          <p:cNvPicPr>
            <a:picLocks noChangeAspect="1"/>
          </p:cNvPicPr>
          <p:nvPr/>
        </p:nvPicPr>
        <p:blipFill>
          <a:blip r:embed="rId16"/>
          <a:stretch>
            <a:fillRect/>
          </a:stretch>
        </p:blipFill>
        <p:spPr>
          <a:xfrm>
            <a:off x="6103620" y="5554980"/>
            <a:ext cx="541020" cy="533400"/>
          </a:xfrm>
          <a:prstGeom prst="rect">
            <a:avLst/>
          </a:prstGeom>
        </p:spPr>
      </p:pic>
      <p:pic>
        <p:nvPicPr>
          <p:cNvPr id="308" name="Picture 308"/>
          <p:cNvPicPr>
            <a:picLocks noChangeAspect="1"/>
          </p:cNvPicPr>
          <p:nvPr/>
        </p:nvPicPr>
        <p:blipFill>
          <a:blip r:embed="rId17"/>
          <a:stretch>
            <a:fillRect/>
          </a:stretch>
        </p:blipFill>
        <p:spPr>
          <a:xfrm>
            <a:off x="1356360" y="5554980"/>
            <a:ext cx="525780" cy="533400"/>
          </a:xfrm>
          <a:prstGeom prst="rect">
            <a:avLst/>
          </a:prstGeom>
        </p:spPr>
      </p:pic>
      <p:pic>
        <p:nvPicPr>
          <p:cNvPr id="309" name="Picture 309"/>
          <p:cNvPicPr>
            <a:picLocks noChangeAspect="1"/>
          </p:cNvPicPr>
          <p:nvPr/>
        </p:nvPicPr>
        <p:blipFill>
          <a:blip r:embed="rId18"/>
          <a:stretch>
            <a:fillRect/>
          </a:stretch>
        </p:blipFill>
        <p:spPr>
          <a:xfrm>
            <a:off x="7056120" y="5554980"/>
            <a:ext cx="541020" cy="533400"/>
          </a:xfrm>
          <a:prstGeom prst="rect">
            <a:avLst/>
          </a:prstGeom>
        </p:spPr>
      </p:pic>
      <p:pic>
        <p:nvPicPr>
          <p:cNvPr id="310" name="Picture 310"/>
          <p:cNvPicPr>
            <a:picLocks noChangeAspect="1"/>
          </p:cNvPicPr>
          <p:nvPr/>
        </p:nvPicPr>
        <p:blipFill>
          <a:blip r:embed="rId19"/>
          <a:stretch>
            <a:fillRect/>
          </a:stretch>
        </p:blipFill>
        <p:spPr>
          <a:xfrm>
            <a:off x="8008620" y="5554980"/>
            <a:ext cx="541020" cy="533400"/>
          </a:xfrm>
          <a:prstGeom prst="rect">
            <a:avLst/>
          </a:prstGeom>
        </p:spPr>
      </p:pic>
      <p:pic>
        <p:nvPicPr>
          <p:cNvPr id="311" name="Picture 311"/>
          <p:cNvPicPr>
            <a:picLocks noChangeAspect="1"/>
          </p:cNvPicPr>
          <p:nvPr/>
        </p:nvPicPr>
        <p:blipFill>
          <a:blip r:embed="rId20"/>
          <a:stretch>
            <a:fillRect/>
          </a:stretch>
        </p:blipFill>
        <p:spPr>
          <a:xfrm>
            <a:off x="403860" y="5554980"/>
            <a:ext cx="525780" cy="533400"/>
          </a:xfrm>
          <a:prstGeom prst="rect">
            <a:avLst/>
          </a:prstGeom>
        </p:spPr>
      </p:pic>
      <p:pic>
        <p:nvPicPr>
          <p:cNvPr id="312" name="Picture 312"/>
          <p:cNvPicPr>
            <a:picLocks noChangeAspect="1"/>
          </p:cNvPicPr>
          <p:nvPr/>
        </p:nvPicPr>
        <p:blipFill>
          <a:blip r:embed="rId21"/>
          <a:stretch>
            <a:fillRect/>
          </a:stretch>
        </p:blipFill>
        <p:spPr>
          <a:xfrm>
            <a:off x="3261360" y="5554980"/>
            <a:ext cx="525780" cy="533400"/>
          </a:xfrm>
          <a:prstGeom prst="rect">
            <a:avLst/>
          </a:prstGeom>
        </p:spPr>
      </p:pic>
      <p:pic>
        <p:nvPicPr>
          <p:cNvPr id="313" name="Picture 313"/>
          <p:cNvPicPr>
            <a:picLocks noChangeAspect="1"/>
          </p:cNvPicPr>
          <p:nvPr/>
        </p:nvPicPr>
        <p:blipFill>
          <a:blip r:embed="rId22"/>
          <a:stretch>
            <a:fillRect/>
          </a:stretch>
        </p:blipFill>
        <p:spPr>
          <a:xfrm>
            <a:off x="2308860" y="5554980"/>
            <a:ext cx="525780" cy="533400"/>
          </a:xfrm>
          <a:prstGeom prst="rect">
            <a:avLst/>
          </a:prstGeom>
        </p:spPr>
      </p:pic>
      <p:sp>
        <p:nvSpPr>
          <p:cNvPr id="3" name="Freeform 313"/>
          <p:cNvSpPr/>
          <p:nvPr/>
        </p:nvSpPr>
        <p:spPr>
          <a:xfrm>
            <a:off x="4946650" y="4070350"/>
            <a:ext cx="2952750" cy="400050"/>
          </a:xfrm>
          <a:custGeom>
            <a:avLst/>
            <a:gdLst>
              <a:gd name="connsiteX0" fmla="*/ 2963433 w 2952750"/>
              <a:gd name="connsiteY0" fmla="*/ 18296 h 400050"/>
              <a:gd name="connsiteX1" fmla="*/ 14442 w 2952750"/>
              <a:gd name="connsiteY1" fmla="*/ 411222 h 400050"/>
            </a:gdLst>
            <a:ahLst/>
            <a:cxnLst>
              <a:cxn ang="0">
                <a:pos x="connsiteX0" y="connsiteY0"/>
              </a:cxn>
              <a:cxn ang="0">
                <a:pos x="connsiteX1" y="connsiteY1"/>
              </a:cxn>
            </a:cxnLst>
            <a:rect l="l" t="t" r="r" b="b"/>
            <a:pathLst>
              <a:path w="2952750" h="400050">
                <a:moveTo>
                  <a:pt x="2963433" y="18296"/>
                </a:moveTo>
                <a:lnTo>
                  <a:pt x="14442" y="411222"/>
                </a:lnTo>
              </a:path>
            </a:pathLst>
          </a:custGeom>
          <a:ln w="9525">
            <a:solidFill>
              <a:srgbClr val="A5A5A5">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4" name="Freeform 314"/>
          <p:cNvSpPr/>
          <p:nvPr/>
        </p:nvSpPr>
        <p:spPr>
          <a:xfrm>
            <a:off x="2025650" y="4070350"/>
            <a:ext cx="2952750" cy="400050"/>
          </a:xfrm>
          <a:custGeom>
            <a:avLst/>
            <a:gdLst>
              <a:gd name="connsiteX0" fmla="*/ 13967 w 2952750"/>
              <a:gd name="connsiteY0" fmla="*/ 18296 h 400050"/>
              <a:gd name="connsiteX1" fmla="*/ 2962958 w 2952750"/>
              <a:gd name="connsiteY1" fmla="*/ 411222 h 400050"/>
            </a:gdLst>
            <a:ahLst/>
            <a:cxnLst>
              <a:cxn ang="0">
                <a:pos x="connsiteX0" y="connsiteY0"/>
              </a:cxn>
              <a:cxn ang="0">
                <a:pos x="connsiteX1" y="connsiteY1"/>
              </a:cxn>
            </a:cxnLst>
            <a:rect l="l" t="t" r="r" b="b"/>
            <a:pathLst>
              <a:path w="2952750" h="400050">
                <a:moveTo>
                  <a:pt x="13967" y="18296"/>
                </a:moveTo>
                <a:lnTo>
                  <a:pt x="2962958" y="411222"/>
                </a:lnTo>
              </a:path>
            </a:pathLst>
          </a:custGeom>
          <a:ln w="9525">
            <a:solidFill>
              <a:srgbClr val="A5A5A5">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16" name="Picture 316"/>
          <p:cNvPicPr>
            <a:picLocks noChangeAspect="1"/>
          </p:cNvPicPr>
          <p:nvPr/>
        </p:nvPicPr>
        <p:blipFill>
          <a:blip r:embed="rId23"/>
          <a:stretch>
            <a:fillRect/>
          </a:stretch>
        </p:blipFill>
        <p:spPr>
          <a:xfrm>
            <a:off x="9075420" y="5699760"/>
            <a:ext cx="297179" cy="464820"/>
          </a:xfrm>
          <a:prstGeom prst="rect">
            <a:avLst/>
          </a:prstGeom>
        </p:spPr>
      </p:pic>
      <p:sp>
        <p:nvSpPr>
          <p:cNvPr id="4" name="TextBox 316"/>
          <p:cNvSpPr txBox="1"/>
          <p:nvPr/>
        </p:nvSpPr>
        <p:spPr>
          <a:xfrm>
            <a:off x="420623" y="540411"/>
            <a:ext cx="8272879" cy="1062767"/>
          </a:xfrm>
          <a:prstGeom prst="rect">
            <a:avLst/>
          </a:prstGeom>
          <a:noFill/>
        </p:spPr>
        <p:txBody>
          <a:bodyPr wrap="square" lIns="0" tIns="0" rIns="0" bIns="0" rtlCol="0">
            <a:spAutoFit/>
          </a:bodyPr>
          <a:lstStyle/>
          <a:p>
            <a:pPr marL="0">
              <a:lnSpc>
                <a:spcPct val="100000"/>
              </a:lnSpc>
            </a:pPr>
            <a:r>
              <a:rPr lang="en-US" altLang="zh-CN" sz="2800" spc="-229" dirty="0">
                <a:solidFill>
                  <a:srgbClr val="000000"/>
                </a:solidFill>
                <a:latin typeface="MS Gothic"/>
                <a:ea typeface="MS Gothic"/>
              </a:rPr>
              <a:t>サステナビリティ重視型：</a:t>
            </a:r>
            <a:r>
              <a:rPr lang="en-US" altLang="zh-CN" sz="2800" spc="-535" dirty="0">
                <a:solidFill>
                  <a:srgbClr val="000000"/>
                </a:solidFill>
                <a:latin typeface="MS Gothic"/>
                <a:cs typeface="MS Gothic"/>
              </a:rPr>
              <a:t> </a:t>
            </a:r>
            <a:r>
              <a:rPr lang="en-US" altLang="zh-CN" sz="2800" spc="-225" dirty="0">
                <a:solidFill>
                  <a:srgbClr val="000000"/>
                </a:solidFill>
                <a:latin typeface="MS Gothic"/>
                <a:ea typeface="MS Gothic"/>
              </a:rPr>
              <a:t>富裕層向けのテーマ型投資</a:t>
            </a:r>
          </a:p>
          <a:p>
            <a:pPr>
              <a:lnSpc>
                <a:spcPts val="950"/>
              </a:lnSpc>
            </a:pPr>
            <a:endParaRPr lang="en-US" dirty="0"/>
          </a:p>
          <a:p>
            <a:pPr marL="0">
              <a:lnSpc>
                <a:spcPct val="100416"/>
              </a:lnSpc>
            </a:pPr>
            <a:r>
              <a:rPr lang="en-US" altLang="zh-CN" sz="1400" spc="-69" dirty="0">
                <a:solidFill>
                  <a:srgbClr val="454547"/>
                </a:solidFill>
                <a:latin typeface="Times New Roman"/>
                <a:ea typeface="Times New Roman"/>
              </a:rPr>
              <a:t>3</a:t>
            </a:r>
            <a:r>
              <a:rPr lang="en-US" altLang="zh-CN" sz="1400" spc="-139" dirty="0">
                <a:solidFill>
                  <a:srgbClr val="454547"/>
                </a:solidFill>
                <a:latin typeface="MS Gothic"/>
                <a:ea typeface="MS Gothic"/>
              </a:rPr>
              <a:t>つのメガ・</a:t>
            </a:r>
            <a:r>
              <a:rPr lang="en-US" altLang="zh-CN" sz="1400" spc="-135" dirty="0">
                <a:solidFill>
                  <a:srgbClr val="454547"/>
                </a:solidFill>
                <a:latin typeface="MS Gothic"/>
                <a:ea typeface="MS Gothic"/>
              </a:rPr>
              <a:t>トレンドと、これに付随して長期的な成長特性を備える事業機会に注目したマルチ・テーマ型運用</a:t>
            </a:r>
          </a:p>
          <a:p>
            <a:pPr>
              <a:lnSpc>
                <a:spcPts val="684"/>
              </a:lnSpc>
            </a:pPr>
            <a:endParaRPr lang="en-US" dirty="0"/>
          </a:p>
          <a:p>
            <a:pPr marL="0">
              <a:lnSpc>
                <a:spcPct val="100000"/>
              </a:lnSpc>
            </a:pPr>
            <a:r>
              <a:rPr lang="en-US" altLang="zh-CN" sz="1400" spc="-100" dirty="0">
                <a:solidFill>
                  <a:srgbClr val="454547"/>
                </a:solidFill>
                <a:latin typeface="MS Gothic"/>
                <a:ea typeface="MS Gothic"/>
              </a:rPr>
              <a:t>銘柄選択は、長期業績成長対比でのバリュエーションと独自のサステナブル・スコアを組み合わせ</a:t>
            </a:r>
            <a:r>
              <a:rPr lang="en-US" altLang="zh-CN" sz="1400" spc="-94" dirty="0">
                <a:solidFill>
                  <a:srgbClr val="454547"/>
                </a:solidFill>
                <a:latin typeface="MS Gothic"/>
                <a:ea typeface="MS Gothic"/>
              </a:rPr>
              <a:t>る手法を使用</a:t>
            </a:r>
          </a:p>
        </p:txBody>
      </p:sp>
      <p:sp>
        <p:nvSpPr>
          <p:cNvPr id="317" name="TextBox 317"/>
          <p:cNvSpPr txBox="1"/>
          <p:nvPr/>
        </p:nvSpPr>
        <p:spPr>
          <a:xfrm>
            <a:off x="1475465" y="1959056"/>
            <a:ext cx="7208949" cy="243840"/>
          </a:xfrm>
          <a:prstGeom prst="rect">
            <a:avLst/>
          </a:prstGeom>
          <a:noFill/>
        </p:spPr>
        <p:txBody>
          <a:bodyPr wrap="square" lIns="0" tIns="0" rIns="0" bIns="0" rtlCol="0">
            <a:spAutoFit/>
          </a:bodyPr>
          <a:lstStyle/>
          <a:p>
            <a:pPr marL="0">
              <a:lnSpc>
                <a:spcPct val="100000"/>
              </a:lnSpc>
              <a:tabLst>
                <a:tab pos="3236937" algn="l"/>
                <a:tab pos="6473873" algn="l"/>
              </a:tabLst>
            </a:pPr>
            <a:r>
              <a:rPr lang="en-US" altLang="zh-CN" sz="1600" spc="-5" dirty="0">
                <a:solidFill>
                  <a:srgbClr val="000000"/>
                </a:solidFill>
                <a:latin typeface="MS Gothic"/>
                <a:ea typeface="MS Gothic"/>
              </a:rPr>
              <a:t>人口増	高齢化	</a:t>
            </a:r>
            <a:r>
              <a:rPr lang="en-US" altLang="zh-CN" sz="1600" spc="-20" dirty="0">
                <a:solidFill>
                  <a:srgbClr val="000000"/>
                </a:solidFill>
                <a:latin typeface="MS Gothic"/>
                <a:ea typeface="MS Gothic"/>
              </a:rPr>
              <a:t>都市化</a:t>
            </a:r>
          </a:p>
        </p:txBody>
      </p:sp>
      <p:sp>
        <p:nvSpPr>
          <p:cNvPr id="318" name="TextBox 318"/>
          <p:cNvSpPr txBox="1"/>
          <p:nvPr/>
        </p:nvSpPr>
        <p:spPr>
          <a:xfrm>
            <a:off x="420687" y="2329021"/>
            <a:ext cx="2680414" cy="853439"/>
          </a:xfrm>
          <a:prstGeom prst="rect">
            <a:avLst/>
          </a:prstGeom>
          <a:noFill/>
        </p:spPr>
        <p:txBody>
          <a:bodyPr wrap="square" lIns="0" tIns="0" rIns="0" bIns="0" rtlCol="0">
            <a:spAutoFit/>
          </a:bodyPr>
          <a:lstStyle/>
          <a:p>
            <a:pPr marL="0">
              <a:lnSpc>
                <a:spcPct val="100000"/>
              </a:lnSpc>
            </a:pPr>
            <a:r>
              <a:rPr lang="en-US" altLang="zh-CN" sz="1450" spc="-15" dirty="0">
                <a:solidFill>
                  <a:srgbClr val="E50000"/>
                </a:solidFill>
                <a:latin typeface="Arial"/>
                <a:ea typeface="Arial"/>
              </a:rPr>
              <a:t>•</a:t>
            </a:r>
            <a:r>
              <a:rPr lang="en-US" altLang="zh-CN" sz="1450" spc="229" dirty="0">
                <a:solidFill>
                  <a:srgbClr val="E50000"/>
                </a:solidFill>
                <a:latin typeface="Arial"/>
                <a:cs typeface="Arial"/>
              </a:rPr>
              <a:t> </a:t>
            </a:r>
            <a:r>
              <a:rPr lang="en-US" altLang="zh-CN" sz="1200" spc="-30" dirty="0">
                <a:solidFill>
                  <a:srgbClr val="000000"/>
                </a:solidFill>
                <a:latin typeface="MS Gothic"/>
                <a:ea typeface="MS Gothic"/>
              </a:rPr>
              <a:t>世界人口は、</a:t>
            </a:r>
            <a:r>
              <a:rPr lang="en-US" altLang="zh-CN" sz="1200" spc="-15" dirty="0">
                <a:solidFill>
                  <a:srgbClr val="000000"/>
                </a:solidFill>
                <a:latin typeface="Times New Roman"/>
                <a:ea typeface="Times New Roman"/>
              </a:rPr>
              <a:t>2050</a:t>
            </a:r>
            <a:r>
              <a:rPr lang="en-US" altLang="zh-CN" sz="1200" spc="-35" dirty="0">
                <a:solidFill>
                  <a:srgbClr val="000000"/>
                </a:solidFill>
                <a:latin typeface="MS Gothic"/>
                <a:ea typeface="MS Gothic"/>
              </a:rPr>
              <a:t>年までに</a:t>
            </a:r>
            <a:r>
              <a:rPr lang="en-US" altLang="zh-CN" sz="1200" spc="-15" dirty="0">
                <a:solidFill>
                  <a:srgbClr val="000000"/>
                </a:solidFill>
                <a:latin typeface="Times New Roman"/>
                <a:ea typeface="Times New Roman"/>
              </a:rPr>
              <a:t>73</a:t>
            </a:r>
            <a:r>
              <a:rPr lang="en-US" altLang="zh-CN" sz="1200" spc="-30" dirty="0">
                <a:solidFill>
                  <a:srgbClr val="000000"/>
                </a:solidFill>
                <a:latin typeface="MS Gothic"/>
                <a:ea typeface="MS Gothic"/>
              </a:rPr>
              <a:t>億人から</a:t>
            </a:r>
          </a:p>
          <a:p>
            <a:pPr marL="0" indent="144779">
              <a:lnSpc>
                <a:spcPct val="100000"/>
              </a:lnSpc>
            </a:pPr>
            <a:r>
              <a:rPr lang="en-US" altLang="zh-CN" sz="1200" spc="-5" dirty="0">
                <a:solidFill>
                  <a:srgbClr val="000000"/>
                </a:solidFill>
                <a:latin typeface="Times New Roman"/>
                <a:ea typeface="Times New Roman"/>
              </a:rPr>
              <a:t>100</a:t>
            </a:r>
            <a:r>
              <a:rPr lang="en-US" altLang="zh-CN" sz="1200" spc="-10" dirty="0">
                <a:solidFill>
                  <a:srgbClr val="000000"/>
                </a:solidFill>
                <a:latin typeface="MS Gothic"/>
                <a:ea typeface="MS Gothic"/>
              </a:rPr>
              <a:t>億人に増加す</a:t>
            </a:r>
            <a:r>
              <a:rPr lang="en-US" altLang="zh-CN" sz="1200" spc="-5" dirty="0">
                <a:solidFill>
                  <a:srgbClr val="000000"/>
                </a:solidFill>
                <a:latin typeface="MS Gothic"/>
                <a:ea typeface="MS Gothic"/>
              </a:rPr>
              <a:t>る見込み</a:t>
            </a:r>
          </a:p>
          <a:p>
            <a:pPr marL="0">
              <a:lnSpc>
                <a:spcPct val="100000"/>
              </a:lnSpc>
              <a:spcBef>
                <a:spcPts val="359"/>
              </a:spcBef>
            </a:pPr>
            <a:r>
              <a:rPr lang="en-US" altLang="zh-CN" sz="1450" spc="-20" dirty="0">
                <a:solidFill>
                  <a:srgbClr val="E50000"/>
                </a:solidFill>
                <a:latin typeface="Arial"/>
                <a:ea typeface="Arial"/>
              </a:rPr>
              <a:t>•</a:t>
            </a:r>
            <a:r>
              <a:rPr lang="en-US" altLang="zh-CN" sz="1450" spc="250" dirty="0">
                <a:solidFill>
                  <a:srgbClr val="E50000"/>
                </a:solidFill>
                <a:latin typeface="Arial"/>
                <a:cs typeface="Arial"/>
              </a:rPr>
              <a:t> </a:t>
            </a:r>
            <a:r>
              <a:rPr lang="en-US" altLang="zh-CN" sz="1200" spc="-50" dirty="0">
                <a:solidFill>
                  <a:srgbClr val="000000"/>
                </a:solidFill>
                <a:latin typeface="MS Gothic"/>
                <a:ea typeface="MS Gothic"/>
              </a:rPr>
              <a:t>人口増加の大部分は低・中所得国によ</a:t>
            </a:r>
          </a:p>
          <a:p>
            <a:pPr marL="0" indent="144780">
              <a:lnSpc>
                <a:spcPct val="100000"/>
              </a:lnSpc>
            </a:pPr>
            <a:r>
              <a:rPr lang="en-US" altLang="zh-CN" sz="1200" spc="-119" dirty="0">
                <a:solidFill>
                  <a:srgbClr val="000000"/>
                </a:solidFill>
                <a:latin typeface="MS Gothic"/>
                <a:ea typeface="MS Gothic"/>
              </a:rPr>
              <a:t>る</a:t>
            </a:r>
            <a:r>
              <a:rPr lang="en-US" altLang="zh-CN" sz="1200" spc="-114" dirty="0">
                <a:solidFill>
                  <a:srgbClr val="000000"/>
                </a:solidFill>
                <a:latin typeface="MS Gothic"/>
                <a:ea typeface="MS Gothic"/>
              </a:rPr>
              <a:t>ものと想定</a:t>
            </a:r>
          </a:p>
        </p:txBody>
      </p:sp>
      <p:sp>
        <p:nvSpPr>
          <p:cNvPr id="319" name="TextBox 319"/>
          <p:cNvSpPr txBox="1"/>
          <p:nvPr/>
        </p:nvSpPr>
        <p:spPr>
          <a:xfrm>
            <a:off x="3666313" y="2336641"/>
            <a:ext cx="2684271" cy="838200"/>
          </a:xfrm>
          <a:prstGeom prst="rect">
            <a:avLst/>
          </a:prstGeom>
          <a:noFill/>
        </p:spPr>
        <p:txBody>
          <a:bodyPr wrap="square" lIns="0" tIns="0" rIns="0" bIns="0" rtlCol="0">
            <a:spAutoFit/>
          </a:bodyPr>
          <a:lstStyle/>
          <a:p>
            <a:pPr marL="0">
              <a:lnSpc>
                <a:spcPct val="100000"/>
              </a:lnSpc>
            </a:pPr>
            <a:r>
              <a:rPr lang="en-US" altLang="zh-CN" sz="1450" spc="-15" dirty="0">
                <a:solidFill>
                  <a:srgbClr val="E50000"/>
                </a:solidFill>
                <a:latin typeface="Arial"/>
                <a:ea typeface="Arial"/>
              </a:rPr>
              <a:t>•</a:t>
            </a:r>
            <a:r>
              <a:rPr lang="en-US" altLang="zh-CN" sz="1450" spc="240" dirty="0">
                <a:solidFill>
                  <a:srgbClr val="E50000"/>
                </a:solidFill>
                <a:latin typeface="Arial"/>
                <a:cs typeface="Arial"/>
              </a:rPr>
              <a:t> </a:t>
            </a:r>
            <a:r>
              <a:rPr lang="en-US" altLang="zh-CN" sz="1200" spc="-30" dirty="0">
                <a:solidFill>
                  <a:srgbClr val="000000"/>
                </a:solidFill>
                <a:latin typeface="MS Gothic"/>
                <a:ea typeface="MS Gothic"/>
              </a:rPr>
              <a:t>世界的に高齢化が進む中、人口成長の</a:t>
            </a:r>
          </a:p>
          <a:p>
            <a:pPr marL="0" indent="144779">
              <a:lnSpc>
                <a:spcPct val="100000"/>
              </a:lnSpc>
            </a:pPr>
            <a:r>
              <a:rPr lang="en-US" altLang="zh-CN" sz="1200" spc="-69" dirty="0">
                <a:solidFill>
                  <a:srgbClr val="000000"/>
                </a:solidFill>
                <a:latin typeface="MS Gothic"/>
                <a:ea typeface="MS Gothic"/>
              </a:rPr>
              <a:t>大部分は新興国に更に集中し</a:t>
            </a:r>
            <a:r>
              <a:rPr lang="en-US" altLang="zh-CN" sz="1200" spc="-64" dirty="0">
                <a:solidFill>
                  <a:srgbClr val="000000"/>
                </a:solidFill>
                <a:latin typeface="MS Gothic"/>
                <a:ea typeface="MS Gothic"/>
              </a:rPr>
              <a:t>ていく</a:t>
            </a:r>
          </a:p>
          <a:p>
            <a:pPr marL="0">
              <a:lnSpc>
                <a:spcPct val="100000"/>
              </a:lnSpc>
              <a:spcBef>
                <a:spcPts val="240"/>
              </a:spcBef>
            </a:pPr>
            <a:r>
              <a:rPr lang="en-US" altLang="zh-CN" sz="1450" spc="-20" dirty="0">
                <a:solidFill>
                  <a:srgbClr val="E50000"/>
                </a:solidFill>
                <a:latin typeface="Arial"/>
                <a:ea typeface="Arial"/>
              </a:rPr>
              <a:t>•</a:t>
            </a:r>
            <a:r>
              <a:rPr lang="en-US" altLang="zh-CN" sz="1450" spc="225" dirty="0">
                <a:solidFill>
                  <a:srgbClr val="E50000"/>
                </a:solidFill>
                <a:latin typeface="Arial"/>
                <a:cs typeface="Arial"/>
              </a:rPr>
              <a:t> </a:t>
            </a:r>
            <a:r>
              <a:rPr lang="en-US" altLang="zh-CN" sz="1200" spc="-50" dirty="0">
                <a:solidFill>
                  <a:srgbClr val="000000"/>
                </a:solidFill>
                <a:latin typeface="MS Gothic"/>
                <a:ea typeface="MS Gothic"/>
              </a:rPr>
              <a:t>先進国では、</a:t>
            </a:r>
            <a:r>
              <a:rPr lang="en-US" altLang="zh-CN" sz="1200" spc="-20" dirty="0">
                <a:solidFill>
                  <a:srgbClr val="000000"/>
                </a:solidFill>
                <a:latin typeface="Times New Roman"/>
                <a:ea typeface="Times New Roman"/>
              </a:rPr>
              <a:t>2030</a:t>
            </a:r>
            <a:r>
              <a:rPr lang="en-US" altLang="zh-CN" sz="1200" spc="-50" dirty="0">
                <a:solidFill>
                  <a:srgbClr val="000000"/>
                </a:solidFill>
                <a:latin typeface="MS Gothic"/>
                <a:ea typeface="MS Gothic"/>
              </a:rPr>
              <a:t>年までに、</a:t>
            </a:r>
            <a:r>
              <a:rPr lang="en-US" altLang="zh-CN" sz="1200" spc="-25" dirty="0">
                <a:solidFill>
                  <a:srgbClr val="000000"/>
                </a:solidFill>
                <a:latin typeface="Times New Roman"/>
                <a:ea typeface="Times New Roman"/>
              </a:rPr>
              <a:t>60</a:t>
            </a:r>
            <a:r>
              <a:rPr lang="en-US" altLang="zh-CN" sz="1200" spc="-44" dirty="0">
                <a:solidFill>
                  <a:srgbClr val="000000"/>
                </a:solidFill>
                <a:latin typeface="MS Gothic"/>
                <a:ea typeface="MS Gothic"/>
              </a:rPr>
              <a:t>歳以上</a:t>
            </a:r>
          </a:p>
          <a:p>
            <a:pPr marL="0" indent="144780">
              <a:lnSpc>
                <a:spcPct val="100000"/>
              </a:lnSpc>
            </a:pPr>
            <a:r>
              <a:rPr lang="en-US" altLang="zh-CN" sz="1200" spc="-34" dirty="0">
                <a:solidFill>
                  <a:srgbClr val="000000"/>
                </a:solidFill>
                <a:latin typeface="MS Gothic"/>
                <a:ea typeface="MS Gothic"/>
              </a:rPr>
              <a:t>の人口が</a:t>
            </a:r>
            <a:r>
              <a:rPr lang="en-US" altLang="zh-CN" sz="1200" spc="-20" dirty="0">
                <a:solidFill>
                  <a:srgbClr val="000000"/>
                </a:solidFill>
                <a:latin typeface="Times New Roman"/>
                <a:ea typeface="Times New Roman"/>
              </a:rPr>
              <a:t>25</a:t>
            </a:r>
            <a:r>
              <a:rPr lang="en-US" altLang="zh-CN" sz="1200" spc="-40" dirty="0">
                <a:solidFill>
                  <a:srgbClr val="000000"/>
                </a:solidFill>
                <a:latin typeface="MS Gothic"/>
                <a:ea typeface="MS Gothic"/>
              </a:rPr>
              <a:t>歳以下</a:t>
            </a:r>
            <a:r>
              <a:rPr lang="en-US" altLang="zh-CN" sz="1200" spc="-34" dirty="0">
                <a:solidFill>
                  <a:srgbClr val="000000"/>
                </a:solidFill>
                <a:latin typeface="MS Gothic"/>
                <a:ea typeface="MS Gothic"/>
              </a:rPr>
              <a:t>の人口を上回ろう</a:t>
            </a:r>
          </a:p>
        </p:txBody>
      </p:sp>
      <p:sp>
        <p:nvSpPr>
          <p:cNvPr id="320" name="TextBox 320"/>
          <p:cNvSpPr txBox="1"/>
          <p:nvPr/>
        </p:nvSpPr>
        <p:spPr>
          <a:xfrm>
            <a:off x="6898025" y="2336641"/>
            <a:ext cx="2614143" cy="1007432"/>
          </a:xfrm>
          <a:prstGeom prst="rect">
            <a:avLst/>
          </a:prstGeom>
          <a:noFill/>
        </p:spPr>
        <p:txBody>
          <a:bodyPr wrap="square" lIns="0" tIns="0" rIns="0" bIns="0" rtlCol="0">
            <a:spAutoFit/>
          </a:bodyPr>
          <a:lstStyle/>
          <a:p>
            <a:pPr marL="0">
              <a:lnSpc>
                <a:spcPct val="100000"/>
              </a:lnSpc>
            </a:pPr>
            <a:r>
              <a:rPr lang="en-US" altLang="zh-CN" sz="1450" spc="-30" dirty="0">
                <a:solidFill>
                  <a:srgbClr val="E50000"/>
                </a:solidFill>
                <a:latin typeface="Arial"/>
                <a:ea typeface="Arial"/>
              </a:rPr>
              <a:t>•</a:t>
            </a:r>
            <a:r>
              <a:rPr lang="en-US" altLang="zh-CN" sz="1450" spc="200" dirty="0">
                <a:solidFill>
                  <a:srgbClr val="E50000"/>
                </a:solidFill>
                <a:latin typeface="Arial"/>
                <a:cs typeface="Arial"/>
              </a:rPr>
              <a:t> </a:t>
            </a:r>
            <a:r>
              <a:rPr lang="en-US" altLang="zh-CN" sz="1200" spc="-64" dirty="0">
                <a:solidFill>
                  <a:srgbClr val="000000"/>
                </a:solidFill>
                <a:latin typeface="MS Gothic"/>
                <a:ea typeface="MS Gothic"/>
              </a:rPr>
              <a:t>郊外から都市部へと人口が移動するト</a:t>
            </a:r>
          </a:p>
          <a:p>
            <a:pPr marL="0" indent="144779">
              <a:lnSpc>
                <a:spcPct val="100000"/>
              </a:lnSpc>
            </a:pPr>
            <a:r>
              <a:rPr lang="en-US" altLang="zh-CN" sz="1200" spc="-204" dirty="0">
                <a:solidFill>
                  <a:srgbClr val="000000"/>
                </a:solidFill>
                <a:latin typeface="MS Gothic"/>
                <a:ea typeface="MS Gothic"/>
              </a:rPr>
              <a:t>レンド</a:t>
            </a:r>
            <a:r>
              <a:rPr lang="en-US" altLang="zh-CN" sz="1200" spc="-195" dirty="0">
                <a:solidFill>
                  <a:srgbClr val="000000"/>
                </a:solidFill>
                <a:latin typeface="MS Gothic"/>
                <a:ea typeface="MS Gothic"/>
              </a:rPr>
              <a:t>は続く</a:t>
            </a:r>
          </a:p>
          <a:p>
            <a:pPr marL="0">
              <a:lnSpc>
                <a:spcPct val="100000"/>
              </a:lnSpc>
              <a:spcBef>
                <a:spcPts val="240"/>
              </a:spcBef>
            </a:pPr>
            <a:r>
              <a:rPr lang="en-US" altLang="zh-CN" sz="1450" spc="-10" dirty="0">
                <a:solidFill>
                  <a:srgbClr val="E50000"/>
                </a:solidFill>
                <a:latin typeface="Arial"/>
                <a:ea typeface="Arial"/>
              </a:rPr>
              <a:t>•</a:t>
            </a:r>
            <a:r>
              <a:rPr lang="en-US" altLang="zh-CN" sz="1450" spc="229" dirty="0">
                <a:solidFill>
                  <a:srgbClr val="E50000"/>
                </a:solidFill>
                <a:latin typeface="Arial"/>
                <a:cs typeface="Arial"/>
              </a:rPr>
              <a:t> </a:t>
            </a:r>
            <a:r>
              <a:rPr lang="en-US" altLang="zh-CN" sz="1200" spc="-15" dirty="0">
                <a:solidFill>
                  <a:srgbClr val="000000"/>
                </a:solidFill>
                <a:latin typeface="Times New Roman"/>
                <a:ea typeface="Times New Roman"/>
              </a:rPr>
              <a:t>2030</a:t>
            </a:r>
            <a:r>
              <a:rPr lang="en-US" altLang="zh-CN" sz="1200" spc="-30" dirty="0">
                <a:solidFill>
                  <a:srgbClr val="000000"/>
                </a:solidFill>
                <a:latin typeface="MS Gothic"/>
                <a:ea typeface="MS Gothic"/>
              </a:rPr>
              <a:t>年までに全世界の人口の</a:t>
            </a:r>
            <a:r>
              <a:rPr lang="en-US" altLang="zh-CN" sz="1200" spc="5" dirty="0">
                <a:solidFill>
                  <a:srgbClr val="000000"/>
                </a:solidFill>
                <a:latin typeface="Times New Roman"/>
                <a:ea typeface="Times New Roman"/>
              </a:rPr>
              <a:t>9</a:t>
            </a:r>
            <a:r>
              <a:rPr lang="en-US" altLang="zh-CN" sz="1200" spc="-25" dirty="0">
                <a:solidFill>
                  <a:srgbClr val="000000"/>
                </a:solidFill>
                <a:latin typeface="MS Gothic"/>
                <a:ea typeface="MS Gothic"/>
              </a:rPr>
              <a:t>％近く</a:t>
            </a:r>
          </a:p>
          <a:p>
            <a:pPr marL="144779" hangingPunct="0">
              <a:lnSpc>
                <a:spcPct val="95833"/>
              </a:lnSpc>
            </a:pPr>
            <a:r>
              <a:rPr lang="en-US" altLang="zh-CN" sz="1200" spc="-10" dirty="0">
                <a:solidFill>
                  <a:srgbClr val="000000"/>
                </a:solidFill>
                <a:latin typeface="MS Gothic"/>
                <a:ea typeface="MS Gothic"/>
              </a:rPr>
              <a:t>が、人口</a:t>
            </a:r>
            <a:r>
              <a:rPr lang="en-US" altLang="zh-CN" sz="1200" dirty="0">
                <a:solidFill>
                  <a:srgbClr val="000000"/>
                </a:solidFill>
                <a:latin typeface="Times New Roman"/>
                <a:ea typeface="Times New Roman"/>
              </a:rPr>
              <a:t>1000</a:t>
            </a:r>
            <a:r>
              <a:rPr lang="en-US" altLang="zh-CN" sz="1200" spc="-10" dirty="0">
                <a:solidFill>
                  <a:srgbClr val="000000"/>
                </a:solidFill>
                <a:latin typeface="MS Gothic"/>
                <a:ea typeface="MS Gothic"/>
              </a:rPr>
              <a:t>万人以上の大都市</a:t>
            </a:r>
            <a:r>
              <a:rPr lang="en-US" altLang="zh-CN" sz="1200" spc="-5" dirty="0">
                <a:solidFill>
                  <a:srgbClr val="000000"/>
                </a:solidFill>
                <a:latin typeface="Times New Roman"/>
                <a:ea typeface="Times New Roman"/>
              </a:rPr>
              <a:t>41</a:t>
            </a:r>
            <a:r>
              <a:rPr lang="en-US" altLang="zh-CN" sz="1200" dirty="0">
                <a:solidFill>
                  <a:srgbClr val="000000"/>
                </a:solidFill>
                <a:latin typeface="MS Gothic"/>
                <a:ea typeface="MS Gothic"/>
              </a:rPr>
              <a:t>に</a:t>
            </a:r>
            <a:r>
              <a:rPr lang="en-US" altLang="zh-CN" sz="1200" spc="-35" dirty="0">
                <a:solidFill>
                  <a:srgbClr val="000000"/>
                </a:solidFill>
                <a:latin typeface="MS Gothic"/>
                <a:ea typeface="MS Gothic"/>
              </a:rPr>
              <a:t>集中する</a:t>
            </a:r>
            <a:r>
              <a:rPr lang="en-US" altLang="zh-CN" sz="1200" spc="-30" dirty="0">
                <a:solidFill>
                  <a:srgbClr val="000000"/>
                </a:solidFill>
                <a:latin typeface="MS Gothic"/>
                <a:ea typeface="MS Gothic"/>
              </a:rPr>
              <a:t>見込み</a:t>
            </a:r>
          </a:p>
        </p:txBody>
      </p:sp>
      <p:sp>
        <p:nvSpPr>
          <p:cNvPr id="321" name="TextBox 321"/>
          <p:cNvSpPr txBox="1"/>
          <p:nvPr/>
        </p:nvSpPr>
        <p:spPr>
          <a:xfrm>
            <a:off x="2675002" y="3780127"/>
            <a:ext cx="4777987" cy="243840"/>
          </a:xfrm>
          <a:prstGeom prst="rect">
            <a:avLst/>
          </a:prstGeom>
          <a:noFill/>
        </p:spPr>
        <p:txBody>
          <a:bodyPr wrap="square" lIns="0" tIns="0" rIns="0" bIns="0" rtlCol="0">
            <a:spAutoFit/>
          </a:bodyPr>
          <a:lstStyle/>
          <a:p>
            <a:pPr marL="0">
              <a:lnSpc>
                <a:spcPct val="100000"/>
              </a:lnSpc>
            </a:pPr>
            <a:r>
              <a:rPr lang="en-US" altLang="zh-CN" sz="1600" spc="-194" dirty="0">
                <a:solidFill>
                  <a:srgbClr val="000000"/>
                </a:solidFill>
                <a:latin typeface="MS Gothic"/>
                <a:ea typeface="MS Gothic"/>
              </a:rPr>
              <a:t>これらのメガ・トレン</a:t>
            </a:r>
            <a:r>
              <a:rPr lang="en-US" altLang="zh-CN" sz="1600" spc="-189" dirty="0">
                <a:solidFill>
                  <a:srgbClr val="000000"/>
                </a:solidFill>
                <a:latin typeface="MS Gothic"/>
                <a:ea typeface="MS Gothic"/>
              </a:rPr>
              <a:t>ドは、以下の投資テーマを提供する</a:t>
            </a:r>
          </a:p>
        </p:txBody>
      </p:sp>
      <p:sp>
        <p:nvSpPr>
          <p:cNvPr id="322" name="TextBox 322"/>
          <p:cNvSpPr txBox="1"/>
          <p:nvPr/>
        </p:nvSpPr>
        <p:spPr>
          <a:xfrm>
            <a:off x="416379" y="5056307"/>
            <a:ext cx="628401" cy="152400"/>
          </a:xfrm>
          <a:prstGeom prst="rect">
            <a:avLst/>
          </a:prstGeom>
          <a:noFill/>
        </p:spPr>
        <p:txBody>
          <a:bodyPr wrap="square" lIns="0" tIns="0" rIns="0" bIns="0" rtlCol="0">
            <a:spAutoFit/>
          </a:bodyPr>
          <a:lstStyle/>
          <a:p>
            <a:pPr marL="0">
              <a:lnSpc>
                <a:spcPct val="100000"/>
              </a:lnSpc>
            </a:pPr>
            <a:r>
              <a:rPr lang="en-US" altLang="zh-CN" sz="1000" spc="-20" dirty="0">
                <a:solidFill>
                  <a:srgbClr val="000000"/>
                </a:solidFill>
                <a:latin typeface="MS Gothic"/>
                <a:ea typeface="MS Gothic"/>
              </a:rPr>
              <a:t>が</a:t>
            </a:r>
            <a:r>
              <a:rPr lang="en-US" altLang="zh-CN" sz="1000" spc="-15" dirty="0">
                <a:solidFill>
                  <a:srgbClr val="000000"/>
                </a:solidFill>
                <a:latin typeface="MS Gothic"/>
                <a:ea typeface="MS Gothic"/>
              </a:rPr>
              <a:t>ん治療</a:t>
            </a:r>
          </a:p>
        </p:txBody>
      </p:sp>
      <p:sp>
        <p:nvSpPr>
          <p:cNvPr id="323" name="TextBox 323"/>
          <p:cNvSpPr txBox="1"/>
          <p:nvPr/>
        </p:nvSpPr>
        <p:spPr>
          <a:xfrm>
            <a:off x="1367599" y="5062378"/>
            <a:ext cx="739700" cy="304800"/>
          </a:xfrm>
          <a:prstGeom prst="rect">
            <a:avLst/>
          </a:prstGeom>
          <a:noFill/>
        </p:spPr>
        <p:txBody>
          <a:bodyPr wrap="square" lIns="0" tIns="0" rIns="0" bIns="0" rtlCol="0">
            <a:spAutoFit/>
          </a:bodyPr>
          <a:lstStyle/>
          <a:p>
            <a:pPr marL="0">
              <a:lnSpc>
                <a:spcPct val="100000"/>
              </a:lnSpc>
            </a:pPr>
            <a:r>
              <a:rPr lang="en-US" altLang="zh-CN" sz="1000" spc="-50" dirty="0">
                <a:solidFill>
                  <a:srgbClr val="000000"/>
                </a:solidFill>
                <a:latin typeface="MS Gothic"/>
                <a:ea typeface="MS Gothic"/>
              </a:rPr>
              <a:t>エネルギ</a:t>
            </a:r>
            <a:r>
              <a:rPr lang="en-US" altLang="zh-CN" sz="1000" spc="-44" dirty="0">
                <a:solidFill>
                  <a:srgbClr val="000000"/>
                </a:solidFill>
                <a:latin typeface="MS Gothic"/>
                <a:ea typeface="MS Gothic"/>
              </a:rPr>
              <a:t>ーの</a:t>
            </a:r>
          </a:p>
          <a:p>
            <a:pPr marL="0">
              <a:lnSpc>
                <a:spcPct val="100000"/>
              </a:lnSpc>
            </a:pPr>
            <a:r>
              <a:rPr lang="en-US" altLang="zh-CN" sz="1000" spc="-10" dirty="0">
                <a:solidFill>
                  <a:srgbClr val="000000"/>
                </a:solidFill>
                <a:latin typeface="MS Gothic"/>
                <a:ea typeface="MS Gothic"/>
              </a:rPr>
              <a:t>効率</a:t>
            </a:r>
            <a:r>
              <a:rPr lang="en-US" altLang="zh-CN" sz="1000" spc="-5" dirty="0">
                <a:solidFill>
                  <a:srgbClr val="000000"/>
                </a:solidFill>
                <a:latin typeface="MS Gothic"/>
                <a:ea typeface="MS Gothic"/>
              </a:rPr>
              <a:t>使用</a:t>
            </a:r>
          </a:p>
        </p:txBody>
      </p:sp>
      <p:sp>
        <p:nvSpPr>
          <p:cNvPr id="324" name="TextBox 324"/>
          <p:cNvSpPr txBox="1"/>
          <p:nvPr/>
        </p:nvSpPr>
        <p:spPr>
          <a:xfrm>
            <a:off x="2318819" y="5056307"/>
            <a:ext cx="518668" cy="304822"/>
          </a:xfrm>
          <a:prstGeom prst="rect">
            <a:avLst/>
          </a:prstGeom>
          <a:noFill/>
        </p:spPr>
        <p:txBody>
          <a:bodyPr wrap="square" lIns="0" tIns="0" rIns="0" bIns="0" rtlCol="0">
            <a:spAutoFit/>
          </a:bodyPr>
          <a:lstStyle/>
          <a:p>
            <a:pPr marL="0">
              <a:lnSpc>
                <a:spcPct val="100000"/>
              </a:lnSpc>
            </a:pPr>
            <a:r>
              <a:rPr lang="en-US" altLang="zh-CN" sz="1000" spc="-10" dirty="0">
                <a:solidFill>
                  <a:srgbClr val="000000"/>
                </a:solidFill>
                <a:latin typeface="MS Gothic"/>
                <a:ea typeface="MS Gothic"/>
              </a:rPr>
              <a:t>水資</a:t>
            </a:r>
            <a:r>
              <a:rPr lang="en-US" altLang="zh-CN" sz="1000" spc="-5" dirty="0">
                <a:solidFill>
                  <a:srgbClr val="000000"/>
                </a:solidFill>
                <a:latin typeface="MS Gothic"/>
                <a:ea typeface="MS Gothic"/>
              </a:rPr>
              <a:t>源の</a:t>
            </a:r>
          </a:p>
          <a:p>
            <a:pPr marL="0">
              <a:lnSpc>
                <a:spcPct val="100000"/>
              </a:lnSpc>
            </a:pPr>
            <a:r>
              <a:rPr lang="en-US" altLang="zh-CN" sz="1000" spc="-10" dirty="0">
                <a:solidFill>
                  <a:srgbClr val="000000"/>
                </a:solidFill>
                <a:latin typeface="MS Gothic"/>
                <a:ea typeface="MS Gothic"/>
              </a:rPr>
              <a:t>欠乏</a:t>
            </a:r>
          </a:p>
        </p:txBody>
      </p:sp>
      <p:sp>
        <p:nvSpPr>
          <p:cNvPr id="325" name="TextBox 325"/>
          <p:cNvSpPr txBox="1"/>
          <p:nvPr/>
        </p:nvSpPr>
        <p:spPr>
          <a:xfrm>
            <a:off x="3270039" y="5056307"/>
            <a:ext cx="518667" cy="304822"/>
          </a:xfrm>
          <a:prstGeom prst="rect">
            <a:avLst/>
          </a:prstGeom>
          <a:noFill/>
        </p:spPr>
        <p:txBody>
          <a:bodyPr wrap="square" lIns="0" tIns="0" rIns="0" bIns="0" rtlCol="0">
            <a:spAutoFit/>
          </a:bodyPr>
          <a:lstStyle/>
          <a:p>
            <a:pPr marL="0">
              <a:lnSpc>
                <a:spcPct val="100000"/>
              </a:lnSpc>
            </a:pPr>
            <a:r>
              <a:rPr lang="en-US" altLang="zh-CN" sz="1000" spc="-10" dirty="0">
                <a:solidFill>
                  <a:srgbClr val="000000"/>
                </a:solidFill>
                <a:latin typeface="MS Gothic"/>
                <a:ea typeface="MS Gothic"/>
              </a:rPr>
              <a:t>農産</a:t>
            </a:r>
            <a:r>
              <a:rPr lang="en-US" altLang="zh-CN" sz="1000" spc="-5" dirty="0">
                <a:solidFill>
                  <a:srgbClr val="000000"/>
                </a:solidFill>
                <a:latin typeface="MS Gothic"/>
                <a:ea typeface="MS Gothic"/>
              </a:rPr>
              <a:t>物の</a:t>
            </a:r>
          </a:p>
          <a:p>
            <a:pPr marL="0">
              <a:lnSpc>
                <a:spcPct val="100000"/>
              </a:lnSpc>
            </a:pPr>
            <a:r>
              <a:rPr lang="en-US" altLang="zh-CN" sz="1000" spc="-10" dirty="0">
                <a:solidFill>
                  <a:srgbClr val="000000"/>
                </a:solidFill>
                <a:latin typeface="MS Gothic"/>
                <a:ea typeface="MS Gothic"/>
              </a:rPr>
              <a:t>生産性</a:t>
            </a:r>
          </a:p>
        </p:txBody>
      </p:sp>
      <p:sp>
        <p:nvSpPr>
          <p:cNvPr id="326" name="TextBox 326"/>
          <p:cNvSpPr txBox="1"/>
          <p:nvPr/>
        </p:nvSpPr>
        <p:spPr>
          <a:xfrm>
            <a:off x="4221310" y="5056307"/>
            <a:ext cx="759459" cy="152400"/>
          </a:xfrm>
          <a:prstGeom prst="rect">
            <a:avLst/>
          </a:prstGeom>
          <a:noFill/>
        </p:spPr>
        <p:txBody>
          <a:bodyPr wrap="square" lIns="0" tIns="0" rIns="0" bIns="0" rtlCol="0">
            <a:spAutoFit/>
          </a:bodyPr>
          <a:lstStyle/>
          <a:p>
            <a:pPr marL="0">
              <a:lnSpc>
                <a:spcPct val="100000"/>
              </a:lnSpc>
            </a:pPr>
            <a:r>
              <a:rPr lang="en-US" altLang="zh-CN" sz="1000" spc="-10" dirty="0">
                <a:solidFill>
                  <a:srgbClr val="000000"/>
                </a:solidFill>
                <a:latin typeface="MS Gothic"/>
                <a:ea typeface="MS Gothic"/>
              </a:rPr>
              <a:t>後発</a:t>
            </a:r>
            <a:r>
              <a:rPr lang="en-US" altLang="zh-CN" sz="1000" spc="-5" dirty="0">
                <a:solidFill>
                  <a:srgbClr val="000000"/>
                </a:solidFill>
                <a:latin typeface="MS Gothic"/>
                <a:ea typeface="MS Gothic"/>
              </a:rPr>
              <a:t>医薬品</a:t>
            </a:r>
          </a:p>
        </p:txBody>
      </p:sp>
      <p:sp>
        <p:nvSpPr>
          <p:cNvPr id="327" name="TextBox 327"/>
          <p:cNvSpPr txBox="1"/>
          <p:nvPr/>
        </p:nvSpPr>
        <p:spPr>
          <a:xfrm>
            <a:off x="5172594" y="5056307"/>
            <a:ext cx="518667" cy="304822"/>
          </a:xfrm>
          <a:prstGeom prst="rect">
            <a:avLst/>
          </a:prstGeom>
          <a:noFill/>
        </p:spPr>
        <p:txBody>
          <a:bodyPr wrap="square" lIns="0" tIns="0" rIns="0" bIns="0" rtlCol="0">
            <a:spAutoFit/>
          </a:bodyPr>
          <a:lstStyle/>
          <a:p>
            <a:pPr marL="0">
              <a:lnSpc>
                <a:spcPct val="100000"/>
              </a:lnSpc>
            </a:pPr>
            <a:r>
              <a:rPr lang="en-US" altLang="zh-CN" sz="1000" spc="-10" dirty="0">
                <a:solidFill>
                  <a:srgbClr val="000000"/>
                </a:solidFill>
                <a:latin typeface="MS Gothic"/>
                <a:ea typeface="MS Gothic"/>
              </a:rPr>
              <a:t>退職</a:t>
            </a:r>
            <a:r>
              <a:rPr lang="en-US" altLang="zh-CN" sz="1000" spc="-5" dirty="0">
                <a:solidFill>
                  <a:srgbClr val="000000"/>
                </a:solidFill>
                <a:latin typeface="MS Gothic"/>
                <a:ea typeface="MS Gothic"/>
              </a:rPr>
              <a:t>後の</a:t>
            </a:r>
          </a:p>
          <a:p>
            <a:pPr marL="0">
              <a:lnSpc>
                <a:spcPct val="100000"/>
              </a:lnSpc>
            </a:pPr>
            <a:r>
              <a:rPr lang="en-US" altLang="zh-CN" sz="1000" spc="-10" dirty="0">
                <a:solidFill>
                  <a:srgbClr val="000000"/>
                </a:solidFill>
                <a:latin typeface="MS Gothic"/>
                <a:ea typeface="MS Gothic"/>
              </a:rPr>
              <a:t>生活</a:t>
            </a:r>
            <a:r>
              <a:rPr lang="en-US" altLang="zh-CN" sz="1000" spc="-5" dirty="0">
                <a:solidFill>
                  <a:srgbClr val="000000"/>
                </a:solidFill>
                <a:latin typeface="MS Gothic"/>
                <a:ea typeface="MS Gothic"/>
              </a:rPr>
              <a:t>設計</a:t>
            </a:r>
          </a:p>
        </p:txBody>
      </p:sp>
      <p:sp>
        <p:nvSpPr>
          <p:cNvPr id="328" name="TextBox 328"/>
          <p:cNvSpPr txBox="1"/>
          <p:nvPr/>
        </p:nvSpPr>
        <p:spPr>
          <a:xfrm>
            <a:off x="6123814" y="5056307"/>
            <a:ext cx="632968" cy="152400"/>
          </a:xfrm>
          <a:prstGeom prst="rect">
            <a:avLst/>
          </a:prstGeom>
          <a:noFill/>
        </p:spPr>
        <p:txBody>
          <a:bodyPr wrap="square" lIns="0" tIns="0" rIns="0" bIns="0" rtlCol="0">
            <a:spAutoFit/>
          </a:bodyPr>
          <a:lstStyle/>
          <a:p>
            <a:pPr marL="0">
              <a:lnSpc>
                <a:spcPct val="100000"/>
              </a:lnSpc>
            </a:pPr>
            <a:r>
              <a:rPr lang="en-US" altLang="zh-CN" sz="1000" spc="-10" dirty="0">
                <a:solidFill>
                  <a:srgbClr val="000000"/>
                </a:solidFill>
                <a:latin typeface="MS Gothic"/>
                <a:ea typeface="MS Gothic"/>
              </a:rPr>
              <a:t>大量</a:t>
            </a:r>
            <a:r>
              <a:rPr lang="en-US" altLang="zh-CN" sz="1000" spc="-5" dirty="0">
                <a:solidFill>
                  <a:srgbClr val="000000"/>
                </a:solidFill>
                <a:latin typeface="MS Gothic"/>
                <a:ea typeface="MS Gothic"/>
              </a:rPr>
              <a:t>輸送</a:t>
            </a:r>
          </a:p>
        </p:txBody>
      </p:sp>
      <p:sp>
        <p:nvSpPr>
          <p:cNvPr id="329" name="TextBox 329"/>
          <p:cNvSpPr txBox="1"/>
          <p:nvPr/>
        </p:nvSpPr>
        <p:spPr>
          <a:xfrm>
            <a:off x="7075034" y="5062378"/>
            <a:ext cx="726109" cy="304800"/>
          </a:xfrm>
          <a:prstGeom prst="rect">
            <a:avLst/>
          </a:prstGeom>
          <a:noFill/>
        </p:spPr>
        <p:txBody>
          <a:bodyPr wrap="square" lIns="0" tIns="0" rIns="0" bIns="0" rtlCol="0">
            <a:spAutoFit/>
          </a:bodyPr>
          <a:lstStyle/>
          <a:p>
            <a:pPr marL="0">
              <a:lnSpc>
                <a:spcPct val="100000"/>
              </a:lnSpc>
            </a:pPr>
            <a:r>
              <a:rPr lang="en-US" altLang="zh-CN" sz="1000" spc="-204" dirty="0">
                <a:solidFill>
                  <a:srgbClr val="000000"/>
                </a:solidFill>
                <a:latin typeface="MS Gothic"/>
                <a:ea typeface="MS Gothic"/>
              </a:rPr>
              <a:t>セキュ</a:t>
            </a:r>
            <a:r>
              <a:rPr lang="en-US" altLang="zh-CN" sz="1000" spc="-195" dirty="0">
                <a:solidFill>
                  <a:srgbClr val="000000"/>
                </a:solidFill>
                <a:latin typeface="MS Gothic"/>
                <a:ea typeface="MS Gothic"/>
              </a:rPr>
              <a:t>リティ、</a:t>
            </a:r>
          </a:p>
          <a:p>
            <a:pPr marL="0">
              <a:lnSpc>
                <a:spcPct val="100000"/>
              </a:lnSpc>
            </a:pPr>
            <a:r>
              <a:rPr lang="en-US" altLang="zh-CN" sz="1000" spc="-10" dirty="0">
                <a:solidFill>
                  <a:srgbClr val="000000"/>
                </a:solidFill>
                <a:latin typeface="MS Gothic"/>
                <a:ea typeface="MS Gothic"/>
              </a:rPr>
              <a:t>安全</a:t>
            </a:r>
          </a:p>
        </p:txBody>
      </p:sp>
      <p:sp>
        <p:nvSpPr>
          <p:cNvPr id="330" name="TextBox 330"/>
          <p:cNvSpPr txBox="1"/>
          <p:nvPr/>
        </p:nvSpPr>
        <p:spPr>
          <a:xfrm>
            <a:off x="8026254" y="5056307"/>
            <a:ext cx="671103" cy="304822"/>
          </a:xfrm>
          <a:prstGeom prst="rect">
            <a:avLst/>
          </a:prstGeom>
          <a:noFill/>
        </p:spPr>
        <p:txBody>
          <a:bodyPr wrap="square" lIns="0" tIns="0" rIns="0" bIns="0" rtlCol="0">
            <a:spAutoFit/>
          </a:bodyPr>
          <a:lstStyle/>
          <a:p>
            <a:pPr marL="0">
              <a:lnSpc>
                <a:spcPct val="100000"/>
              </a:lnSpc>
            </a:pPr>
            <a:r>
              <a:rPr lang="en-US" altLang="zh-CN" sz="1000" spc="-70" dirty="0">
                <a:solidFill>
                  <a:srgbClr val="000000"/>
                </a:solidFill>
                <a:latin typeface="MS Gothic"/>
                <a:ea typeface="MS Gothic"/>
              </a:rPr>
              <a:t>自動</a:t>
            </a:r>
            <a:r>
              <a:rPr lang="en-US" altLang="zh-CN" sz="1000" spc="-60" dirty="0">
                <a:solidFill>
                  <a:srgbClr val="000000"/>
                </a:solidFill>
                <a:latin typeface="MS Gothic"/>
                <a:ea typeface="MS Gothic"/>
              </a:rPr>
              <a:t>化と</a:t>
            </a:r>
          </a:p>
          <a:p>
            <a:pPr marL="0">
              <a:lnSpc>
                <a:spcPct val="100000"/>
              </a:lnSpc>
            </a:pPr>
            <a:r>
              <a:rPr lang="en-US" altLang="zh-CN" sz="1000" spc="-139" dirty="0">
                <a:solidFill>
                  <a:srgbClr val="000000"/>
                </a:solidFill>
                <a:latin typeface="MS Gothic"/>
                <a:ea typeface="MS Gothic"/>
              </a:rPr>
              <a:t>ロボット</a:t>
            </a:r>
            <a:r>
              <a:rPr lang="en-US" altLang="zh-CN" sz="1000" spc="-135" dirty="0">
                <a:solidFill>
                  <a:srgbClr val="000000"/>
                </a:solidFill>
                <a:latin typeface="MS Gothic"/>
                <a:ea typeface="MS Gothic"/>
              </a:rPr>
              <a:t>利用</a:t>
            </a:r>
          </a:p>
        </p:txBody>
      </p:sp>
      <p:sp>
        <p:nvSpPr>
          <p:cNvPr id="331" name="TextBox 331"/>
          <p:cNvSpPr txBox="1"/>
          <p:nvPr/>
        </p:nvSpPr>
        <p:spPr>
          <a:xfrm>
            <a:off x="8977473" y="5056307"/>
            <a:ext cx="612833" cy="304822"/>
          </a:xfrm>
          <a:prstGeom prst="rect">
            <a:avLst/>
          </a:prstGeom>
          <a:noFill/>
        </p:spPr>
        <p:txBody>
          <a:bodyPr wrap="square" lIns="0" tIns="0" rIns="0" bIns="0" rtlCol="0">
            <a:spAutoFit/>
          </a:bodyPr>
          <a:lstStyle/>
          <a:p>
            <a:pPr marL="0">
              <a:lnSpc>
                <a:spcPct val="100000"/>
              </a:lnSpc>
            </a:pPr>
            <a:r>
              <a:rPr lang="en-US" altLang="zh-CN" sz="1000" spc="-10" dirty="0">
                <a:solidFill>
                  <a:srgbClr val="000000"/>
                </a:solidFill>
                <a:latin typeface="MS Gothic"/>
                <a:ea typeface="MS Gothic"/>
              </a:rPr>
              <a:t>再生</a:t>
            </a:r>
          </a:p>
          <a:p>
            <a:pPr marL="0">
              <a:lnSpc>
                <a:spcPct val="100000"/>
              </a:lnSpc>
            </a:pPr>
            <a:r>
              <a:rPr lang="en-US" altLang="zh-CN" sz="1000" spc="-60" dirty="0">
                <a:solidFill>
                  <a:srgbClr val="000000"/>
                </a:solidFill>
                <a:latin typeface="MS Gothic"/>
                <a:ea typeface="MS Gothic"/>
              </a:rPr>
              <a:t>エネ</a:t>
            </a:r>
            <a:r>
              <a:rPr lang="en-US" altLang="zh-CN" sz="1000" spc="-55" dirty="0">
                <a:solidFill>
                  <a:srgbClr val="000000"/>
                </a:solidFill>
                <a:latin typeface="MS Gothic"/>
                <a:ea typeface="MS Gothic"/>
              </a:rPr>
              <a:t>ルギー</a:t>
            </a:r>
          </a:p>
        </p:txBody>
      </p:sp>
      <p:sp>
        <p:nvSpPr>
          <p:cNvPr id="332" name="TextBox 332"/>
          <p:cNvSpPr txBox="1"/>
          <p:nvPr/>
        </p:nvSpPr>
        <p:spPr>
          <a:xfrm>
            <a:off x="416431" y="6096103"/>
            <a:ext cx="8242855" cy="152400"/>
          </a:xfrm>
          <a:prstGeom prst="rect">
            <a:avLst/>
          </a:prstGeom>
          <a:noFill/>
        </p:spPr>
        <p:txBody>
          <a:bodyPr wrap="square" lIns="0" tIns="0" rIns="0" bIns="0" rtlCol="0">
            <a:spAutoFit/>
          </a:bodyPr>
          <a:lstStyle/>
          <a:p>
            <a:pPr marL="0">
              <a:lnSpc>
                <a:spcPct val="100000"/>
              </a:lnSpc>
              <a:tabLst>
                <a:tab pos="951346" algn="l"/>
                <a:tab pos="1902567" algn="l"/>
                <a:tab pos="2853786" algn="l"/>
                <a:tab pos="3804879" algn="l"/>
                <a:tab pos="4756226" algn="l"/>
                <a:tab pos="6658792" algn="l"/>
                <a:tab pos="7609885" algn="l"/>
              </a:tabLst>
            </a:pPr>
            <a:r>
              <a:rPr lang="en-US" altLang="zh-CN" sz="1000" spc="-5" dirty="0">
                <a:solidFill>
                  <a:srgbClr val="000000"/>
                </a:solidFill>
                <a:latin typeface="MS Gothic"/>
                <a:ea typeface="MS Gothic"/>
              </a:rPr>
              <a:t>退職後の	肥満	医療機器	教育	</a:t>
            </a:r>
            <a:r>
              <a:rPr lang="en-US" altLang="zh-CN" sz="1000" spc="-85" dirty="0">
                <a:solidFill>
                  <a:srgbClr val="000000"/>
                </a:solidFill>
                <a:latin typeface="MS Gothic"/>
                <a:ea typeface="MS Gothic"/>
              </a:rPr>
              <a:t>より効率的な	</a:t>
            </a:r>
            <a:r>
              <a:rPr lang="en-US" altLang="zh-CN" sz="1000" dirty="0">
                <a:solidFill>
                  <a:srgbClr val="000000"/>
                </a:solidFill>
                <a:latin typeface="MS Gothic"/>
                <a:ea typeface="MS Gothic"/>
              </a:rPr>
              <a:t>廃棄物処理と</a:t>
            </a:r>
            <a:r>
              <a:rPr lang="en-US" altLang="zh-CN" sz="1000" spc="-89" dirty="0">
                <a:solidFill>
                  <a:srgbClr val="000000"/>
                </a:solidFill>
                <a:latin typeface="MS Gothic"/>
                <a:cs typeface="MS Gothic"/>
              </a:rPr>
              <a:t>   </a:t>
            </a:r>
            <a:r>
              <a:rPr lang="en-US" altLang="zh-CN" sz="1000" dirty="0">
                <a:solidFill>
                  <a:srgbClr val="000000"/>
                </a:solidFill>
                <a:latin typeface="MS Gothic"/>
                <a:ea typeface="MS Gothic"/>
              </a:rPr>
              <a:t>大気汚染と	</a:t>
            </a:r>
            <a:r>
              <a:rPr lang="en-US" altLang="zh-CN" sz="1000" spc="-5" dirty="0">
                <a:solidFill>
                  <a:srgbClr val="000000"/>
                </a:solidFill>
                <a:latin typeface="MS Gothic"/>
                <a:ea typeface="MS Gothic"/>
              </a:rPr>
              <a:t>新興国の	</a:t>
            </a:r>
            <a:r>
              <a:rPr lang="en-US" altLang="zh-CN" sz="1000" spc="-15" dirty="0">
                <a:solidFill>
                  <a:srgbClr val="000000"/>
                </a:solidFill>
                <a:latin typeface="MS Gothic"/>
                <a:ea typeface="MS Gothic"/>
              </a:rPr>
              <a:t>新興国の</a:t>
            </a:r>
          </a:p>
        </p:txBody>
      </p:sp>
      <p:sp>
        <p:nvSpPr>
          <p:cNvPr id="333" name="TextBox 333"/>
          <p:cNvSpPr txBox="1"/>
          <p:nvPr/>
        </p:nvSpPr>
        <p:spPr>
          <a:xfrm>
            <a:off x="416431" y="6261227"/>
            <a:ext cx="379983" cy="152400"/>
          </a:xfrm>
          <a:prstGeom prst="rect">
            <a:avLst/>
          </a:prstGeom>
          <a:noFill/>
        </p:spPr>
        <p:txBody>
          <a:bodyPr wrap="square" lIns="0" tIns="0" rIns="0" bIns="0" rtlCol="0">
            <a:spAutoFit/>
          </a:bodyPr>
          <a:lstStyle/>
          <a:p>
            <a:pPr marL="0">
              <a:lnSpc>
                <a:spcPct val="100000"/>
              </a:lnSpc>
            </a:pPr>
            <a:r>
              <a:rPr lang="en-US" altLang="zh-CN" sz="1000" spc="-10" dirty="0">
                <a:solidFill>
                  <a:srgbClr val="000000"/>
                </a:solidFill>
                <a:latin typeface="MS Gothic"/>
                <a:ea typeface="MS Gothic"/>
              </a:rPr>
              <a:t>住居</a:t>
            </a:r>
          </a:p>
        </p:txBody>
      </p:sp>
      <p:sp>
        <p:nvSpPr>
          <p:cNvPr id="334" name="TextBox 334"/>
          <p:cNvSpPr txBox="1"/>
          <p:nvPr/>
        </p:nvSpPr>
        <p:spPr>
          <a:xfrm>
            <a:off x="3270218" y="6261480"/>
            <a:ext cx="599275" cy="152400"/>
          </a:xfrm>
          <a:prstGeom prst="rect">
            <a:avLst/>
          </a:prstGeom>
          <a:noFill/>
        </p:spPr>
        <p:txBody>
          <a:bodyPr wrap="square" lIns="0" tIns="0" rIns="0" bIns="0" rtlCol="0">
            <a:spAutoFit/>
          </a:bodyPr>
          <a:lstStyle/>
          <a:p>
            <a:pPr marL="0">
              <a:lnSpc>
                <a:spcPct val="100000"/>
              </a:lnSpc>
            </a:pPr>
            <a:r>
              <a:rPr lang="en-US" altLang="zh-CN" sz="1000" spc="-80" dirty="0">
                <a:solidFill>
                  <a:srgbClr val="000000"/>
                </a:solidFill>
                <a:latin typeface="MS Gothic"/>
                <a:ea typeface="MS Gothic"/>
              </a:rPr>
              <a:t>サー</a:t>
            </a:r>
            <a:r>
              <a:rPr lang="en-US" altLang="zh-CN" sz="1000" spc="-69" dirty="0">
                <a:solidFill>
                  <a:srgbClr val="000000"/>
                </a:solidFill>
                <a:latin typeface="MS Gothic"/>
                <a:ea typeface="MS Gothic"/>
              </a:rPr>
              <a:t>ビス</a:t>
            </a:r>
          </a:p>
        </p:txBody>
      </p:sp>
      <p:sp>
        <p:nvSpPr>
          <p:cNvPr id="335" name="TextBox 335"/>
          <p:cNvSpPr txBox="1"/>
          <p:nvPr/>
        </p:nvSpPr>
        <p:spPr>
          <a:xfrm>
            <a:off x="4221310" y="6251740"/>
            <a:ext cx="632967" cy="152400"/>
          </a:xfrm>
          <a:prstGeom prst="rect">
            <a:avLst/>
          </a:prstGeom>
          <a:noFill/>
        </p:spPr>
        <p:txBody>
          <a:bodyPr wrap="square" lIns="0" tIns="0" rIns="0" bIns="0" rtlCol="0">
            <a:spAutoFit/>
          </a:bodyPr>
          <a:lstStyle/>
          <a:p>
            <a:pPr marL="0">
              <a:lnSpc>
                <a:spcPct val="100000"/>
              </a:lnSpc>
            </a:pPr>
            <a:r>
              <a:rPr lang="en-US" altLang="zh-CN" sz="1000" spc="-10" dirty="0">
                <a:solidFill>
                  <a:srgbClr val="000000"/>
                </a:solidFill>
                <a:latin typeface="MS Gothic"/>
                <a:ea typeface="MS Gothic"/>
              </a:rPr>
              <a:t>移動</a:t>
            </a:r>
            <a:r>
              <a:rPr lang="en-US" altLang="zh-CN" sz="1000" spc="-5" dirty="0">
                <a:solidFill>
                  <a:srgbClr val="000000"/>
                </a:solidFill>
                <a:latin typeface="MS Gothic"/>
                <a:ea typeface="MS Gothic"/>
              </a:rPr>
              <a:t>手段</a:t>
            </a:r>
          </a:p>
        </p:txBody>
      </p:sp>
      <p:sp>
        <p:nvSpPr>
          <p:cNvPr id="336" name="TextBox 336"/>
          <p:cNvSpPr txBox="1"/>
          <p:nvPr/>
        </p:nvSpPr>
        <p:spPr>
          <a:xfrm>
            <a:off x="5172657" y="6251993"/>
            <a:ext cx="680174" cy="152400"/>
          </a:xfrm>
          <a:prstGeom prst="rect">
            <a:avLst/>
          </a:prstGeom>
          <a:noFill/>
        </p:spPr>
        <p:txBody>
          <a:bodyPr wrap="square" lIns="0" tIns="0" rIns="0" bIns="0" rtlCol="0">
            <a:spAutoFit/>
          </a:bodyPr>
          <a:lstStyle/>
          <a:p>
            <a:pPr marL="0">
              <a:lnSpc>
                <a:spcPct val="100000"/>
              </a:lnSpc>
            </a:pPr>
            <a:r>
              <a:rPr lang="en-US" altLang="zh-CN" sz="1000" spc="-134" dirty="0">
                <a:solidFill>
                  <a:srgbClr val="000000"/>
                </a:solidFill>
                <a:latin typeface="MS Gothic"/>
                <a:ea typeface="MS Gothic"/>
              </a:rPr>
              <a:t>リ</a:t>
            </a:r>
            <a:r>
              <a:rPr lang="en-US" altLang="zh-CN" sz="1000" spc="-129" dirty="0">
                <a:solidFill>
                  <a:srgbClr val="000000"/>
                </a:solidFill>
                <a:latin typeface="MS Gothic"/>
                <a:ea typeface="MS Gothic"/>
              </a:rPr>
              <a:t>サイクル</a:t>
            </a:r>
          </a:p>
        </p:txBody>
      </p:sp>
      <p:sp>
        <p:nvSpPr>
          <p:cNvPr id="337" name="TextBox 337"/>
          <p:cNvSpPr txBox="1"/>
          <p:nvPr/>
        </p:nvSpPr>
        <p:spPr>
          <a:xfrm>
            <a:off x="6124004" y="6257938"/>
            <a:ext cx="645160" cy="304800"/>
          </a:xfrm>
          <a:prstGeom prst="rect">
            <a:avLst/>
          </a:prstGeom>
          <a:noFill/>
        </p:spPr>
        <p:txBody>
          <a:bodyPr wrap="square" lIns="0" tIns="0" rIns="0" bIns="0" rtlCol="0">
            <a:spAutoFit/>
          </a:bodyPr>
          <a:lstStyle/>
          <a:p>
            <a:pPr marL="0">
              <a:lnSpc>
                <a:spcPct val="100000"/>
              </a:lnSpc>
            </a:pPr>
            <a:r>
              <a:rPr lang="en-US" altLang="zh-CN" sz="1000" spc="-10" dirty="0">
                <a:solidFill>
                  <a:srgbClr val="000000"/>
                </a:solidFill>
                <a:latin typeface="MS Gothic"/>
                <a:ea typeface="MS Gothic"/>
              </a:rPr>
              <a:t>二</a:t>
            </a:r>
            <a:r>
              <a:rPr lang="en-US" altLang="zh-CN" sz="1000" spc="-5" dirty="0">
                <a:solidFill>
                  <a:srgbClr val="000000"/>
                </a:solidFill>
                <a:latin typeface="MS Gothic"/>
                <a:ea typeface="MS Gothic"/>
              </a:rPr>
              <a:t>酸化炭素</a:t>
            </a:r>
          </a:p>
          <a:p>
            <a:pPr marL="0">
              <a:lnSpc>
                <a:spcPct val="100000"/>
              </a:lnSpc>
            </a:pPr>
            <a:r>
              <a:rPr lang="en-US" altLang="zh-CN" sz="1000" spc="-10" dirty="0">
                <a:solidFill>
                  <a:srgbClr val="000000"/>
                </a:solidFill>
                <a:latin typeface="MS Gothic"/>
                <a:ea typeface="MS Gothic"/>
              </a:rPr>
              <a:t>排</a:t>
            </a:r>
            <a:r>
              <a:rPr lang="en-US" altLang="zh-CN" sz="1000" spc="-5" dirty="0">
                <a:solidFill>
                  <a:srgbClr val="000000"/>
                </a:solidFill>
                <a:latin typeface="MS Gothic"/>
                <a:ea typeface="MS Gothic"/>
              </a:rPr>
              <a:t>出の削減</a:t>
            </a:r>
          </a:p>
        </p:txBody>
      </p:sp>
      <p:sp>
        <p:nvSpPr>
          <p:cNvPr id="338" name="TextBox 338"/>
          <p:cNvSpPr txBox="1"/>
          <p:nvPr/>
        </p:nvSpPr>
        <p:spPr>
          <a:xfrm>
            <a:off x="7075223" y="6251867"/>
            <a:ext cx="797535" cy="152400"/>
          </a:xfrm>
          <a:prstGeom prst="rect">
            <a:avLst/>
          </a:prstGeom>
          <a:noFill/>
        </p:spPr>
        <p:txBody>
          <a:bodyPr wrap="square" lIns="0" tIns="0" rIns="0" bIns="0" rtlCol="0">
            <a:spAutoFit/>
          </a:bodyPr>
          <a:lstStyle/>
          <a:p>
            <a:pPr marL="0">
              <a:lnSpc>
                <a:spcPct val="100000"/>
              </a:lnSpc>
            </a:pPr>
            <a:r>
              <a:rPr lang="en-US" altLang="zh-CN" sz="1000" spc="-125" dirty="0">
                <a:solidFill>
                  <a:srgbClr val="000000"/>
                </a:solidFill>
                <a:latin typeface="MS Gothic"/>
                <a:ea typeface="MS Gothic"/>
              </a:rPr>
              <a:t>インフ</a:t>
            </a:r>
            <a:r>
              <a:rPr lang="en-US" altLang="zh-CN" sz="1000" spc="-120" dirty="0">
                <a:solidFill>
                  <a:srgbClr val="000000"/>
                </a:solidFill>
                <a:latin typeface="MS Gothic"/>
                <a:ea typeface="MS Gothic"/>
              </a:rPr>
              <a:t>ラ投資</a:t>
            </a:r>
          </a:p>
        </p:txBody>
      </p:sp>
      <p:sp>
        <p:nvSpPr>
          <p:cNvPr id="339" name="TextBox 339"/>
          <p:cNvSpPr txBox="1"/>
          <p:nvPr/>
        </p:nvSpPr>
        <p:spPr>
          <a:xfrm>
            <a:off x="8026317" y="6251740"/>
            <a:ext cx="717685" cy="152400"/>
          </a:xfrm>
          <a:prstGeom prst="rect">
            <a:avLst/>
          </a:prstGeom>
          <a:noFill/>
        </p:spPr>
        <p:txBody>
          <a:bodyPr wrap="square" lIns="0" tIns="0" rIns="0" bIns="0" rtlCol="0">
            <a:spAutoFit/>
          </a:bodyPr>
          <a:lstStyle/>
          <a:p>
            <a:pPr marL="0">
              <a:lnSpc>
                <a:spcPct val="100000"/>
              </a:lnSpc>
            </a:pPr>
            <a:r>
              <a:rPr lang="en-US" altLang="zh-CN" sz="1000" spc="-75" dirty="0">
                <a:solidFill>
                  <a:srgbClr val="000000"/>
                </a:solidFill>
                <a:latin typeface="MS Gothic"/>
                <a:ea typeface="MS Gothic"/>
              </a:rPr>
              <a:t>ヘル</a:t>
            </a:r>
            <a:r>
              <a:rPr lang="en-US" altLang="zh-CN" sz="1000" spc="-69" dirty="0">
                <a:solidFill>
                  <a:srgbClr val="000000"/>
                </a:solidFill>
                <a:latin typeface="MS Gothic"/>
                <a:ea typeface="MS Gothic"/>
              </a:rPr>
              <a:t>スケア</a:t>
            </a:r>
          </a:p>
        </p:txBody>
      </p:sp>
      <p:sp>
        <p:nvSpPr>
          <p:cNvPr id="340" name="TextBox 340"/>
          <p:cNvSpPr txBox="1"/>
          <p:nvPr/>
        </p:nvSpPr>
        <p:spPr>
          <a:xfrm>
            <a:off x="8904451" y="6248503"/>
            <a:ext cx="663037" cy="304800"/>
          </a:xfrm>
          <a:prstGeom prst="rect">
            <a:avLst/>
          </a:prstGeom>
          <a:noFill/>
        </p:spPr>
        <p:txBody>
          <a:bodyPr wrap="square" lIns="0" tIns="0" rIns="0" bIns="0" rtlCol="0">
            <a:spAutoFit/>
          </a:bodyPr>
          <a:lstStyle/>
          <a:p>
            <a:pPr marL="0" indent="198086">
              <a:lnSpc>
                <a:spcPct val="100000"/>
              </a:lnSpc>
            </a:pPr>
            <a:r>
              <a:rPr lang="en-US" altLang="zh-CN" sz="1000" spc="-10" dirty="0">
                <a:solidFill>
                  <a:srgbClr val="000000"/>
                </a:solidFill>
                <a:latin typeface="MS Gothic"/>
                <a:ea typeface="MS Gothic"/>
              </a:rPr>
              <a:t>医療</a:t>
            </a:r>
          </a:p>
          <a:p>
            <a:pPr marL="0">
              <a:lnSpc>
                <a:spcPct val="100000"/>
              </a:lnSpc>
            </a:pPr>
            <a:r>
              <a:rPr lang="en-US" altLang="zh-CN" sz="1000" spc="-150" dirty="0">
                <a:solidFill>
                  <a:srgbClr val="000000"/>
                </a:solidFill>
                <a:latin typeface="MS Gothic"/>
                <a:ea typeface="MS Gothic"/>
              </a:rPr>
              <a:t>テクノロ</a:t>
            </a:r>
            <a:r>
              <a:rPr lang="en-US" altLang="zh-CN" sz="1000" spc="-145" dirty="0">
                <a:solidFill>
                  <a:srgbClr val="000000"/>
                </a:solidFill>
                <a:latin typeface="MS Gothic"/>
                <a:ea typeface="MS Gothic"/>
              </a:rPr>
              <a:t>ジー</a:t>
            </a:r>
          </a:p>
        </p:txBody>
      </p:sp>
      <p:sp>
        <p:nvSpPr>
          <p:cNvPr id="341" name="TextBox 341"/>
          <p:cNvSpPr txBox="1"/>
          <p:nvPr/>
        </p:nvSpPr>
        <p:spPr>
          <a:xfrm>
            <a:off x="1348412" y="6811569"/>
            <a:ext cx="2050852" cy="121920"/>
          </a:xfrm>
          <a:prstGeom prst="rect">
            <a:avLst/>
          </a:prstGeom>
          <a:noFill/>
        </p:spPr>
        <p:txBody>
          <a:bodyPr wrap="square" lIns="0" tIns="0" rIns="0" bIns="0" rtlCol="0">
            <a:spAutoFit/>
          </a:bodyPr>
          <a:lstStyle/>
          <a:p>
            <a:pPr marL="0">
              <a:lnSpc>
                <a:spcPct val="100000"/>
              </a:lnSpc>
            </a:pPr>
            <a:r>
              <a:rPr lang="en-US" altLang="zh-CN" sz="800" spc="-129" dirty="0">
                <a:solidFill>
                  <a:srgbClr val="000000"/>
                </a:solidFill>
                <a:latin typeface="MS Gothic"/>
                <a:ea typeface="MS Gothic"/>
              </a:rPr>
              <a:t>出所：</a:t>
            </a:r>
            <a:r>
              <a:rPr lang="en-US" altLang="zh-CN" sz="800" spc="-90" dirty="0">
                <a:solidFill>
                  <a:srgbClr val="000000"/>
                </a:solidFill>
                <a:latin typeface="Times New Roman"/>
                <a:ea typeface="Times New Roman"/>
              </a:rPr>
              <a:t>UBS</a:t>
            </a:r>
            <a:r>
              <a:rPr lang="en-US" altLang="zh-CN" sz="800" spc="-129" dirty="0">
                <a:solidFill>
                  <a:srgbClr val="000000"/>
                </a:solidFill>
                <a:latin typeface="MS Gothic"/>
                <a:ea typeface="MS Gothic"/>
              </a:rPr>
              <a:t>ウェルス・マネジメント、</a:t>
            </a:r>
            <a:r>
              <a:rPr lang="en-US" altLang="zh-CN" sz="800" spc="-80" dirty="0">
                <a:solidFill>
                  <a:srgbClr val="000000"/>
                </a:solidFill>
                <a:latin typeface="Times New Roman"/>
                <a:ea typeface="Times New Roman"/>
              </a:rPr>
              <a:t>CIO</a:t>
            </a:r>
            <a:r>
              <a:rPr lang="en-US" altLang="zh-CN" sz="800" spc="-139" dirty="0">
                <a:solidFill>
                  <a:srgbClr val="000000"/>
                </a:solidFill>
                <a:latin typeface="MS Gothic"/>
                <a:ea typeface="MS Gothic"/>
              </a:rPr>
              <a:t>オフ</a:t>
            </a:r>
            <a:r>
              <a:rPr lang="en-US" altLang="zh-CN" sz="800" spc="-129" dirty="0">
                <a:solidFill>
                  <a:srgbClr val="000000"/>
                </a:solidFill>
                <a:latin typeface="MS Gothic"/>
                <a:ea typeface="MS Gothic"/>
              </a:rPr>
              <a:t>ィス</a:t>
            </a:r>
          </a:p>
        </p:txBody>
      </p:sp>
      <p:sp>
        <p:nvSpPr>
          <p:cNvPr id="342" name="TextBox 342"/>
          <p:cNvSpPr txBox="1"/>
          <p:nvPr/>
        </p:nvSpPr>
        <p:spPr>
          <a:xfrm>
            <a:off x="9206364" y="7141698"/>
            <a:ext cx="540472" cy="111125"/>
          </a:xfrm>
          <a:prstGeom prst="rect">
            <a:avLst/>
          </a:prstGeom>
          <a:noFill/>
        </p:spPr>
        <p:txBody>
          <a:bodyPr wrap="square" lIns="0" tIns="0" rIns="0" bIns="0" rtlCol="0">
            <a:spAutoFit/>
          </a:bodyPr>
          <a:lstStyle/>
          <a:p>
            <a:pPr marL="0">
              <a:lnSpc>
                <a:spcPct val="104166"/>
              </a:lnSpc>
              <a:tabLst>
                <a:tab pos="317111" algn="l"/>
              </a:tabLst>
            </a:pPr>
            <a:r>
              <a:rPr lang="en-US" altLang="zh-CN" sz="700" spc="-65" dirty="0">
                <a:solidFill>
                  <a:srgbClr val="BFBFBF"/>
                </a:solidFill>
                <a:latin typeface="Times New Roman"/>
                <a:ea typeface="Times New Roman"/>
              </a:rPr>
              <a:t>GL	</a:t>
            </a:r>
            <a:r>
              <a:rPr lang="en-US" altLang="zh-CN" sz="700" spc="5" dirty="0">
                <a:solidFill>
                  <a:srgbClr val="000000"/>
                </a:solidFill>
                <a:latin typeface="Times New Roman"/>
                <a:ea typeface="Times New Roman"/>
              </a:rPr>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Freeform 343"/>
          <p:cNvSpPr/>
          <p:nvPr/>
        </p:nvSpPr>
        <p:spPr>
          <a:xfrm>
            <a:off x="414337" y="1023937"/>
            <a:ext cx="9186862" cy="4762"/>
          </a:xfrm>
          <a:custGeom>
            <a:avLst/>
            <a:gdLst>
              <a:gd name="connsiteX0" fmla="*/ 6286 w 9186862"/>
              <a:gd name="connsiteY0" fmla="*/ 7937 h 4762"/>
              <a:gd name="connsiteX1" fmla="*/ 9196006 w 9186862"/>
              <a:gd name="connsiteY1" fmla="*/ 7937 h 4762"/>
            </a:gdLst>
            <a:ahLst/>
            <a:cxnLst>
              <a:cxn ang="0">
                <a:pos x="connsiteX0" y="connsiteY0"/>
              </a:cxn>
              <a:cxn ang="0">
                <a:pos x="connsiteX1" y="connsiteY1"/>
              </a:cxn>
            </a:cxnLst>
            <a:rect l="l" t="t" r="r" b="b"/>
            <a:pathLst>
              <a:path w="9186862" h="4762">
                <a:moveTo>
                  <a:pt x="6286" y="7937"/>
                </a:moveTo>
                <a:lnTo>
                  <a:pt x="9196006" y="7937"/>
                </a:lnTo>
              </a:path>
            </a:pathLst>
          </a:custGeom>
          <a:ln w="9525">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45" name="Picture 345"/>
          <p:cNvPicPr>
            <a:picLocks noChangeAspect="1"/>
          </p:cNvPicPr>
          <p:nvPr/>
        </p:nvPicPr>
        <p:blipFill>
          <a:blip r:embed="rId2"/>
          <a:stretch>
            <a:fillRect/>
          </a:stretch>
        </p:blipFill>
        <p:spPr>
          <a:xfrm>
            <a:off x="411480" y="6979920"/>
            <a:ext cx="251460" cy="274320"/>
          </a:xfrm>
          <a:prstGeom prst="rect">
            <a:avLst/>
          </a:prstGeom>
        </p:spPr>
      </p:pic>
      <p:pic>
        <p:nvPicPr>
          <p:cNvPr id="346" name="Picture 346"/>
          <p:cNvPicPr>
            <a:picLocks noChangeAspect="1"/>
          </p:cNvPicPr>
          <p:nvPr/>
        </p:nvPicPr>
        <p:blipFill>
          <a:blip r:embed="rId3"/>
          <a:stretch>
            <a:fillRect/>
          </a:stretch>
        </p:blipFill>
        <p:spPr>
          <a:xfrm>
            <a:off x="693420" y="7018020"/>
            <a:ext cx="449580" cy="182880"/>
          </a:xfrm>
          <a:prstGeom prst="rect">
            <a:avLst/>
          </a:prstGeom>
        </p:spPr>
      </p:pic>
      <p:sp>
        <p:nvSpPr>
          <p:cNvPr id="2" name="Freeform 346"/>
          <p:cNvSpPr/>
          <p:nvPr/>
        </p:nvSpPr>
        <p:spPr>
          <a:xfrm>
            <a:off x="473075" y="2365375"/>
            <a:ext cx="2282825" cy="1419225"/>
          </a:xfrm>
          <a:custGeom>
            <a:avLst/>
            <a:gdLst>
              <a:gd name="connsiteX0" fmla="*/ 14744 w 2282825"/>
              <a:gd name="connsiteY0" fmla="*/ 18796 h 1419225"/>
              <a:gd name="connsiteX1" fmla="*/ 2289187 w 2282825"/>
              <a:gd name="connsiteY1" fmla="*/ 18796 h 1419225"/>
              <a:gd name="connsiteX2" fmla="*/ 2289187 w 2282825"/>
              <a:gd name="connsiteY2" fmla="*/ 1431176 h 1419225"/>
              <a:gd name="connsiteX3" fmla="*/ 14744 w 2282825"/>
              <a:gd name="connsiteY3" fmla="*/ 1431176 h 1419225"/>
              <a:gd name="connsiteX4" fmla="*/ 14744 w 2282825"/>
              <a:gd name="connsiteY4" fmla="*/ 18796 h 14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825" h="1419225">
                <a:moveTo>
                  <a:pt x="14744" y="18796"/>
                </a:moveTo>
                <a:lnTo>
                  <a:pt x="2289187" y="18796"/>
                </a:lnTo>
                <a:lnTo>
                  <a:pt x="2289187" y="1431176"/>
                </a:lnTo>
                <a:lnTo>
                  <a:pt x="14744" y="1431176"/>
                </a:lnTo>
                <a:lnTo>
                  <a:pt x="14744" y="18796"/>
                </a:lnTo>
                <a:close/>
              </a:path>
            </a:pathLst>
          </a:custGeom>
          <a:solidFill>
            <a:srgbClr val="0000FF">
              <a:alpha val="0"/>
            </a:srgbClr>
          </a:solidFill>
          <a:ln w="19050">
            <a:solidFill>
              <a:srgbClr val="ACAEB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7" name="Freeform 347"/>
          <p:cNvSpPr/>
          <p:nvPr/>
        </p:nvSpPr>
        <p:spPr>
          <a:xfrm>
            <a:off x="447675" y="4270375"/>
            <a:ext cx="9051925" cy="9525"/>
          </a:xfrm>
          <a:custGeom>
            <a:avLst/>
            <a:gdLst>
              <a:gd name="connsiteX0" fmla="*/ 19118 w 9051925"/>
              <a:gd name="connsiteY0" fmla="*/ 13003 h 9525"/>
              <a:gd name="connsiteX1" fmla="*/ 9062966 w 9051925"/>
              <a:gd name="connsiteY1" fmla="*/ 13003 h 9525"/>
            </a:gdLst>
            <a:ahLst/>
            <a:cxnLst>
              <a:cxn ang="0">
                <a:pos x="connsiteX0" y="connsiteY0"/>
              </a:cxn>
              <a:cxn ang="0">
                <a:pos x="connsiteX1" y="connsiteY1"/>
              </a:cxn>
            </a:cxnLst>
            <a:rect l="l" t="t" r="r" b="b"/>
            <a:pathLst>
              <a:path w="9051925" h="9525">
                <a:moveTo>
                  <a:pt x="19118" y="13003"/>
                </a:moveTo>
                <a:lnTo>
                  <a:pt x="9062966" y="13003"/>
                </a:lnTo>
              </a:path>
            </a:pathLst>
          </a:custGeom>
          <a:ln w="6350">
            <a:solidFill>
              <a:srgbClr val="BDBDBD">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8" name="Freeform 348"/>
          <p:cNvSpPr/>
          <p:nvPr/>
        </p:nvSpPr>
        <p:spPr>
          <a:xfrm>
            <a:off x="473075" y="4664075"/>
            <a:ext cx="2143125" cy="1228725"/>
          </a:xfrm>
          <a:custGeom>
            <a:avLst/>
            <a:gdLst>
              <a:gd name="connsiteX0" fmla="*/ 14729 w 2143125"/>
              <a:gd name="connsiteY0" fmla="*/ 231146 h 1228725"/>
              <a:gd name="connsiteX1" fmla="*/ 1686811 w 2143125"/>
              <a:gd name="connsiteY1" fmla="*/ 231146 h 1228725"/>
              <a:gd name="connsiteX2" fmla="*/ 1686811 w 2143125"/>
              <a:gd name="connsiteY2" fmla="*/ 11448 h 1228725"/>
              <a:gd name="connsiteX3" fmla="*/ 2143135 w 2143125"/>
              <a:gd name="connsiteY3" fmla="*/ 620261 h 1228725"/>
              <a:gd name="connsiteX4" fmla="*/ 1686811 w 2143125"/>
              <a:gd name="connsiteY4" fmla="*/ 1229061 h 1228725"/>
              <a:gd name="connsiteX5" fmla="*/ 1686811 w 2143125"/>
              <a:gd name="connsiteY5" fmla="*/ 1009364 h 1228725"/>
              <a:gd name="connsiteX6" fmla="*/ 14729 w 2143125"/>
              <a:gd name="connsiteY6" fmla="*/ 1009364 h 1228725"/>
              <a:gd name="connsiteX7" fmla="*/ 14729 w 2143125"/>
              <a:gd name="connsiteY7" fmla="*/ 231146 h 1228725"/>
              <a:gd name="connsiteX8" fmla="*/ 14729 w 2143125"/>
              <a:gd name="connsiteY8" fmla="*/ 231146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25" h="1228725">
                <a:moveTo>
                  <a:pt x="14729" y="231146"/>
                </a:moveTo>
                <a:lnTo>
                  <a:pt x="1686811" y="231146"/>
                </a:lnTo>
                <a:lnTo>
                  <a:pt x="1686811" y="11448"/>
                </a:lnTo>
                <a:lnTo>
                  <a:pt x="2143135" y="620261"/>
                </a:lnTo>
                <a:lnTo>
                  <a:pt x="1686811" y="1229061"/>
                </a:lnTo>
                <a:lnTo>
                  <a:pt x="1686811" y="1009364"/>
                </a:lnTo>
                <a:lnTo>
                  <a:pt x="14729" y="1009364"/>
                </a:lnTo>
                <a:lnTo>
                  <a:pt x="14729" y="231146"/>
                </a:lnTo>
                <a:lnTo>
                  <a:pt x="14729" y="231146"/>
                </a:lnTo>
                <a:close/>
              </a:path>
            </a:pathLst>
          </a:custGeom>
          <a:solidFill>
            <a:srgbClr val="0000E1">
              <a:alpha val="0"/>
            </a:srgbClr>
          </a:solidFill>
          <a:ln w="19050">
            <a:solidFill>
              <a:srgbClr val="ACAEB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50" name="Picture 350"/>
          <p:cNvPicPr>
            <a:picLocks noChangeAspect="1"/>
          </p:cNvPicPr>
          <p:nvPr/>
        </p:nvPicPr>
        <p:blipFill>
          <a:blip r:embed="rId4"/>
          <a:stretch>
            <a:fillRect/>
          </a:stretch>
        </p:blipFill>
        <p:spPr>
          <a:xfrm>
            <a:off x="2903220" y="1965960"/>
            <a:ext cx="6126480" cy="2240280"/>
          </a:xfrm>
          <a:prstGeom prst="rect">
            <a:avLst/>
          </a:prstGeom>
        </p:spPr>
      </p:pic>
      <p:pic>
        <p:nvPicPr>
          <p:cNvPr id="351" name="Picture 351"/>
          <p:cNvPicPr>
            <a:picLocks noChangeAspect="1"/>
          </p:cNvPicPr>
          <p:nvPr/>
        </p:nvPicPr>
        <p:blipFill>
          <a:blip r:embed="rId5"/>
          <a:stretch>
            <a:fillRect/>
          </a:stretch>
        </p:blipFill>
        <p:spPr>
          <a:xfrm>
            <a:off x="3223260" y="4671060"/>
            <a:ext cx="3992879" cy="1043940"/>
          </a:xfrm>
          <a:prstGeom prst="rect">
            <a:avLst/>
          </a:prstGeom>
        </p:spPr>
      </p:pic>
      <p:sp>
        <p:nvSpPr>
          <p:cNvPr id="3" name="Freeform 351"/>
          <p:cNvSpPr/>
          <p:nvPr/>
        </p:nvSpPr>
        <p:spPr>
          <a:xfrm>
            <a:off x="3123183" y="6463284"/>
            <a:ext cx="267715" cy="39115"/>
          </a:xfrm>
          <a:custGeom>
            <a:avLst/>
            <a:gdLst>
              <a:gd name="connsiteX0" fmla="*/ 23876 w 267715"/>
              <a:gd name="connsiteY0" fmla="*/ 15239 h 39115"/>
              <a:gd name="connsiteX1" fmla="*/ 267716 w 267715"/>
              <a:gd name="connsiteY1" fmla="*/ 15239 h 39115"/>
            </a:gdLst>
            <a:ahLst/>
            <a:cxnLst>
              <a:cxn ang="0">
                <a:pos x="connsiteX0" y="connsiteY0"/>
              </a:cxn>
              <a:cxn ang="0">
                <a:pos x="connsiteX1" y="connsiteY1"/>
              </a:cxn>
            </a:cxnLst>
            <a:rect l="l" t="t" r="r" b="b"/>
            <a:pathLst>
              <a:path w="267715" h="39115">
                <a:moveTo>
                  <a:pt x="23876" y="15239"/>
                </a:moveTo>
                <a:lnTo>
                  <a:pt x="267716" y="15239"/>
                </a:lnTo>
              </a:path>
            </a:pathLst>
          </a:custGeom>
          <a:ln w="27432">
            <a:solidFill>
              <a:srgbClr val="4A382B">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2" name="Freeform 352"/>
          <p:cNvSpPr/>
          <p:nvPr/>
        </p:nvSpPr>
        <p:spPr>
          <a:xfrm>
            <a:off x="5117084" y="6463284"/>
            <a:ext cx="255015" cy="39115"/>
          </a:xfrm>
          <a:custGeom>
            <a:avLst/>
            <a:gdLst>
              <a:gd name="connsiteX0" fmla="*/ 14224 w 255015"/>
              <a:gd name="connsiteY0" fmla="*/ 15239 h 39115"/>
              <a:gd name="connsiteX1" fmla="*/ 258064 w 255015"/>
              <a:gd name="connsiteY1" fmla="*/ 15239 h 39115"/>
            </a:gdLst>
            <a:ahLst/>
            <a:cxnLst>
              <a:cxn ang="0">
                <a:pos x="connsiteX0" y="connsiteY0"/>
              </a:cxn>
              <a:cxn ang="0">
                <a:pos x="connsiteX1" y="connsiteY1"/>
              </a:cxn>
            </a:cxnLst>
            <a:rect l="l" t="t" r="r" b="b"/>
            <a:pathLst>
              <a:path w="255015" h="39115">
                <a:moveTo>
                  <a:pt x="14224" y="15239"/>
                </a:moveTo>
                <a:lnTo>
                  <a:pt x="258064" y="15239"/>
                </a:lnTo>
              </a:path>
            </a:pathLst>
          </a:custGeom>
          <a:ln w="27432">
            <a:solidFill>
              <a:srgbClr val="CBB794">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3" name="Freeform 353"/>
          <p:cNvSpPr/>
          <p:nvPr/>
        </p:nvSpPr>
        <p:spPr>
          <a:xfrm>
            <a:off x="3123183" y="6679183"/>
            <a:ext cx="267715" cy="39115"/>
          </a:xfrm>
          <a:custGeom>
            <a:avLst/>
            <a:gdLst>
              <a:gd name="connsiteX0" fmla="*/ 23876 w 267715"/>
              <a:gd name="connsiteY0" fmla="*/ 17272 h 39115"/>
              <a:gd name="connsiteX1" fmla="*/ 267716 w 267715"/>
              <a:gd name="connsiteY1" fmla="*/ 17272 h 39115"/>
            </a:gdLst>
            <a:ahLst/>
            <a:cxnLst>
              <a:cxn ang="0">
                <a:pos x="connsiteX0" y="connsiteY0"/>
              </a:cxn>
              <a:cxn ang="0">
                <a:pos x="connsiteX1" y="connsiteY1"/>
              </a:cxn>
            </a:cxnLst>
            <a:rect l="l" t="t" r="r" b="b"/>
            <a:pathLst>
              <a:path w="267715" h="39115">
                <a:moveTo>
                  <a:pt x="23876" y="17272"/>
                </a:moveTo>
                <a:lnTo>
                  <a:pt x="267716" y="17272"/>
                </a:lnTo>
              </a:path>
            </a:pathLst>
          </a:custGeom>
          <a:ln w="27432">
            <a:solidFill>
              <a:srgbClr val="BC6B5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4" name="TextBox 354"/>
          <p:cNvSpPr txBox="1"/>
          <p:nvPr/>
        </p:nvSpPr>
        <p:spPr>
          <a:xfrm>
            <a:off x="419100" y="540411"/>
            <a:ext cx="9286475" cy="980336"/>
          </a:xfrm>
          <a:prstGeom prst="rect">
            <a:avLst/>
          </a:prstGeom>
          <a:noFill/>
        </p:spPr>
        <p:txBody>
          <a:bodyPr wrap="square" lIns="0" tIns="0" rIns="0" bIns="0" rtlCol="0">
            <a:spAutoFit/>
          </a:bodyPr>
          <a:lstStyle/>
          <a:p>
            <a:pPr marL="0">
              <a:lnSpc>
                <a:spcPct val="100000"/>
              </a:lnSpc>
            </a:pPr>
            <a:r>
              <a:rPr lang="en-US" altLang="zh-CN" sz="2800" spc="-314" dirty="0">
                <a:solidFill>
                  <a:srgbClr val="000000"/>
                </a:solidFill>
                <a:latin typeface="MS Gothic"/>
                <a:ea typeface="MS Gothic"/>
              </a:rPr>
              <a:t>サステナビリティ重視型：</a:t>
            </a:r>
            <a:r>
              <a:rPr lang="en-US" altLang="zh-CN" sz="2800" spc="-470" dirty="0">
                <a:solidFill>
                  <a:srgbClr val="000000"/>
                </a:solidFill>
                <a:latin typeface="MS Gothic"/>
                <a:cs typeface="MS Gothic"/>
              </a:rPr>
              <a:t> </a:t>
            </a:r>
            <a:r>
              <a:rPr lang="en-US" altLang="zh-CN" sz="2800" spc="-314" dirty="0">
                <a:solidFill>
                  <a:srgbClr val="000000"/>
                </a:solidFill>
                <a:latin typeface="MS Gothic"/>
                <a:ea typeface="MS Gothic"/>
              </a:rPr>
              <a:t>機関投資家向け低リスク・アプローチ</a:t>
            </a:r>
          </a:p>
          <a:p>
            <a:pPr>
              <a:lnSpc>
                <a:spcPts val="994"/>
              </a:lnSpc>
            </a:pPr>
            <a:endParaRPr lang="en-US" dirty="0"/>
          </a:p>
          <a:p>
            <a:pPr marL="0">
              <a:lnSpc>
                <a:spcPct val="100000"/>
              </a:lnSpc>
            </a:pPr>
            <a:r>
              <a:rPr lang="en-US" altLang="zh-CN" sz="1400" dirty="0">
                <a:solidFill>
                  <a:srgbClr val="454547"/>
                </a:solidFill>
                <a:latin typeface="Times New Roman"/>
                <a:ea typeface="Times New Roman"/>
              </a:rPr>
              <a:t>UBS</a:t>
            </a:r>
            <a:r>
              <a:rPr lang="en-US" altLang="zh-CN" sz="1400" spc="50" dirty="0">
                <a:solidFill>
                  <a:srgbClr val="454547"/>
                </a:solidFill>
                <a:latin typeface="Times New Roman"/>
                <a:cs typeface="Times New Roman"/>
              </a:rPr>
              <a:t> </a:t>
            </a:r>
            <a:r>
              <a:rPr lang="en-US" altLang="zh-CN" sz="1400" dirty="0">
                <a:solidFill>
                  <a:srgbClr val="454547"/>
                </a:solidFill>
                <a:latin typeface="Times New Roman"/>
                <a:ea typeface="Times New Roman"/>
              </a:rPr>
              <a:t>Climate</a:t>
            </a:r>
            <a:r>
              <a:rPr lang="en-US" altLang="zh-CN" sz="1400" spc="55" dirty="0">
                <a:solidFill>
                  <a:srgbClr val="454547"/>
                </a:solidFill>
                <a:latin typeface="Times New Roman"/>
                <a:cs typeface="Times New Roman"/>
              </a:rPr>
              <a:t> </a:t>
            </a:r>
            <a:r>
              <a:rPr lang="en-US" altLang="zh-CN" sz="1400" dirty="0">
                <a:solidFill>
                  <a:srgbClr val="454547"/>
                </a:solidFill>
                <a:latin typeface="Times New Roman"/>
                <a:ea typeface="Times New Roman"/>
              </a:rPr>
              <a:t>Aware</a:t>
            </a:r>
            <a:r>
              <a:rPr lang="en-US" altLang="zh-CN" sz="1400" dirty="0">
                <a:solidFill>
                  <a:srgbClr val="454547"/>
                </a:solidFill>
                <a:latin typeface="MS Gothic"/>
                <a:ea typeface="MS Gothic"/>
              </a:rPr>
              <a:t>株式戦略</a:t>
            </a:r>
          </a:p>
          <a:p>
            <a:pPr marL="0">
              <a:lnSpc>
                <a:spcPct val="100000"/>
              </a:lnSpc>
            </a:pPr>
            <a:r>
              <a:rPr lang="en-US" altLang="zh-CN" sz="1400" spc="-154" dirty="0">
                <a:solidFill>
                  <a:srgbClr val="454547"/>
                </a:solidFill>
                <a:latin typeface="MS Gothic"/>
                <a:ea typeface="MS Gothic"/>
              </a:rPr>
              <a:t>ベンチマークと同程度のリスク・リターン特性を維持しつつ、社会リター</a:t>
            </a:r>
            <a:r>
              <a:rPr lang="en-US" altLang="zh-CN" sz="1400" spc="-150" dirty="0">
                <a:solidFill>
                  <a:srgbClr val="454547"/>
                </a:solidFill>
                <a:latin typeface="MS Gothic"/>
                <a:ea typeface="MS Gothic"/>
              </a:rPr>
              <a:t>ン（低炭素社会の実現をサポート）を追求</a:t>
            </a:r>
          </a:p>
        </p:txBody>
      </p:sp>
      <p:sp>
        <p:nvSpPr>
          <p:cNvPr id="355" name="TextBox 355"/>
          <p:cNvSpPr txBox="1"/>
          <p:nvPr/>
        </p:nvSpPr>
        <p:spPr>
          <a:xfrm>
            <a:off x="2978626" y="1671102"/>
            <a:ext cx="2185161" cy="182880"/>
          </a:xfrm>
          <a:prstGeom prst="rect">
            <a:avLst/>
          </a:prstGeom>
          <a:noFill/>
        </p:spPr>
        <p:txBody>
          <a:bodyPr wrap="square" lIns="0" tIns="0" rIns="0" bIns="0" rtlCol="0">
            <a:spAutoFit/>
          </a:bodyPr>
          <a:lstStyle/>
          <a:p>
            <a:pPr marL="0">
              <a:lnSpc>
                <a:spcPct val="100000"/>
              </a:lnSpc>
            </a:pPr>
            <a:r>
              <a:rPr lang="en-US" altLang="zh-CN" sz="1200" b="1" spc="-90" dirty="0">
                <a:solidFill>
                  <a:srgbClr val="000000"/>
                </a:solidFill>
                <a:latin typeface="MS Gothic"/>
                <a:ea typeface="MS Gothic"/>
              </a:rPr>
              <a:t>達成されたエクスポージャの例</a:t>
            </a:r>
            <a:r>
              <a:rPr lang="en-US" altLang="zh-CN" sz="1200" b="1" spc="-389" dirty="0">
                <a:solidFill>
                  <a:srgbClr val="000000"/>
                </a:solidFill>
                <a:latin typeface="MS Gothic"/>
                <a:cs typeface="MS Gothic"/>
              </a:rPr>
              <a:t> </a:t>
            </a:r>
            <a:r>
              <a:rPr lang="en-US" altLang="zh-CN" sz="800" b="1" spc="-30" dirty="0">
                <a:solidFill>
                  <a:srgbClr val="000000"/>
                </a:solidFill>
                <a:latin typeface="MS Gothic"/>
                <a:ea typeface="MS Gothic"/>
              </a:rPr>
              <a:t>1</a:t>
            </a:r>
          </a:p>
        </p:txBody>
      </p:sp>
      <p:sp>
        <p:nvSpPr>
          <p:cNvPr id="356" name="TextBox 356"/>
          <p:cNvSpPr txBox="1"/>
          <p:nvPr/>
        </p:nvSpPr>
        <p:spPr>
          <a:xfrm>
            <a:off x="523736" y="2422237"/>
            <a:ext cx="2163835" cy="857287"/>
          </a:xfrm>
          <a:prstGeom prst="rect">
            <a:avLst/>
          </a:prstGeom>
          <a:noFill/>
        </p:spPr>
        <p:txBody>
          <a:bodyPr wrap="square" lIns="0" tIns="0" rIns="0" bIns="0" rtlCol="0">
            <a:spAutoFit/>
          </a:bodyPr>
          <a:lstStyle/>
          <a:p>
            <a:pPr marL="0">
              <a:lnSpc>
                <a:spcPct val="100000"/>
              </a:lnSpc>
            </a:pPr>
            <a:r>
              <a:rPr lang="en-US" altLang="zh-CN" sz="1400" spc="-100" dirty="0">
                <a:solidFill>
                  <a:srgbClr val="74952F"/>
                </a:solidFill>
                <a:latin typeface="Wingdings"/>
                <a:ea typeface="Wingdings"/>
              </a:rPr>
              <a:t></a:t>
            </a:r>
            <a:r>
              <a:rPr lang="en-US" altLang="zh-CN" sz="1400" spc="-410" dirty="0">
                <a:solidFill>
                  <a:srgbClr val="74952F"/>
                </a:solidFill>
                <a:latin typeface="Wingdings"/>
                <a:cs typeface="Wingdings"/>
              </a:rPr>
              <a:t> </a:t>
            </a:r>
            <a:r>
              <a:rPr lang="en-US" altLang="zh-CN" sz="1400" b="1" spc="-55" dirty="0">
                <a:solidFill>
                  <a:srgbClr val="74952F"/>
                </a:solidFill>
                <a:latin typeface="Times New Roman"/>
                <a:ea typeface="Times New Roman"/>
              </a:rPr>
              <a:t>2</a:t>
            </a:r>
            <a:r>
              <a:rPr lang="en-US" altLang="zh-CN" sz="1400" b="1" spc="-75" dirty="0">
                <a:solidFill>
                  <a:srgbClr val="74952F"/>
                </a:solidFill>
                <a:latin typeface="Cambria"/>
                <a:ea typeface="Cambria"/>
              </a:rPr>
              <a:t>℃</a:t>
            </a:r>
            <a:r>
              <a:rPr lang="en-US" altLang="zh-CN" sz="1400" b="1" spc="-110" dirty="0">
                <a:solidFill>
                  <a:srgbClr val="74952F"/>
                </a:solidFill>
                <a:latin typeface="MS Gothic"/>
                <a:ea typeface="MS Gothic"/>
              </a:rPr>
              <a:t>シナリオグライドパス</a:t>
            </a:r>
            <a:r>
              <a:rPr lang="en-US" altLang="zh-CN" sz="1400" spc="-50" dirty="0">
                <a:solidFill>
                  <a:srgbClr val="000000"/>
                </a:solidFill>
                <a:latin typeface="Times New Roman"/>
                <a:ea typeface="Times New Roman"/>
              </a:rPr>
              <a:t>:</a:t>
            </a:r>
          </a:p>
          <a:p>
            <a:pPr marL="0" indent="284994">
              <a:lnSpc>
                <a:spcPct val="100000"/>
              </a:lnSpc>
            </a:pPr>
            <a:r>
              <a:rPr lang="en-US" altLang="zh-CN" sz="1400" spc="5" dirty="0">
                <a:solidFill>
                  <a:srgbClr val="000000"/>
                </a:solidFill>
                <a:latin typeface="MS Gothic"/>
                <a:ea typeface="MS Gothic"/>
              </a:rPr>
              <a:t>炭素削減目標</a:t>
            </a:r>
            <a:r>
              <a:rPr lang="en-US" altLang="zh-CN" sz="1400" dirty="0">
                <a:solidFill>
                  <a:srgbClr val="000000"/>
                </a:solidFill>
                <a:latin typeface="MS Gothic"/>
                <a:ea typeface="MS Gothic"/>
              </a:rPr>
              <a:t>の達成確</a:t>
            </a:r>
          </a:p>
          <a:p>
            <a:pPr marL="0" indent="284994">
              <a:lnSpc>
                <a:spcPct val="100000"/>
              </a:lnSpc>
            </a:pPr>
            <a:r>
              <a:rPr lang="en-US" altLang="zh-CN" sz="1400" spc="-65" dirty="0">
                <a:solidFill>
                  <a:srgbClr val="000000"/>
                </a:solidFill>
                <a:latin typeface="MS Gothic"/>
                <a:ea typeface="MS Gothic"/>
              </a:rPr>
              <a:t>度が高い企</a:t>
            </a:r>
            <a:r>
              <a:rPr lang="en-US" altLang="zh-CN" sz="1400" spc="-55" dirty="0">
                <a:solidFill>
                  <a:srgbClr val="000000"/>
                </a:solidFill>
                <a:latin typeface="MS Gothic"/>
                <a:ea typeface="MS Gothic"/>
              </a:rPr>
              <a:t>業に対して</a:t>
            </a:r>
          </a:p>
          <a:p>
            <a:pPr marL="0" indent="284994">
              <a:lnSpc>
                <a:spcPct val="97083"/>
              </a:lnSpc>
            </a:pPr>
            <a:r>
              <a:rPr lang="en-US" altLang="zh-CN" sz="1400" spc="-60" dirty="0">
                <a:solidFill>
                  <a:srgbClr val="000000"/>
                </a:solidFill>
                <a:latin typeface="MS Gothic"/>
                <a:ea typeface="MS Gothic"/>
              </a:rPr>
              <a:t>30</a:t>
            </a:r>
            <a:r>
              <a:rPr lang="en-US" altLang="zh-CN" sz="1400" spc="-125" dirty="0">
                <a:solidFill>
                  <a:srgbClr val="000000"/>
                </a:solidFill>
                <a:latin typeface="MS Gothic"/>
                <a:ea typeface="MS Gothic"/>
              </a:rPr>
              <a:t>％</a:t>
            </a:r>
            <a:r>
              <a:rPr lang="en-US" altLang="zh-CN" sz="1400" spc="-120" dirty="0">
                <a:solidFill>
                  <a:srgbClr val="000000"/>
                </a:solidFill>
                <a:latin typeface="MS Gothic"/>
                <a:ea typeface="MS Gothic"/>
              </a:rPr>
              <a:t>の傾斜配分（ティル</a:t>
            </a:r>
          </a:p>
        </p:txBody>
      </p:sp>
      <p:sp>
        <p:nvSpPr>
          <p:cNvPr id="357" name="TextBox 357"/>
          <p:cNvSpPr txBox="1"/>
          <p:nvPr/>
        </p:nvSpPr>
        <p:spPr>
          <a:xfrm>
            <a:off x="2974039" y="2002370"/>
            <a:ext cx="1004275" cy="1277640"/>
          </a:xfrm>
          <a:prstGeom prst="rect">
            <a:avLst/>
          </a:prstGeom>
          <a:noFill/>
        </p:spPr>
        <p:txBody>
          <a:bodyPr wrap="square" lIns="0" tIns="0" rIns="0" bIns="0" rtlCol="0">
            <a:spAutoFit/>
          </a:bodyPr>
          <a:lstStyle/>
          <a:p>
            <a:pPr marL="0">
              <a:lnSpc>
                <a:spcPct val="100000"/>
              </a:lnSpc>
            </a:pPr>
            <a:r>
              <a:rPr lang="en-US" altLang="zh-CN" sz="1000" b="1" spc="-45" dirty="0">
                <a:solidFill>
                  <a:srgbClr val="454547"/>
                </a:solidFill>
                <a:latin typeface="Times New Roman"/>
                <a:ea typeface="Times New Roman"/>
              </a:rPr>
              <a:t>CO2</a:t>
            </a:r>
            <a:r>
              <a:rPr lang="en-US" altLang="zh-CN" sz="1000" b="1" spc="-64" dirty="0">
                <a:solidFill>
                  <a:srgbClr val="454547"/>
                </a:solidFill>
                <a:latin typeface="MS Gothic"/>
                <a:ea typeface="MS Gothic"/>
              </a:rPr>
              <a:t>成長率（年率</a:t>
            </a:r>
            <a:r>
              <a:rPr lang="en-US" altLang="zh-CN" sz="1000" b="1" spc="-35" dirty="0">
                <a:solidFill>
                  <a:srgbClr val="454547"/>
                </a:solidFill>
                <a:latin typeface="Times New Roman"/>
                <a:ea typeface="Times New Roman"/>
              </a:rPr>
              <a:t>)</a:t>
            </a:r>
          </a:p>
          <a:p>
            <a:pPr>
              <a:lnSpc>
                <a:spcPts val="694"/>
              </a:lnSpc>
            </a:pPr>
            <a:endParaRPr lang="en-US" dirty="0"/>
          </a:p>
          <a:p>
            <a:pPr marL="0" indent="421843">
              <a:lnSpc>
                <a:spcPct val="100000"/>
              </a:lnSpc>
            </a:pPr>
            <a:r>
              <a:rPr lang="en-US" altLang="zh-CN" sz="900" b="1" spc="30" dirty="0">
                <a:solidFill>
                  <a:srgbClr val="454547"/>
                </a:solidFill>
                <a:latin typeface="Times New Roman"/>
                <a:ea typeface="Times New Roman"/>
              </a:rPr>
              <a:t>-0.</a:t>
            </a:r>
            <a:r>
              <a:rPr lang="en-US" altLang="zh-CN" sz="900" b="1" spc="20" dirty="0">
                <a:solidFill>
                  <a:srgbClr val="454547"/>
                </a:solidFill>
                <a:latin typeface="Times New Roman"/>
                <a:ea typeface="Times New Roman"/>
              </a:rPr>
              <a:t>8%</a:t>
            </a:r>
          </a:p>
          <a:p>
            <a:pPr marL="0" indent="421843">
              <a:lnSpc>
                <a:spcPct val="100000"/>
              </a:lnSpc>
            </a:pPr>
            <a:r>
              <a:rPr lang="en-US" altLang="zh-CN" sz="900" spc="-35" dirty="0">
                <a:solidFill>
                  <a:srgbClr val="454547"/>
                </a:solidFill>
                <a:latin typeface="Times New Roman"/>
                <a:ea typeface="Times New Roman"/>
              </a:rPr>
              <a:t>FTSE</a:t>
            </a:r>
            <a:r>
              <a:rPr lang="en-US" altLang="zh-CN" sz="900" spc="20" dirty="0">
                <a:solidFill>
                  <a:srgbClr val="454547"/>
                </a:solidFill>
                <a:latin typeface="Times New Roman"/>
                <a:cs typeface="Times New Roman"/>
              </a:rPr>
              <a:t> </a:t>
            </a:r>
            <a:r>
              <a:rPr lang="en-US" altLang="zh-CN" sz="900" spc="-30" dirty="0">
                <a:solidFill>
                  <a:srgbClr val="454547"/>
                </a:solidFill>
                <a:latin typeface="Times New Roman"/>
                <a:ea typeface="Times New Roman"/>
              </a:rPr>
              <a:t>World</a:t>
            </a:r>
          </a:p>
          <a:p>
            <a:pPr>
              <a:lnSpc>
                <a:spcPts val="1000"/>
              </a:lnSpc>
            </a:pPr>
            <a:endParaRPr lang="en-US" dirty="0"/>
          </a:p>
          <a:p>
            <a:pPr>
              <a:lnSpc>
                <a:spcPts val="1000"/>
              </a:lnSpc>
            </a:pPr>
            <a:endParaRPr lang="en-US" dirty="0"/>
          </a:p>
          <a:p>
            <a:pPr>
              <a:lnSpc>
                <a:spcPts val="1000"/>
              </a:lnSpc>
            </a:pPr>
            <a:endParaRPr lang="en-US" dirty="0"/>
          </a:p>
          <a:p>
            <a:pPr>
              <a:lnSpc>
                <a:spcPts val="1920"/>
              </a:lnSpc>
            </a:pPr>
            <a:endParaRPr lang="en-US" dirty="0"/>
          </a:p>
          <a:p>
            <a:pPr marL="0">
              <a:lnSpc>
                <a:spcPct val="100000"/>
              </a:lnSpc>
            </a:pPr>
            <a:r>
              <a:rPr lang="en-US" altLang="zh-CN" sz="900" b="1" spc="30" dirty="0">
                <a:solidFill>
                  <a:srgbClr val="454547"/>
                </a:solidFill>
                <a:latin typeface="Times New Roman"/>
                <a:ea typeface="Times New Roman"/>
              </a:rPr>
              <a:t>-3.</a:t>
            </a:r>
            <a:r>
              <a:rPr lang="en-US" altLang="zh-CN" sz="900" b="1" spc="20" dirty="0">
                <a:solidFill>
                  <a:srgbClr val="454547"/>
                </a:solidFill>
                <a:latin typeface="Times New Roman"/>
                <a:ea typeface="Times New Roman"/>
              </a:rPr>
              <a:t>2%</a:t>
            </a:r>
          </a:p>
        </p:txBody>
      </p:sp>
      <p:sp>
        <p:nvSpPr>
          <p:cNvPr id="358" name="TextBox 358"/>
          <p:cNvSpPr txBox="1"/>
          <p:nvPr/>
        </p:nvSpPr>
        <p:spPr>
          <a:xfrm>
            <a:off x="4768615" y="1989046"/>
            <a:ext cx="874912" cy="928082"/>
          </a:xfrm>
          <a:prstGeom prst="rect">
            <a:avLst/>
          </a:prstGeom>
          <a:noFill/>
        </p:spPr>
        <p:txBody>
          <a:bodyPr wrap="square" lIns="0" tIns="0" rIns="0" bIns="0" rtlCol="0">
            <a:spAutoFit/>
          </a:bodyPr>
          <a:lstStyle/>
          <a:p>
            <a:pPr marL="0">
              <a:lnSpc>
                <a:spcPct val="100000"/>
              </a:lnSpc>
            </a:pPr>
            <a:r>
              <a:rPr lang="en-US" altLang="zh-CN" sz="1000" b="1" spc="-40" dirty="0">
                <a:solidFill>
                  <a:srgbClr val="454547"/>
                </a:solidFill>
                <a:latin typeface="MS Gothic"/>
                <a:ea typeface="MS Gothic"/>
              </a:rPr>
              <a:t>再</a:t>
            </a:r>
            <a:r>
              <a:rPr lang="en-US" altLang="zh-CN" sz="1000" b="1" spc="-34" dirty="0">
                <a:solidFill>
                  <a:srgbClr val="454547"/>
                </a:solidFill>
                <a:latin typeface="MS Gothic"/>
                <a:ea typeface="MS Gothic"/>
              </a:rPr>
              <a:t>生エネルギー</a:t>
            </a:r>
          </a:p>
          <a:p>
            <a:pPr marL="0">
              <a:lnSpc>
                <a:spcPct val="100000"/>
              </a:lnSpc>
            </a:pPr>
            <a:r>
              <a:rPr lang="en-US" altLang="zh-CN" sz="800" spc="-15" dirty="0">
                <a:solidFill>
                  <a:srgbClr val="454547"/>
                </a:solidFill>
                <a:latin typeface="Times New Roman"/>
                <a:ea typeface="Times New Roman"/>
              </a:rPr>
              <a:t>(</a:t>
            </a:r>
            <a:r>
              <a:rPr lang="en-US" altLang="zh-CN" sz="800" spc="-25" dirty="0">
                <a:solidFill>
                  <a:srgbClr val="454547"/>
                </a:solidFill>
                <a:latin typeface="MS Gothic"/>
                <a:ea typeface="MS Gothic"/>
              </a:rPr>
              <a:t>ｷﾞｶﾞﾜｯﾄ時</a:t>
            </a:r>
            <a:r>
              <a:rPr lang="en-US" altLang="zh-CN" sz="800" spc="-20" dirty="0">
                <a:solidFill>
                  <a:srgbClr val="454547"/>
                </a:solidFill>
                <a:latin typeface="Times New Roman"/>
                <a:ea typeface="Times New Roman"/>
              </a:rPr>
              <a:t>)</a:t>
            </a:r>
          </a:p>
          <a:p>
            <a:pPr>
              <a:lnSpc>
                <a:spcPts val="1000"/>
              </a:lnSpc>
            </a:pPr>
            <a:endParaRPr lang="en-US" dirty="0"/>
          </a:p>
          <a:p>
            <a:pPr>
              <a:lnSpc>
                <a:spcPts val="1000"/>
              </a:lnSpc>
            </a:pPr>
            <a:endParaRPr lang="en-US" dirty="0"/>
          </a:p>
          <a:p>
            <a:pPr>
              <a:lnSpc>
                <a:spcPts val="1875"/>
              </a:lnSpc>
            </a:pPr>
            <a:endParaRPr lang="en-US" dirty="0"/>
          </a:p>
          <a:p>
            <a:pPr marL="0" indent="276047">
              <a:lnSpc>
                <a:spcPct val="100000"/>
              </a:lnSpc>
            </a:pPr>
            <a:r>
              <a:rPr lang="en-US" altLang="zh-CN" sz="1000" b="1" spc="25" dirty="0">
                <a:solidFill>
                  <a:srgbClr val="74952F"/>
                </a:solidFill>
                <a:latin typeface="Times New Roman"/>
                <a:ea typeface="Times New Roman"/>
              </a:rPr>
              <a:t>64%</a:t>
            </a:r>
          </a:p>
        </p:txBody>
      </p:sp>
      <p:sp>
        <p:nvSpPr>
          <p:cNvPr id="359" name="TextBox 359"/>
          <p:cNvSpPr txBox="1"/>
          <p:nvPr/>
        </p:nvSpPr>
        <p:spPr>
          <a:xfrm>
            <a:off x="5820980" y="1994203"/>
            <a:ext cx="665734" cy="922925"/>
          </a:xfrm>
          <a:prstGeom prst="rect">
            <a:avLst/>
          </a:prstGeom>
          <a:noFill/>
        </p:spPr>
        <p:txBody>
          <a:bodyPr wrap="square" lIns="0" tIns="0" rIns="0" bIns="0" rtlCol="0">
            <a:spAutoFit/>
          </a:bodyPr>
          <a:lstStyle/>
          <a:p>
            <a:pPr marL="0">
              <a:lnSpc>
                <a:spcPct val="100000"/>
              </a:lnSpc>
            </a:pPr>
            <a:r>
              <a:rPr lang="en-US" altLang="zh-CN" sz="1000" b="1" spc="-5" dirty="0">
                <a:solidFill>
                  <a:srgbClr val="454547"/>
                </a:solidFill>
                <a:latin typeface="MS Gothic"/>
                <a:ea typeface="MS Gothic"/>
              </a:rPr>
              <a:t>炭素</a:t>
            </a:r>
            <a:r>
              <a:rPr lang="en-US" altLang="zh-CN" sz="1000" b="1" dirty="0">
                <a:solidFill>
                  <a:srgbClr val="454547"/>
                </a:solidFill>
                <a:latin typeface="MS Gothic"/>
                <a:ea typeface="MS Gothic"/>
              </a:rPr>
              <a:t>強度</a:t>
            </a:r>
          </a:p>
          <a:p>
            <a:pPr marL="0" hangingPunct="0">
              <a:lnSpc>
                <a:spcPct val="95833"/>
              </a:lnSpc>
            </a:pPr>
            <a:r>
              <a:rPr lang="en-US" altLang="zh-CN" sz="1000" b="1" spc="-220" dirty="0">
                <a:solidFill>
                  <a:srgbClr val="454547"/>
                </a:solidFill>
                <a:latin typeface="MS Gothic"/>
                <a:ea typeface="MS Gothic"/>
              </a:rPr>
              <a:t>（スコープ</a:t>
            </a:r>
            <a:r>
              <a:rPr lang="en-US" altLang="zh-CN" sz="1000" b="1" spc="-110" dirty="0">
                <a:solidFill>
                  <a:srgbClr val="454547"/>
                </a:solidFill>
                <a:latin typeface="Times New Roman"/>
                <a:ea typeface="Times New Roman"/>
              </a:rPr>
              <a:t>1</a:t>
            </a:r>
            <a:r>
              <a:rPr lang="en-US" altLang="zh-CN" sz="1000" b="1" spc="-225" dirty="0">
                <a:solidFill>
                  <a:srgbClr val="454547"/>
                </a:solidFill>
                <a:latin typeface="MS Gothic"/>
                <a:ea typeface="MS Gothic"/>
              </a:rPr>
              <a:t>）</a:t>
            </a:r>
            <a:r>
              <a:rPr lang="en-US" altLang="zh-CN" sz="800" spc="-30" dirty="0">
                <a:solidFill>
                  <a:srgbClr val="454547"/>
                </a:solidFill>
                <a:latin typeface="Times New Roman"/>
                <a:ea typeface="Times New Roman"/>
              </a:rPr>
              <a:t>(</a:t>
            </a:r>
            <a:r>
              <a:rPr lang="en-US" altLang="zh-CN" sz="800" spc="-94" dirty="0">
                <a:solidFill>
                  <a:srgbClr val="454547"/>
                </a:solidFill>
                <a:latin typeface="MS Gothic"/>
                <a:ea typeface="MS Gothic"/>
              </a:rPr>
              <a:t>トン</a:t>
            </a:r>
            <a:r>
              <a:rPr lang="en-US" altLang="zh-CN" sz="800" spc="-44" dirty="0">
                <a:solidFill>
                  <a:srgbClr val="454547"/>
                </a:solidFill>
                <a:latin typeface="MS Gothic"/>
                <a:cs typeface="MS Gothic"/>
              </a:rPr>
              <a:t> </a:t>
            </a:r>
            <a:r>
              <a:rPr lang="en-US" altLang="zh-CN" sz="800" spc="-20" dirty="0">
                <a:solidFill>
                  <a:srgbClr val="454547"/>
                </a:solidFill>
                <a:latin typeface="Times New Roman"/>
                <a:ea typeface="Times New Roman"/>
              </a:rPr>
              <a:t>/</a:t>
            </a:r>
            <a:r>
              <a:rPr lang="en-US" altLang="zh-CN" sz="800" spc="-25" dirty="0">
                <a:solidFill>
                  <a:srgbClr val="454547"/>
                </a:solidFill>
                <a:latin typeface="Times New Roman"/>
                <a:cs typeface="Times New Roman"/>
              </a:rPr>
              <a:t> </a:t>
            </a:r>
            <a:r>
              <a:rPr lang="en-US" altLang="zh-CN" sz="800" spc="-94" dirty="0">
                <a:solidFill>
                  <a:srgbClr val="454547"/>
                </a:solidFill>
                <a:latin typeface="MS Gothic"/>
                <a:ea typeface="MS Gothic"/>
              </a:rPr>
              <a:t>売上高</a:t>
            </a:r>
            <a:r>
              <a:rPr lang="en-US" altLang="zh-CN" sz="800" spc="-25" dirty="0">
                <a:solidFill>
                  <a:srgbClr val="454547"/>
                </a:solidFill>
                <a:latin typeface="Times New Roman"/>
                <a:ea typeface="Times New Roman"/>
              </a:rPr>
              <a:t>)</a:t>
            </a:r>
          </a:p>
          <a:p>
            <a:pPr>
              <a:lnSpc>
                <a:spcPts val="1000"/>
              </a:lnSpc>
            </a:pPr>
            <a:endParaRPr lang="en-US" dirty="0"/>
          </a:p>
          <a:p>
            <a:pPr>
              <a:lnSpc>
                <a:spcPts val="1795"/>
              </a:lnSpc>
            </a:pPr>
            <a:endParaRPr lang="en-US" dirty="0"/>
          </a:p>
          <a:p>
            <a:pPr marL="0" indent="189448">
              <a:lnSpc>
                <a:spcPct val="100000"/>
              </a:lnSpc>
            </a:pPr>
            <a:r>
              <a:rPr lang="en-US" altLang="zh-CN" sz="1000" b="1" spc="30" dirty="0">
                <a:solidFill>
                  <a:srgbClr val="BF6F54"/>
                </a:solidFill>
                <a:latin typeface="Times New Roman"/>
                <a:ea typeface="Times New Roman"/>
              </a:rPr>
              <a:t>-5</a:t>
            </a:r>
            <a:r>
              <a:rPr lang="en-US" altLang="zh-CN" sz="1000" b="1" spc="20" dirty="0">
                <a:solidFill>
                  <a:srgbClr val="BF6F54"/>
                </a:solidFill>
                <a:latin typeface="Times New Roman"/>
                <a:ea typeface="Times New Roman"/>
              </a:rPr>
              <a:t>0%</a:t>
            </a:r>
          </a:p>
        </p:txBody>
      </p:sp>
      <p:sp>
        <p:nvSpPr>
          <p:cNvPr id="360" name="TextBox 360"/>
          <p:cNvSpPr txBox="1"/>
          <p:nvPr/>
        </p:nvSpPr>
        <p:spPr>
          <a:xfrm>
            <a:off x="6873346" y="1989046"/>
            <a:ext cx="874911" cy="928082"/>
          </a:xfrm>
          <a:prstGeom prst="rect">
            <a:avLst/>
          </a:prstGeom>
          <a:noFill/>
        </p:spPr>
        <p:txBody>
          <a:bodyPr wrap="square" lIns="0" tIns="0" rIns="0" bIns="0" rtlCol="0">
            <a:spAutoFit/>
          </a:bodyPr>
          <a:lstStyle/>
          <a:p>
            <a:pPr marL="0">
              <a:lnSpc>
                <a:spcPct val="100000"/>
              </a:lnSpc>
            </a:pPr>
            <a:r>
              <a:rPr lang="en-US" altLang="zh-CN" sz="1000" b="1" spc="-40" dirty="0">
                <a:solidFill>
                  <a:srgbClr val="454547"/>
                </a:solidFill>
                <a:latin typeface="MS Gothic"/>
                <a:ea typeface="MS Gothic"/>
              </a:rPr>
              <a:t>石</a:t>
            </a:r>
            <a:r>
              <a:rPr lang="en-US" altLang="zh-CN" sz="1000" b="1" spc="-34" dirty="0">
                <a:solidFill>
                  <a:srgbClr val="454547"/>
                </a:solidFill>
                <a:latin typeface="MS Gothic"/>
                <a:ea typeface="MS Gothic"/>
              </a:rPr>
              <a:t>炭エネルギー</a:t>
            </a:r>
          </a:p>
          <a:p>
            <a:pPr marL="0">
              <a:lnSpc>
                <a:spcPct val="100000"/>
              </a:lnSpc>
            </a:pPr>
            <a:r>
              <a:rPr lang="en-US" altLang="zh-CN" sz="800" spc="-15" dirty="0">
                <a:solidFill>
                  <a:srgbClr val="454547"/>
                </a:solidFill>
                <a:latin typeface="Times New Roman"/>
                <a:ea typeface="Times New Roman"/>
              </a:rPr>
              <a:t>(</a:t>
            </a:r>
            <a:r>
              <a:rPr lang="en-US" altLang="zh-CN" sz="800" spc="-25" dirty="0">
                <a:solidFill>
                  <a:srgbClr val="454547"/>
                </a:solidFill>
                <a:latin typeface="MS Gothic"/>
                <a:ea typeface="MS Gothic"/>
              </a:rPr>
              <a:t>ｷﾞｶﾞﾜｯﾄ時</a:t>
            </a:r>
            <a:r>
              <a:rPr lang="en-US" altLang="zh-CN" sz="800" spc="-25" dirty="0">
                <a:solidFill>
                  <a:srgbClr val="454547"/>
                </a:solidFill>
                <a:latin typeface="Times New Roman"/>
                <a:ea typeface="Times New Roman"/>
              </a:rPr>
              <a:t>)</a:t>
            </a:r>
          </a:p>
          <a:p>
            <a:pPr>
              <a:lnSpc>
                <a:spcPts val="1000"/>
              </a:lnSpc>
            </a:pPr>
            <a:endParaRPr lang="en-US" dirty="0"/>
          </a:p>
          <a:p>
            <a:pPr>
              <a:lnSpc>
                <a:spcPts val="1000"/>
              </a:lnSpc>
            </a:pPr>
            <a:endParaRPr lang="en-US" dirty="0"/>
          </a:p>
          <a:p>
            <a:pPr>
              <a:lnSpc>
                <a:spcPts val="1875"/>
              </a:lnSpc>
            </a:pPr>
            <a:endParaRPr lang="en-US" dirty="0"/>
          </a:p>
          <a:p>
            <a:pPr marL="0" indent="250843">
              <a:lnSpc>
                <a:spcPct val="100000"/>
              </a:lnSpc>
            </a:pPr>
            <a:r>
              <a:rPr lang="en-US" altLang="zh-CN" sz="1000" b="1" spc="30" dirty="0">
                <a:solidFill>
                  <a:srgbClr val="BF6F54"/>
                </a:solidFill>
                <a:latin typeface="Times New Roman"/>
                <a:ea typeface="Times New Roman"/>
              </a:rPr>
              <a:t>-4</a:t>
            </a:r>
            <a:r>
              <a:rPr lang="en-US" altLang="zh-CN" sz="1000" b="1" spc="20" dirty="0">
                <a:solidFill>
                  <a:srgbClr val="BF6F54"/>
                </a:solidFill>
                <a:latin typeface="Times New Roman"/>
                <a:ea typeface="Times New Roman"/>
              </a:rPr>
              <a:t>8%</a:t>
            </a:r>
          </a:p>
        </p:txBody>
      </p:sp>
      <p:sp>
        <p:nvSpPr>
          <p:cNvPr id="361" name="TextBox 361"/>
          <p:cNvSpPr txBox="1"/>
          <p:nvPr/>
        </p:nvSpPr>
        <p:spPr>
          <a:xfrm>
            <a:off x="7925713" y="1989046"/>
            <a:ext cx="905734" cy="928082"/>
          </a:xfrm>
          <a:prstGeom prst="rect">
            <a:avLst/>
          </a:prstGeom>
          <a:noFill/>
        </p:spPr>
        <p:txBody>
          <a:bodyPr wrap="square" lIns="0" tIns="0" rIns="0" bIns="0" rtlCol="0">
            <a:spAutoFit/>
          </a:bodyPr>
          <a:lstStyle/>
          <a:p>
            <a:pPr marL="0">
              <a:lnSpc>
                <a:spcPct val="100000"/>
              </a:lnSpc>
            </a:pPr>
            <a:r>
              <a:rPr lang="en-US" altLang="zh-CN" sz="1000" b="1" spc="-5" dirty="0">
                <a:solidFill>
                  <a:srgbClr val="454547"/>
                </a:solidFill>
                <a:latin typeface="MS Gothic"/>
                <a:ea typeface="MS Gothic"/>
              </a:rPr>
              <a:t>化石</a:t>
            </a:r>
            <a:r>
              <a:rPr lang="en-US" altLang="zh-CN" sz="1000" b="1" dirty="0">
                <a:solidFill>
                  <a:srgbClr val="454547"/>
                </a:solidFill>
                <a:latin typeface="MS Gothic"/>
                <a:ea typeface="MS Gothic"/>
              </a:rPr>
              <a:t>燃料埋蔵量</a:t>
            </a:r>
          </a:p>
          <a:p>
            <a:pPr marL="0">
              <a:lnSpc>
                <a:spcPct val="100000"/>
              </a:lnSpc>
            </a:pPr>
            <a:r>
              <a:rPr lang="en-US" altLang="zh-CN" sz="800" spc="-30" dirty="0">
                <a:solidFill>
                  <a:srgbClr val="454547"/>
                </a:solidFill>
                <a:latin typeface="Times New Roman"/>
                <a:ea typeface="Times New Roman"/>
              </a:rPr>
              <a:t>(CO2</a:t>
            </a:r>
            <a:r>
              <a:rPr lang="en-US" altLang="zh-CN" sz="800" spc="-55" dirty="0">
                <a:solidFill>
                  <a:srgbClr val="454547"/>
                </a:solidFill>
                <a:latin typeface="MS Gothic"/>
                <a:ea typeface="MS Gothic"/>
              </a:rPr>
              <a:t>換算</a:t>
            </a:r>
            <a:r>
              <a:rPr lang="en-US" altLang="zh-CN" sz="800" spc="-25" dirty="0">
                <a:solidFill>
                  <a:srgbClr val="454547"/>
                </a:solidFill>
                <a:latin typeface="MS Gothic"/>
                <a:cs typeface="MS Gothic"/>
              </a:rPr>
              <a:t> </a:t>
            </a:r>
            <a:r>
              <a:rPr lang="en-US" altLang="zh-CN" sz="800" spc="-30" dirty="0">
                <a:solidFill>
                  <a:srgbClr val="454547"/>
                </a:solidFill>
                <a:latin typeface="MS Gothic"/>
                <a:ea typeface="MS Gothic"/>
              </a:rPr>
              <a:t>ﾄﾝ</a:t>
            </a:r>
            <a:r>
              <a:rPr lang="en-US" altLang="zh-CN" sz="800" spc="-35" dirty="0">
                <a:solidFill>
                  <a:srgbClr val="454547"/>
                </a:solidFill>
                <a:latin typeface="MS Gothic"/>
                <a:cs typeface="MS Gothic"/>
              </a:rPr>
              <a:t> </a:t>
            </a:r>
            <a:r>
              <a:rPr lang="en-US" altLang="zh-CN" sz="800" spc="-15" dirty="0">
                <a:solidFill>
                  <a:srgbClr val="454547"/>
                </a:solidFill>
                <a:latin typeface="Times New Roman"/>
                <a:ea typeface="Times New Roman"/>
              </a:rPr>
              <a:t>)</a:t>
            </a:r>
          </a:p>
          <a:p>
            <a:pPr>
              <a:lnSpc>
                <a:spcPts val="1000"/>
              </a:lnSpc>
            </a:pPr>
            <a:endParaRPr lang="en-US" dirty="0"/>
          </a:p>
          <a:p>
            <a:pPr>
              <a:lnSpc>
                <a:spcPts val="1000"/>
              </a:lnSpc>
            </a:pPr>
            <a:endParaRPr lang="en-US" dirty="0"/>
          </a:p>
          <a:p>
            <a:pPr>
              <a:lnSpc>
                <a:spcPts val="1875"/>
              </a:lnSpc>
            </a:pPr>
            <a:endParaRPr lang="en-US" dirty="0"/>
          </a:p>
          <a:p>
            <a:pPr marL="0" indent="285675">
              <a:lnSpc>
                <a:spcPct val="100000"/>
              </a:lnSpc>
            </a:pPr>
            <a:r>
              <a:rPr lang="en-US" altLang="zh-CN" sz="1000" b="1" spc="30" dirty="0">
                <a:solidFill>
                  <a:srgbClr val="BF6F54"/>
                </a:solidFill>
                <a:latin typeface="Times New Roman"/>
                <a:ea typeface="Times New Roman"/>
              </a:rPr>
              <a:t>-3</a:t>
            </a:r>
            <a:r>
              <a:rPr lang="en-US" altLang="zh-CN" sz="1000" b="1" spc="20" dirty="0">
                <a:solidFill>
                  <a:srgbClr val="BF6F54"/>
                </a:solidFill>
                <a:latin typeface="Times New Roman"/>
                <a:ea typeface="Times New Roman"/>
              </a:rPr>
              <a:t>0%</a:t>
            </a:r>
          </a:p>
        </p:txBody>
      </p:sp>
      <p:sp>
        <p:nvSpPr>
          <p:cNvPr id="362" name="TextBox 362"/>
          <p:cNvSpPr txBox="1"/>
          <p:nvPr/>
        </p:nvSpPr>
        <p:spPr>
          <a:xfrm>
            <a:off x="808730" y="3285896"/>
            <a:ext cx="841765" cy="213360"/>
          </a:xfrm>
          <a:prstGeom prst="rect">
            <a:avLst/>
          </a:prstGeom>
          <a:noFill/>
        </p:spPr>
        <p:txBody>
          <a:bodyPr wrap="square" lIns="0" tIns="0" rIns="0" bIns="0" rtlCol="0">
            <a:spAutoFit/>
          </a:bodyPr>
          <a:lstStyle/>
          <a:p>
            <a:pPr marL="0">
              <a:lnSpc>
                <a:spcPct val="100000"/>
              </a:lnSpc>
            </a:pPr>
            <a:r>
              <a:rPr lang="en-US" altLang="zh-CN" sz="1400" spc="-279" dirty="0">
                <a:solidFill>
                  <a:srgbClr val="000000"/>
                </a:solidFill>
                <a:latin typeface="MS Gothic"/>
                <a:ea typeface="MS Gothic"/>
              </a:rPr>
              <a:t>ト）</a:t>
            </a:r>
            <a:r>
              <a:rPr lang="en-US" altLang="zh-CN" sz="1400" spc="-275" dirty="0">
                <a:solidFill>
                  <a:srgbClr val="000000"/>
                </a:solidFill>
                <a:latin typeface="MS Gothic"/>
                <a:ea typeface="MS Gothic"/>
              </a:rPr>
              <a:t>を実施</a:t>
            </a:r>
          </a:p>
        </p:txBody>
      </p:sp>
      <p:sp>
        <p:nvSpPr>
          <p:cNvPr id="363" name="TextBox 363"/>
          <p:cNvSpPr txBox="1"/>
          <p:nvPr/>
        </p:nvSpPr>
        <p:spPr>
          <a:xfrm>
            <a:off x="2981773" y="3280011"/>
            <a:ext cx="553681" cy="137160"/>
          </a:xfrm>
          <a:prstGeom prst="rect">
            <a:avLst/>
          </a:prstGeom>
          <a:noFill/>
        </p:spPr>
        <p:txBody>
          <a:bodyPr wrap="square" lIns="0" tIns="0" rIns="0" bIns="0" rtlCol="0">
            <a:spAutoFit/>
          </a:bodyPr>
          <a:lstStyle/>
          <a:p>
            <a:pPr marL="0">
              <a:lnSpc>
                <a:spcPct val="100000"/>
              </a:lnSpc>
            </a:pPr>
            <a:r>
              <a:rPr lang="en-US" altLang="zh-CN" sz="900" spc="-10" dirty="0">
                <a:solidFill>
                  <a:srgbClr val="454547"/>
                </a:solidFill>
                <a:latin typeface="Times New Roman"/>
                <a:ea typeface="Times New Roman"/>
              </a:rPr>
              <a:t>2DS</a:t>
            </a:r>
            <a:r>
              <a:rPr lang="en-US" altLang="zh-CN" sz="900" spc="-15" dirty="0">
                <a:solidFill>
                  <a:srgbClr val="454547"/>
                </a:solidFill>
                <a:latin typeface="MS Gothic"/>
                <a:ea typeface="MS Gothic"/>
              </a:rPr>
              <a:t>目標</a:t>
            </a:r>
          </a:p>
        </p:txBody>
      </p:sp>
      <p:sp>
        <p:nvSpPr>
          <p:cNvPr id="364" name="TextBox 364"/>
          <p:cNvSpPr txBox="1"/>
          <p:nvPr/>
        </p:nvSpPr>
        <p:spPr>
          <a:xfrm>
            <a:off x="4037562" y="3280011"/>
            <a:ext cx="474550" cy="661796"/>
          </a:xfrm>
          <a:prstGeom prst="rect">
            <a:avLst/>
          </a:prstGeom>
          <a:noFill/>
        </p:spPr>
        <p:txBody>
          <a:bodyPr wrap="square" lIns="0" tIns="0" rIns="0" bIns="0" rtlCol="0">
            <a:spAutoFit/>
          </a:bodyPr>
          <a:lstStyle/>
          <a:p>
            <a:pPr marL="0">
              <a:lnSpc>
                <a:spcPct val="99166"/>
              </a:lnSpc>
            </a:pPr>
            <a:r>
              <a:rPr lang="en-US" altLang="zh-CN" sz="900" b="1" spc="30" dirty="0">
                <a:solidFill>
                  <a:srgbClr val="74952F"/>
                </a:solidFill>
                <a:latin typeface="Times New Roman"/>
                <a:ea typeface="Times New Roman"/>
              </a:rPr>
              <a:t>-1.</a:t>
            </a:r>
            <a:r>
              <a:rPr lang="en-US" altLang="zh-CN" sz="900" b="1" spc="20" dirty="0">
                <a:solidFill>
                  <a:srgbClr val="74952F"/>
                </a:solidFill>
                <a:latin typeface="Times New Roman"/>
                <a:ea typeface="Times New Roman"/>
              </a:rPr>
              <a:t>6%</a:t>
            </a:r>
          </a:p>
          <a:p>
            <a:pPr marL="0" hangingPunct="0">
              <a:lnSpc>
                <a:spcPct val="95833"/>
              </a:lnSpc>
            </a:pPr>
            <a:r>
              <a:rPr lang="en-US" altLang="zh-CN" sz="900" b="1" spc="-15" dirty="0">
                <a:solidFill>
                  <a:srgbClr val="74952F"/>
                </a:solidFill>
                <a:latin typeface="Times New Roman"/>
                <a:ea typeface="Times New Roman"/>
              </a:rPr>
              <a:t>UBS</a:t>
            </a:r>
            <a:r>
              <a:rPr lang="en-US" altLang="zh-CN" sz="900" b="1" dirty="0">
                <a:solidFill>
                  <a:srgbClr val="74952F"/>
                </a:solidFill>
                <a:latin typeface="Times New Roman"/>
                <a:cs typeface="Times New Roman"/>
              </a:rPr>
              <a:t> </a:t>
            </a:r>
            <a:r>
              <a:rPr lang="en-US" altLang="zh-CN" sz="900" b="1" spc="25" dirty="0">
                <a:solidFill>
                  <a:srgbClr val="74952F"/>
                </a:solidFill>
                <a:latin typeface="Times New Roman"/>
                <a:ea typeface="Times New Roman"/>
              </a:rPr>
              <a:t>C</a:t>
            </a:r>
            <a:r>
              <a:rPr lang="en-US" altLang="zh-CN" sz="900" b="1" spc="20" dirty="0">
                <a:solidFill>
                  <a:srgbClr val="74952F"/>
                </a:solidFill>
                <a:latin typeface="Times New Roman"/>
                <a:ea typeface="Times New Roman"/>
              </a:rPr>
              <a:t>limate</a:t>
            </a:r>
            <a:r>
              <a:rPr lang="en-US" altLang="zh-CN" sz="900" b="1" dirty="0">
                <a:solidFill>
                  <a:srgbClr val="74952F"/>
                </a:solidFill>
                <a:latin typeface="Times New Roman"/>
                <a:cs typeface="Times New Roman"/>
              </a:rPr>
              <a:t> </a:t>
            </a:r>
            <a:r>
              <a:rPr lang="en-US" altLang="zh-CN" sz="900" b="1" spc="60" dirty="0">
                <a:solidFill>
                  <a:srgbClr val="74952F"/>
                </a:solidFill>
                <a:latin typeface="Times New Roman"/>
                <a:ea typeface="Times New Roman"/>
              </a:rPr>
              <a:t>Aw</a:t>
            </a:r>
            <a:r>
              <a:rPr lang="en-US" altLang="zh-CN" sz="900" b="1" spc="50" dirty="0">
                <a:solidFill>
                  <a:srgbClr val="74952F"/>
                </a:solidFill>
                <a:latin typeface="Times New Roman"/>
                <a:ea typeface="Times New Roman"/>
              </a:rPr>
              <a:t>are</a:t>
            </a:r>
            <a:br/>
            <a:r>
              <a:rPr lang="en-US" altLang="zh-CN" sz="900" b="1" spc="-10" dirty="0">
                <a:solidFill>
                  <a:srgbClr val="74952F"/>
                </a:solidFill>
                <a:latin typeface="MS Gothic"/>
                <a:ea typeface="MS Gothic"/>
              </a:rPr>
              <a:t>株式</a:t>
            </a:r>
            <a:r>
              <a:rPr lang="en-US" altLang="zh-CN" sz="900" b="1" spc="-15" dirty="0">
                <a:solidFill>
                  <a:srgbClr val="74952F"/>
                </a:solidFill>
                <a:latin typeface="MS Gothic"/>
                <a:ea typeface="MS Gothic"/>
              </a:rPr>
              <a:t>戦略</a:t>
            </a:r>
          </a:p>
        </p:txBody>
      </p:sp>
      <p:sp>
        <p:nvSpPr>
          <p:cNvPr id="365" name="TextBox 365"/>
          <p:cNvSpPr txBox="1"/>
          <p:nvPr/>
        </p:nvSpPr>
        <p:spPr>
          <a:xfrm>
            <a:off x="523740" y="5007453"/>
            <a:ext cx="1713429" cy="569595"/>
          </a:xfrm>
          <a:prstGeom prst="rect">
            <a:avLst/>
          </a:prstGeom>
          <a:noFill/>
        </p:spPr>
        <p:txBody>
          <a:bodyPr wrap="square" lIns="0" tIns="0" rIns="0" bIns="0" rtlCol="0">
            <a:spAutoFit/>
          </a:bodyPr>
          <a:lstStyle/>
          <a:p>
            <a:pPr marL="0" hangingPunct="0">
              <a:lnSpc>
                <a:spcPct val="95833"/>
              </a:lnSpc>
            </a:pPr>
            <a:r>
              <a:rPr lang="en-US" altLang="zh-CN" sz="1300" spc="-119" dirty="0">
                <a:solidFill>
                  <a:srgbClr val="000000"/>
                </a:solidFill>
                <a:latin typeface="MS Gothic"/>
                <a:ea typeface="MS Gothic"/>
              </a:rPr>
              <a:t>パフォーマ</a:t>
            </a:r>
            <a:r>
              <a:rPr lang="en-US" altLang="zh-CN" sz="1300" spc="-114" dirty="0">
                <a:solidFill>
                  <a:srgbClr val="000000"/>
                </a:solidFill>
                <a:latin typeface="MS Gothic"/>
                <a:ea typeface="MS Gothic"/>
              </a:rPr>
              <a:t>ンスを犠牲に</a:t>
            </a:r>
            <a:r>
              <a:rPr lang="en-US" altLang="zh-CN" sz="1300" spc="-189" dirty="0">
                <a:solidFill>
                  <a:srgbClr val="000000"/>
                </a:solidFill>
                <a:latin typeface="MS Gothic"/>
                <a:ea typeface="MS Gothic"/>
              </a:rPr>
              <a:t>することなく炭素</a:t>
            </a:r>
            <a:r>
              <a:rPr lang="en-US" altLang="zh-CN" sz="1300" spc="-185" dirty="0">
                <a:solidFill>
                  <a:srgbClr val="000000"/>
                </a:solidFill>
                <a:latin typeface="MS Gothic"/>
                <a:ea typeface="MS Gothic"/>
              </a:rPr>
              <a:t>リスクの</a:t>
            </a:r>
            <a:r>
              <a:rPr lang="en-US" altLang="zh-CN" sz="1300" spc="-50" dirty="0">
                <a:solidFill>
                  <a:srgbClr val="000000"/>
                </a:solidFill>
                <a:latin typeface="MS Gothic"/>
                <a:ea typeface="MS Gothic"/>
              </a:rPr>
              <a:t>削減を</a:t>
            </a:r>
            <a:r>
              <a:rPr lang="en-US" altLang="zh-CN" sz="1300" spc="-40" dirty="0">
                <a:solidFill>
                  <a:srgbClr val="000000"/>
                </a:solidFill>
                <a:latin typeface="MS Gothic"/>
                <a:ea typeface="MS Gothic"/>
              </a:rPr>
              <a:t>達成</a:t>
            </a:r>
          </a:p>
        </p:txBody>
      </p:sp>
      <p:sp>
        <p:nvSpPr>
          <p:cNvPr id="366" name="TextBox 366"/>
          <p:cNvSpPr txBox="1"/>
          <p:nvPr/>
        </p:nvSpPr>
        <p:spPr>
          <a:xfrm>
            <a:off x="2926355" y="4377797"/>
            <a:ext cx="3500626" cy="1375831"/>
          </a:xfrm>
          <a:prstGeom prst="rect">
            <a:avLst/>
          </a:prstGeom>
          <a:noFill/>
        </p:spPr>
        <p:txBody>
          <a:bodyPr wrap="square" lIns="0" tIns="0" rIns="0" bIns="0" rtlCol="0">
            <a:spAutoFit/>
          </a:bodyPr>
          <a:lstStyle/>
          <a:p>
            <a:pPr marL="0">
              <a:lnSpc>
                <a:spcPct val="100000"/>
              </a:lnSpc>
            </a:pPr>
            <a:r>
              <a:rPr lang="en-US" altLang="zh-CN" sz="1200" b="1" spc="-150" dirty="0">
                <a:solidFill>
                  <a:srgbClr val="000000"/>
                </a:solidFill>
                <a:latin typeface="MS Gothic"/>
                <a:ea typeface="MS Gothic"/>
              </a:rPr>
              <a:t>パフォーマンス・バックテスト（</a:t>
            </a:r>
            <a:r>
              <a:rPr lang="en-US" altLang="zh-CN" sz="1200" b="1" spc="-85" dirty="0">
                <a:solidFill>
                  <a:srgbClr val="000000"/>
                </a:solidFill>
                <a:latin typeface="MS Gothic"/>
                <a:ea typeface="MS Gothic"/>
              </a:rPr>
              <a:t>2012</a:t>
            </a:r>
            <a:r>
              <a:rPr lang="en-US" altLang="zh-CN" sz="1200" b="1" spc="-154" dirty="0">
                <a:solidFill>
                  <a:srgbClr val="000000"/>
                </a:solidFill>
                <a:latin typeface="MS Gothic"/>
                <a:ea typeface="MS Gothic"/>
              </a:rPr>
              <a:t>年</a:t>
            </a:r>
            <a:r>
              <a:rPr lang="en-US" altLang="zh-CN" sz="1200" b="1" spc="-75" dirty="0">
                <a:solidFill>
                  <a:srgbClr val="000000"/>
                </a:solidFill>
                <a:latin typeface="MS Gothic"/>
                <a:ea typeface="MS Gothic"/>
              </a:rPr>
              <a:t>1</a:t>
            </a:r>
            <a:r>
              <a:rPr lang="en-US" altLang="zh-CN" sz="1200" b="1" spc="-150" dirty="0">
                <a:solidFill>
                  <a:srgbClr val="000000"/>
                </a:solidFill>
                <a:latin typeface="MS Gothic"/>
                <a:ea typeface="MS Gothic"/>
              </a:rPr>
              <a:t>月～</a:t>
            </a:r>
            <a:r>
              <a:rPr lang="en-US" altLang="zh-CN" sz="1200" b="1" spc="-75" dirty="0">
                <a:solidFill>
                  <a:srgbClr val="000000"/>
                </a:solidFill>
                <a:latin typeface="MS Gothic"/>
                <a:ea typeface="MS Gothic"/>
              </a:rPr>
              <a:t>2018</a:t>
            </a:r>
            <a:r>
              <a:rPr lang="en-US" altLang="zh-CN" sz="1200" b="1" spc="-160" dirty="0">
                <a:solidFill>
                  <a:srgbClr val="000000"/>
                </a:solidFill>
                <a:latin typeface="MS Gothic"/>
                <a:ea typeface="MS Gothic"/>
              </a:rPr>
              <a:t>年</a:t>
            </a:r>
            <a:r>
              <a:rPr lang="en-US" altLang="zh-CN" sz="1200" b="1" spc="-80" dirty="0">
                <a:solidFill>
                  <a:srgbClr val="000000"/>
                </a:solidFill>
                <a:latin typeface="MS Gothic"/>
                <a:ea typeface="MS Gothic"/>
              </a:rPr>
              <a:t>1</a:t>
            </a:r>
            <a:r>
              <a:rPr lang="en-US" altLang="zh-CN" sz="1200" b="1" spc="-154" dirty="0">
                <a:solidFill>
                  <a:srgbClr val="000000"/>
                </a:solidFill>
                <a:latin typeface="MS Gothic"/>
                <a:ea typeface="MS Gothic"/>
              </a:rPr>
              <a:t>月）</a:t>
            </a:r>
          </a:p>
          <a:p>
            <a:pPr marL="0" hangingPunct="0">
              <a:lnSpc>
                <a:spcPct val="95416"/>
              </a:lnSpc>
              <a:spcBef>
                <a:spcPts val="189"/>
              </a:spcBef>
            </a:pPr>
            <a:r>
              <a:rPr lang="en-US" altLang="zh-CN" sz="1000" spc="34" dirty="0">
                <a:solidFill>
                  <a:srgbClr val="000000"/>
                </a:solidFill>
                <a:latin typeface="Times New Roman"/>
                <a:ea typeface="Times New Roman"/>
              </a:rPr>
              <a:t>240</a:t>
            </a:r>
            <a:r>
              <a:rPr lang="en-US" altLang="zh-CN" sz="1000" dirty="0">
                <a:solidFill>
                  <a:srgbClr val="000000"/>
                </a:solidFill>
                <a:latin typeface="Times New Roman"/>
                <a:cs typeface="Times New Roman"/>
              </a:rPr>
              <a:t> </a:t>
            </a:r>
            <a:br/>
            <a:r>
              <a:rPr lang="en-US" altLang="zh-CN" sz="1000" spc="34" dirty="0">
                <a:solidFill>
                  <a:srgbClr val="000000"/>
                </a:solidFill>
                <a:latin typeface="Times New Roman"/>
                <a:ea typeface="Times New Roman"/>
              </a:rPr>
              <a:t>220</a:t>
            </a:r>
            <a:r>
              <a:rPr lang="en-US" altLang="zh-CN" sz="1000" dirty="0">
                <a:solidFill>
                  <a:srgbClr val="000000"/>
                </a:solidFill>
                <a:latin typeface="Times New Roman"/>
                <a:cs typeface="Times New Roman"/>
              </a:rPr>
              <a:t> </a:t>
            </a:r>
            <a:br/>
            <a:r>
              <a:rPr lang="en-US" altLang="zh-CN" sz="1000" spc="34" dirty="0">
                <a:solidFill>
                  <a:srgbClr val="000000"/>
                </a:solidFill>
                <a:latin typeface="Times New Roman"/>
                <a:ea typeface="Times New Roman"/>
              </a:rPr>
              <a:t>200</a:t>
            </a:r>
            <a:r>
              <a:rPr lang="en-US" altLang="zh-CN" sz="1000" dirty="0">
                <a:solidFill>
                  <a:srgbClr val="000000"/>
                </a:solidFill>
                <a:latin typeface="Times New Roman"/>
                <a:cs typeface="Times New Roman"/>
              </a:rPr>
              <a:t> </a:t>
            </a:r>
            <a:br/>
            <a:r>
              <a:rPr lang="en-US" altLang="zh-CN" sz="1000" spc="34" dirty="0">
                <a:solidFill>
                  <a:srgbClr val="000000"/>
                </a:solidFill>
                <a:latin typeface="Times New Roman"/>
                <a:ea typeface="Times New Roman"/>
              </a:rPr>
              <a:t>180</a:t>
            </a:r>
            <a:r>
              <a:rPr lang="en-US" altLang="zh-CN" sz="1000" dirty="0">
                <a:solidFill>
                  <a:srgbClr val="000000"/>
                </a:solidFill>
                <a:latin typeface="Times New Roman"/>
                <a:cs typeface="Times New Roman"/>
              </a:rPr>
              <a:t> </a:t>
            </a:r>
            <a:br/>
            <a:r>
              <a:rPr lang="en-US" altLang="zh-CN" sz="1000" spc="34" dirty="0">
                <a:solidFill>
                  <a:srgbClr val="000000"/>
                </a:solidFill>
                <a:latin typeface="Times New Roman"/>
                <a:ea typeface="Times New Roman"/>
              </a:rPr>
              <a:t>160</a:t>
            </a:r>
            <a:r>
              <a:rPr lang="en-US" altLang="zh-CN" sz="1000" dirty="0">
                <a:solidFill>
                  <a:srgbClr val="000000"/>
                </a:solidFill>
                <a:latin typeface="Times New Roman"/>
                <a:cs typeface="Times New Roman"/>
              </a:rPr>
              <a:t> </a:t>
            </a:r>
            <a:br/>
            <a:r>
              <a:rPr lang="en-US" altLang="zh-CN" sz="1000" spc="34" dirty="0">
                <a:solidFill>
                  <a:srgbClr val="000000"/>
                </a:solidFill>
                <a:latin typeface="Times New Roman"/>
                <a:ea typeface="Times New Roman"/>
              </a:rPr>
              <a:t>140</a:t>
            </a:r>
            <a:r>
              <a:rPr lang="en-US" altLang="zh-CN" sz="1000" dirty="0">
                <a:solidFill>
                  <a:srgbClr val="000000"/>
                </a:solidFill>
                <a:latin typeface="Times New Roman"/>
                <a:cs typeface="Times New Roman"/>
              </a:rPr>
              <a:t> </a:t>
            </a:r>
            <a:br/>
            <a:r>
              <a:rPr lang="en-US" altLang="zh-CN" sz="1000" spc="34" dirty="0">
                <a:solidFill>
                  <a:srgbClr val="000000"/>
                </a:solidFill>
                <a:latin typeface="Times New Roman"/>
                <a:ea typeface="Times New Roman"/>
              </a:rPr>
              <a:t>120</a:t>
            </a:r>
            <a:r>
              <a:rPr lang="en-US" altLang="zh-CN" sz="1000" dirty="0">
                <a:solidFill>
                  <a:srgbClr val="000000"/>
                </a:solidFill>
                <a:latin typeface="Times New Roman"/>
                <a:cs typeface="Times New Roman"/>
              </a:rPr>
              <a:t> </a:t>
            </a:r>
            <a:br/>
            <a:r>
              <a:rPr lang="en-US" altLang="zh-CN" sz="1000" spc="40" dirty="0">
                <a:solidFill>
                  <a:srgbClr val="000000"/>
                </a:solidFill>
                <a:latin typeface="Times New Roman"/>
                <a:ea typeface="Times New Roman"/>
              </a:rPr>
              <a:t>100</a:t>
            </a:r>
          </a:p>
        </p:txBody>
      </p:sp>
      <p:sp>
        <p:nvSpPr>
          <p:cNvPr id="367" name="TextBox 367"/>
          <p:cNvSpPr txBox="1"/>
          <p:nvPr/>
        </p:nvSpPr>
        <p:spPr>
          <a:xfrm>
            <a:off x="3416399" y="6399080"/>
            <a:ext cx="3677691" cy="152400"/>
          </a:xfrm>
          <a:prstGeom prst="rect">
            <a:avLst/>
          </a:prstGeom>
          <a:noFill/>
        </p:spPr>
        <p:txBody>
          <a:bodyPr wrap="square" lIns="0" tIns="0" rIns="0" bIns="0" rtlCol="0">
            <a:spAutoFit/>
          </a:bodyPr>
          <a:lstStyle/>
          <a:p>
            <a:pPr marL="0">
              <a:lnSpc>
                <a:spcPct val="100000"/>
              </a:lnSpc>
              <a:tabLst>
                <a:tab pos="1983995" algn="l"/>
              </a:tabLst>
            </a:pPr>
            <a:r>
              <a:rPr lang="en-US" altLang="zh-CN" sz="1000" spc="15" dirty="0">
                <a:solidFill>
                  <a:srgbClr val="000000"/>
                </a:solidFill>
                <a:latin typeface="Times New Roman"/>
                <a:ea typeface="Times New Roman"/>
              </a:rPr>
              <a:t>Climate</a:t>
            </a:r>
            <a:r>
              <a:rPr lang="en-US" altLang="zh-CN" sz="1000" spc="15" dirty="0">
                <a:solidFill>
                  <a:srgbClr val="000000"/>
                </a:solidFill>
                <a:latin typeface="Times New Roman"/>
                <a:cs typeface="Times New Roman"/>
              </a:rPr>
              <a:t> </a:t>
            </a:r>
            <a:r>
              <a:rPr lang="en-US" altLang="zh-CN" sz="1000" spc="20" dirty="0">
                <a:solidFill>
                  <a:srgbClr val="000000"/>
                </a:solidFill>
                <a:latin typeface="Times New Roman"/>
                <a:ea typeface="Times New Roman"/>
              </a:rPr>
              <a:t>Aware</a:t>
            </a:r>
            <a:r>
              <a:rPr lang="en-US" altLang="zh-CN" sz="1000" spc="15" dirty="0">
                <a:solidFill>
                  <a:srgbClr val="000000"/>
                </a:solidFill>
                <a:latin typeface="Times New Roman"/>
                <a:cs typeface="Times New Roman"/>
              </a:rPr>
              <a:t> </a:t>
            </a:r>
            <a:r>
              <a:rPr lang="en-US" altLang="zh-CN" sz="1000" spc="15" dirty="0">
                <a:solidFill>
                  <a:srgbClr val="000000"/>
                </a:solidFill>
                <a:latin typeface="Times New Roman"/>
                <a:ea typeface="Times New Roman"/>
              </a:rPr>
              <a:t>strategy</a:t>
            </a:r>
            <a:r>
              <a:rPr lang="en-US" altLang="zh-CN" sz="1000" spc="15" dirty="0">
                <a:solidFill>
                  <a:srgbClr val="000000"/>
                </a:solidFill>
                <a:latin typeface="Times New Roman"/>
                <a:cs typeface="Times New Roman"/>
              </a:rPr>
              <a:t> </a:t>
            </a:r>
            <a:r>
              <a:rPr lang="en-US" altLang="zh-CN" sz="1000" spc="15" dirty="0">
                <a:solidFill>
                  <a:srgbClr val="000000"/>
                </a:solidFill>
                <a:latin typeface="Times New Roman"/>
                <a:ea typeface="Times New Roman"/>
              </a:rPr>
              <a:t>(Gross)	Climate</a:t>
            </a:r>
            <a:r>
              <a:rPr lang="en-US" altLang="zh-CN" sz="1000" spc="10" dirty="0">
                <a:solidFill>
                  <a:srgbClr val="000000"/>
                </a:solidFill>
                <a:latin typeface="Times New Roman"/>
                <a:cs typeface="Times New Roman"/>
              </a:rPr>
              <a:t> </a:t>
            </a:r>
            <a:r>
              <a:rPr lang="en-US" altLang="zh-CN" sz="1000" spc="20" dirty="0">
                <a:solidFill>
                  <a:srgbClr val="000000"/>
                </a:solidFill>
                <a:latin typeface="Times New Roman"/>
                <a:ea typeface="Times New Roman"/>
              </a:rPr>
              <a:t>Aware</a:t>
            </a:r>
            <a:r>
              <a:rPr lang="en-US" altLang="zh-CN" sz="1000" spc="15" dirty="0">
                <a:solidFill>
                  <a:srgbClr val="000000"/>
                </a:solidFill>
                <a:latin typeface="Times New Roman"/>
                <a:cs typeface="Times New Roman"/>
              </a:rPr>
              <a:t> </a:t>
            </a:r>
            <a:r>
              <a:rPr lang="en-US" altLang="zh-CN" sz="1000" spc="15" dirty="0">
                <a:solidFill>
                  <a:srgbClr val="000000"/>
                </a:solidFill>
                <a:latin typeface="Times New Roman"/>
                <a:ea typeface="Times New Roman"/>
              </a:rPr>
              <a:t>strategy</a:t>
            </a:r>
            <a:r>
              <a:rPr lang="en-US" altLang="zh-CN" sz="1000" spc="10" dirty="0">
                <a:solidFill>
                  <a:srgbClr val="000000"/>
                </a:solidFill>
                <a:latin typeface="Times New Roman"/>
                <a:cs typeface="Times New Roman"/>
              </a:rPr>
              <a:t> </a:t>
            </a:r>
            <a:r>
              <a:rPr lang="en-US" altLang="zh-CN" sz="1000" spc="15" dirty="0">
                <a:solidFill>
                  <a:srgbClr val="000000"/>
                </a:solidFill>
                <a:latin typeface="Times New Roman"/>
                <a:ea typeface="Times New Roman"/>
              </a:rPr>
              <a:t>(Net)</a:t>
            </a:r>
          </a:p>
        </p:txBody>
      </p:sp>
      <p:sp>
        <p:nvSpPr>
          <p:cNvPr id="368" name="TextBox 368"/>
          <p:cNvSpPr txBox="1"/>
          <p:nvPr/>
        </p:nvSpPr>
        <p:spPr>
          <a:xfrm>
            <a:off x="1487445" y="6616979"/>
            <a:ext cx="4271529" cy="674377"/>
          </a:xfrm>
          <a:prstGeom prst="rect">
            <a:avLst/>
          </a:prstGeom>
          <a:noFill/>
        </p:spPr>
        <p:txBody>
          <a:bodyPr wrap="square" lIns="0" tIns="0" rIns="0" bIns="0" rtlCol="0">
            <a:spAutoFit/>
          </a:bodyPr>
          <a:lstStyle/>
          <a:p>
            <a:pPr marL="0" indent="1928953">
              <a:lnSpc>
                <a:spcPct val="100000"/>
              </a:lnSpc>
            </a:pPr>
            <a:r>
              <a:rPr lang="en-US" altLang="zh-CN" sz="1000" spc="-15" dirty="0">
                <a:solidFill>
                  <a:srgbClr val="000000"/>
                </a:solidFill>
                <a:latin typeface="Times New Roman"/>
                <a:ea typeface="Times New Roman"/>
              </a:rPr>
              <a:t>MSCI</a:t>
            </a:r>
            <a:r>
              <a:rPr lang="en-US" altLang="zh-CN" sz="1000" spc="34" dirty="0">
                <a:solidFill>
                  <a:srgbClr val="000000"/>
                </a:solidFill>
                <a:latin typeface="Times New Roman"/>
                <a:cs typeface="Times New Roman"/>
              </a:rPr>
              <a:t> </a:t>
            </a:r>
            <a:r>
              <a:rPr lang="en-US" altLang="zh-CN" sz="1000" spc="-15" dirty="0">
                <a:solidFill>
                  <a:srgbClr val="000000"/>
                </a:solidFill>
                <a:latin typeface="Times New Roman"/>
                <a:ea typeface="Times New Roman"/>
              </a:rPr>
              <a:t>World</a:t>
            </a:r>
          </a:p>
          <a:p>
            <a:pPr>
              <a:lnSpc>
                <a:spcPts val="1710"/>
              </a:lnSpc>
            </a:pPr>
            <a:endParaRPr lang="en-US" dirty="0"/>
          </a:p>
          <a:p>
            <a:pPr marL="0">
              <a:lnSpc>
                <a:spcPct val="100000"/>
              </a:lnSpc>
            </a:pPr>
            <a:r>
              <a:rPr lang="en-US" altLang="zh-CN" sz="800" spc="-114" dirty="0">
                <a:solidFill>
                  <a:srgbClr val="000000"/>
                </a:solidFill>
                <a:latin typeface="MS Gothic"/>
                <a:ea typeface="MS Gothic"/>
              </a:rPr>
              <a:t>出所：</a:t>
            </a:r>
            <a:r>
              <a:rPr lang="en-US" altLang="zh-CN" sz="800" spc="-75" dirty="0">
                <a:solidFill>
                  <a:srgbClr val="000000"/>
                </a:solidFill>
                <a:latin typeface="Times New Roman"/>
                <a:ea typeface="Times New Roman"/>
              </a:rPr>
              <a:t>UBS</a:t>
            </a:r>
            <a:r>
              <a:rPr lang="en-US" altLang="zh-CN" sz="800" spc="-114" dirty="0">
                <a:solidFill>
                  <a:srgbClr val="000000"/>
                </a:solidFill>
                <a:latin typeface="MS Gothic"/>
                <a:ea typeface="MS Gothic"/>
              </a:rPr>
              <a:t>アセット・マネジメント、</a:t>
            </a:r>
            <a:r>
              <a:rPr lang="en-US" altLang="zh-CN" sz="800" spc="-50" dirty="0">
                <a:solidFill>
                  <a:srgbClr val="000000"/>
                </a:solidFill>
                <a:latin typeface="Times New Roman"/>
                <a:ea typeface="Times New Roman"/>
              </a:rPr>
              <a:t>Asset4</a:t>
            </a:r>
            <a:r>
              <a:rPr lang="en-US" altLang="zh-CN" sz="800" spc="-125" dirty="0">
                <a:solidFill>
                  <a:srgbClr val="000000"/>
                </a:solidFill>
                <a:latin typeface="MS Gothic"/>
                <a:ea typeface="MS Gothic"/>
              </a:rPr>
              <a:t>、</a:t>
            </a:r>
            <a:r>
              <a:rPr lang="en-US" altLang="zh-CN" sz="800" spc="-50" dirty="0">
                <a:solidFill>
                  <a:srgbClr val="000000"/>
                </a:solidFill>
                <a:latin typeface="Times New Roman"/>
                <a:ea typeface="Times New Roman"/>
              </a:rPr>
              <a:t>Trucost</a:t>
            </a:r>
            <a:r>
              <a:rPr lang="en-US" altLang="zh-CN" sz="800" spc="-119" dirty="0">
                <a:solidFill>
                  <a:srgbClr val="000000"/>
                </a:solidFill>
                <a:latin typeface="MS Gothic"/>
                <a:ea typeface="MS Gothic"/>
              </a:rPr>
              <a:t>、</a:t>
            </a:r>
            <a:r>
              <a:rPr lang="en-US" altLang="zh-CN" sz="800" spc="-64" dirty="0">
                <a:solidFill>
                  <a:srgbClr val="000000"/>
                </a:solidFill>
                <a:latin typeface="Times New Roman"/>
                <a:ea typeface="Times New Roman"/>
              </a:rPr>
              <a:t>FTSE</a:t>
            </a:r>
            <a:r>
              <a:rPr lang="en-US" altLang="zh-CN" sz="800" spc="25" dirty="0">
                <a:solidFill>
                  <a:srgbClr val="000000"/>
                </a:solidFill>
                <a:latin typeface="Times New Roman"/>
                <a:cs typeface="Times New Roman"/>
              </a:rPr>
              <a:t> </a:t>
            </a:r>
            <a:r>
              <a:rPr lang="en-US" altLang="zh-CN" sz="800" spc="-50" dirty="0">
                <a:solidFill>
                  <a:srgbClr val="000000"/>
                </a:solidFill>
                <a:latin typeface="Times New Roman"/>
                <a:ea typeface="Times New Roman"/>
              </a:rPr>
              <a:t>Russell</a:t>
            </a:r>
          </a:p>
          <a:p>
            <a:pPr>
              <a:lnSpc>
                <a:spcPts val="475"/>
              </a:lnSpc>
            </a:pPr>
            <a:endParaRPr lang="en-US" dirty="0"/>
          </a:p>
          <a:p>
            <a:pPr marL="0">
              <a:lnSpc>
                <a:spcPct val="100000"/>
              </a:lnSpc>
            </a:pPr>
            <a:r>
              <a:rPr lang="en-US" altLang="zh-CN" sz="800" spc="-20" dirty="0">
                <a:solidFill>
                  <a:srgbClr val="000000"/>
                </a:solidFill>
                <a:latin typeface="Times New Roman"/>
                <a:ea typeface="Times New Roman"/>
              </a:rPr>
              <a:t>1</a:t>
            </a:r>
            <a:r>
              <a:rPr lang="en-US" altLang="zh-CN" sz="800" spc="15" dirty="0">
                <a:solidFill>
                  <a:srgbClr val="000000"/>
                </a:solidFill>
                <a:latin typeface="Times New Roman"/>
                <a:cs typeface="Times New Roman"/>
              </a:rPr>
              <a:t> </a:t>
            </a:r>
            <a:r>
              <a:rPr lang="en-US" altLang="zh-CN" sz="800" spc="-40" dirty="0">
                <a:solidFill>
                  <a:srgbClr val="000000"/>
                </a:solidFill>
                <a:latin typeface="MS Gothic"/>
                <a:ea typeface="MS Gothic"/>
              </a:rPr>
              <a:t>枠内グラフは絶対値、枠外はベンチマークに対する相対値を表示。</a:t>
            </a:r>
            <a:r>
              <a:rPr lang="en-US" altLang="zh-CN" sz="800" spc="-40" dirty="0">
                <a:solidFill>
                  <a:srgbClr val="000000"/>
                </a:solidFill>
                <a:latin typeface="Times New Roman"/>
                <a:ea typeface="Times New Roman"/>
              </a:rPr>
              <a:t>CO2</a:t>
            </a:r>
            <a:r>
              <a:rPr lang="en-US" altLang="zh-CN" sz="800" spc="-40" dirty="0">
                <a:solidFill>
                  <a:srgbClr val="000000"/>
                </a:solidFill>
                <a:latin typeface="MS Gothic"/>
                <a:ea typeface="MS Gothic"/>
              </a:rPr>
              <a:t>成長率は過去</a:t>
            </a:r>
            <a:r>
              <a:rPr lang="en-US" altLang="zh-CN" sz="800" spc="-25" dirty="0">
                <a:solidFill>
                  <a:srgbClr val="000000"/>
                </a:solidFill>
                <a:latin typeface="Times New Roman"/>
                <a:ea typeface="Times New Roman"/>
              </a:rPr>
              <a:t>5</a:t>
            </a:r>
            <a:r>
              <a:rPr lang="en-US" altLang="zh-CN" sz="800" spc="-40" dirty="0">
                <a:solidFill>
                  <a:srgbClr val="000000"/>
                </a:solidFill>
                <a:latin typeface="MS Gothic"/>
                <a:ea typeface="MS Gothic"/>
              </a:rPr>
              <a:t>年で算出。</a:t>
            </a:r>
          </a:p>
        </p:txBody>
      </p:sp>
      <p:sp>
        <p:nvSpPr>
          <p:cNvPr id="369" name="TextBox 369"/>
          <p:cNvSpPr txBox="1"/>
          <p:nvPr/>
        </p:nvSpPr>
        <p:spPr>
          <a:xfrm>
            <a:off x="9525000" y="7138165"/>
            <a:ext cx="109060" cy="106680"/>
          </a:xfrm>
          <a:prstGeom prst="rect">
            <a:avLst/>
          </a:prstGeom>
          <a:noFill/>
        </p:spPr>
        <p:txBody>
          <a:bodyPr wrap="square" lIns="0" tIns="0" rIns="0" bIns="0" rtlCol="0">
            <a:spAutoFit/>
          </a:bodyPr>
          <a:lstStyle/>
          <a:p>
            <a:pPr marL="0">
              <a:lnSpc>
                <a:spcPct val="100000"/>
              </a:lnSpc>
            </a:pPr>
            <a:r>
              <a:rPr lang="en-US" altLang="zh-CN" sz="700" spc="20" dirty="0">
                <a:solidFill>
                  <a:srgbClr val="000000"/>
                </a:solidFill>
                <a:latin typeface="Times New Roman"/>
                <a:ea typeface="Times New Roman"/>
              </a:rPr>
              <a:t>11</a:t>
            </a:r>
          </a:p>
        </p:txBody>
      </p:sp>
      <p:sp>
        <p:nvSpPr>
          <p:cNvPr id="370" name="TextBox 370"/>
          <p:cNvSpPr txBox="1"/>
          <p:nvPr/>
        </p:nvSpPr>
        <p:spPr>
          <a:xfrm rot="16200000">
            <a:off x="3074282" y="5866908"/>
            <a:ext cx="656021" cy="142550"/>
          </a:xfrm>
          <a:prstGeom prst="rect">
            <a:avLst/>
          </a:prstGeom>
          <a:noFill/>
        </p:spPr>
        <p:txBody>
          <a:bodyPr wrap="square" lIns="0" tIns="0" rIns="0" bIns="0" rtlCol="0">
            <a:spAutoFit/>
          </a:bodyPr>
          <a:lstStyle/>
          <a:p>
            <a:pPr marL="0">
              <a:lnSpc>
                <a:spcPct val="100000"/>
              </a:lnSpc>
            </a:pPr>
            <a:r>
              <a:rPr lang="en-US" altLang="zh-CN" sz="1000" spc="25" dirty="0">
                <a:solidFill>
                  <a:srgbClr val="000000"/>
                </a:solidFill>
                <a:latin typeface="Times New Roman"/>
                <a:ea typeface="Times New Roman"/>
              </a:rPr>
              <a:t>Dec-2011</a:t>
            </a:r>
          </a:p>
        </p:txBody>
      </p:sp>
      <p:sp>
        <p:nvSpPr>
          <p:cNvPr id="371" name="TextBox 371"/>
          <p:cNvSpPr txBox="1"/>
          <p:nvPr/>
        </p:nvSpPr>
        <p:spPr>
          <a:xfrm rot="16200000">
            <a:off x="3291627" y="5863778"/>
            <a:ext cx="648368" cy="142550"/>
          </a:xfrm>
          <a:prstGeom prst="rect">
            <a:avLst/>
          </a:prstGeom>
          <a:noFill/>
        </p:spPr>
        <p:txBody>
          <a:bodyPr wrap="square" lIns="0" tIns="0" rIns="0" bIns="0" rtlCol="0">
            <a:spAutoFit/>
          </a:bodyPr>
          <a:lstStyle/>
          <a:p>
            <a:pPr marL="0">
              <a:lnSpc>
                <a:spcPct val="100000"/>
              </a:lnSpc>
            </a:pPr>
            <a:r>
              <a:rPr lang="en-US" altLang="zh-CN" sz="1000" spc="20" dirty="0">
                <a:solidFill>
                  <a:srgbClr val="000000"/>
                </a:solidFill>
                <a:latin typeface="Times New Roman"/>
                <a:ea typeface="Times New Roman"/>
              </a:rPr>
              <a:t>Apr-2012</a:t>
            </a:r>
          </a:p>
        </p:txBody>
      </p:sp>
      <p:sp>
        <p:nvSpPr>
          <p:cNvPr id="372" name="TextBox 372"/>
          <p:cNvSpPr txBox="1"/>
          <p:nvPr/>
        </p:nvSpPr>
        <p:spPr>
          <a:xfrm rot="16200000">
            <a:off x="3490681" y="5877648"/>
            <a:ext cx="677297" cy="142550"/>
          </a:xfrm>
          <a:prstGeom prst="rect">
            <a:avLst/>
          </a:prstGeom>
          <a:noFill/>
        </p:spPr>
        <p:txBody>
          <a:bodyPr wrap="square" lIns="0" tIns="0" rIns="0" bIns="0" rtlCol="0">
            <a:spAutoFit/>
          </a:bodyPr>
          <a:lstStyle/>
          <a:p>
            <a:pPr marL="0">
              <a:lnSpc>
                <a:spcPct val="100000"/>
              </a:lnSpc>
            </a:pPr>
            <a:r>
              <a:rPr lang="en-US" altLang="zh-CN" sz="1000" spc="30" dirty="0">
                <a:solidFill>
                  <a:srgbClr val="000000"/>
                </a:solidFill>
                <a:latin typeface="Times New Roman"/>
                <a:ea typeface="Times New Roman"/>
              </a:rPr>
              <a:t>Aug-2012</a:t>
            </a:r>
          </a:p>
        </p:txBody>
      </p:sp>
      <p:sp>
        <p:nvSpPr>
          <p:cNvPr id="373" name="TextBox 373"/>
          <p:cNvSpPr txBox="1"/>
          <p:nvPr/>
        </p:nvSpPr>
        <p:spPr>
          <a:xfrm rot="16200000">
            <a:off x="3714837" y="5866908"/>
            <a:ext cx="656021" cy="142550"/>
          </a:xfrm>
          <a:prstGeom prst="rect">
            <a:avLst/>
          </a:prstGeom>
          <a:noFill/>
        </p:spPr>
        <p:txBody>
          <a:bodyPr wrap="square" lIns="0" tIns="0" rIns="0" bIns="0" rtlCol="0">
            <a:spAutoFit/>
          </a:bodyPr>
          <a:lstStyle/>
          <a:p>
            <a:pPr marL="0">
              <a:lnSpc>
                <a:spcPct val="100000"/>
              </a:lnSpc>
            </a:pPr>
            <a:r>
              <a:rPr lang="en-US" altLang="zh-CN" sz="1000" spc="25" dirty="0">
                <a:solidFill>
                  <a:srgbClr val="000000"/>
                </a:solidFill>
                <a:latin typeface="Times New Roman"/>
                <a:ea typeface="Times New Roman"/>
              </a:rPr>
              <a:t>Dec-2012</a:t>
            </a:r>
          </a:p>
        </p:txBody>
      </p:sp>
      <p:sp>
        <p:nvSpPr>
          <p:cNvPr id="374" name="TextBox 374"/>
          <p:cNvSpPr txBox="1"/>
          <p:nvPr/>
        </p:nvSpPr>
        <p:spPr>
          <a:xfrm rot="16200000">
            <a:off x="3932182" y="5863778"/>
            <a:ext cx="648368" cy="142550"/>
          </a:xfrm>
          <a:prstGeom prst="rect">
            <a:avLst/>
          </a:prstGeom>
          <a:noFill/>
        </p:spPr>
        <p:txBody>
          <a:bodyPr wrap="square" lIns="0" tIns="0" rIns="0" bIns="0" rtlCol="0">
            <a:spAutoFit/>
          </a:bodyPr>
          <a:lstStyle/>
          <a:p>
            <a:pPr marL="0">
              <a:lnSpc>
                <a:spcPct val="100000"/>
              </a:lnSpc>
            </a:pPr>
            <a:r>
              <a:rPr lang="en-US" altLang="zh-CN" sz="1000" spc="20" dirty="0">
                <a:solidFill>
                  <a:srgbClr val="000000"/>
                </a:solidFill>
                <a:latin typeface="Times New Roman"/>
                <a:ea typeface="Times New Roman"/>
              </a:rPr>
              <a:t>Apr-2013</a:t>
            </a:r>
          </a:p>
        </p:txBody>
      </p:sp>
      <p:sp>
        <p:nvSpPr>
          <p:cNvPr id="375" name="TextBox 375"/>
          <p:cNvSpPr txBox="1"/>
          <p:nvPr/>
        </p:nvSpPr>
        <p:spPr>
          <a:xfrm rot="16200000">
            <a:off x="4131236" y="5877648"/>
            <a:ext cx="677297" cy="142550"/>
          </a:xfrm>
          <a:prstGeom prst="rect">
            <a:avLst/>
          </a:prstGeom>
          <a:noFill/>
        </p:spPr>
        <p:txBody>
          <a:bodyPr wrap="square" lIns="0" tIns="0" rIns="0" bIns="0" rtlCol="0">
            <a:spAutoFit/>
          </a:bodyPr>
          <a:lstStyle/>
          <a:p>
            <a:pPr marL="0">
              <a:lnSpc>
                <a:spcPct val="100000"/>
              </a:lnSpc>
            </a:pPr>
            <a:r>
              <a:rPr lang="en-US" altLang="zh-CN" sz="1000" spc="30" dirty="0">
                <a:solidFill>
                  <a:srgbClr val="000000"/>
                </a:solidFill>
                <a:latin typeface="Times New Roman"/>
                <a:ea typeface="Times New Roman"/>
              </a:rPr>
              <a:t>Aug-2013</a:t>
            </a:r>
          </a:p>
        </p:txBody>
      </p:sp>
      <p:sp>
        <p:nvSpPr>
          <p:cNvPr id="376" name="TextBox 376"/>
          <p:cNvSpPr txBox="1"/>
          <p:nvPr/>
        </p:nvSpPr>
        <p:spPr>
          <a:xfrm rot="16200000">
            <a:off x="4355393" y="5866908"/>
            <a:ext cx="656021" cy="142550"/>
          </a:xfrm>
          <a:prstGeom prst="rect">
            <a:avLst/>
          </a:prstGeom>
          <a:noFill/>
        </p:spPr>
        <p:txBody>
          <a:bodyPr wrap="square" lIns="0" tIns="0" rIns="0" bIns="0" rtlCol="0">
            <a:spAutoFit/>
          </a:bodyPr>
          <a:lstStyle/>
          <a:p>
            <a:pPr marL="0">
              <a:lnSpc>
                <a:spcPct val="100000"/>
              </a:lnSpc>
            </a:pPr>
            <a:r>
              <a:rPr lang="en-US" altLang="zh-CN" sz="1000" spc="25" dirty="0">
                <a:solidFill>
                  <a:srgbClr val="000000"/>
                </a:solidFill>
                <a:latin typeface="Times New Roman"/>
                <a:ea typeface="Times New Roman"/>
              </a:rPr>
              <a:t>Dec-2013</a:t>
            </a:r>
          </a:p>
        </p:txBody>
      </p:sp>
      <p:sp>
        <p:nvSpPr>
          <p:cNvPr id="377" name="TextBox 377"/>
          <p:cNvSpPr txBox="1"/>
          <p:nvPr/>
        </p:nvSpPr>
        <p:spPr>
          <a:xfrm rot="16200000">
            <a:off x="4572737" y="5863778"/>
            <a:ext cx="648368" cy="142550"/>
          </a:xfrm>
          <a:prstGeom prst="rect">
            <a:avLst/>
          </a:prstGeom>
          <a:noFill/>
        </p:spPr>
        <p:txBody>
          <a:bodyPr wrap="square" lIns="0" tIns="0" rIns="0" bIns="0" rtlCol="0">
            <a:spAutoFit/>
          </a:bodyPr>
          <a:lstStyle/>
          <a:p>
            <a:pPr marL="0">
              <a:lnSpc>
                <a:spcPct val="100000"/>
              </a:lnSpc>
            </a:pPr>
            <a:r>
              <a:rPr lang="en-US" altLang="zh-CN" sz="1000" spc="20" dirty="0">
                <a:solidFill>
                  <a:srgbClr val="000000"/>
                </a:solidFill>
                <a:latin typeface="Times New Roman"/>
                <a:ea typeface="Times New Roman"/>
              </a:rPr>
              <a:t>Apr-2014</a:t>
            </a:r>
          </a:p>
        </p:txBody>
      </p:sp>
      <p:sp>
        <p:nvSpPr>
          <p:cNvPr id="378" name="TextBox 378"/>
          <p:cNvSpPr txBox="1"/>
          <p:nvPr/>
        </p:nvSpPr>
        <p:spPr>
          <a:xfrm rot="16200000">
            <a:off x="4771791" y="5877648"/>
            <a:ext cx="677297" cy="142550"/>
          </a:xfrm>
          <a:prstGeom prst="rect">
            <a:avLst/>
          </a:prstGeom>
          <a:noFill/>
        </p:spPr>
        <p:txBody>
          <a:bodyPr wrap="square" lIns="0" tIns="0" rIns="0" bIns="0" rtlCol="0">
            <a:spAutoFit/>
          </a:bodyPr>
          <a:lstStyle/>
          <a:p>
            <a:pPr marL="0">
              <a:lnSpc>
                <a:spcPct val="100000"/>
              </a:lnSpc>
            </a:pPr>
            <a:r>
              <a:rPr lang="en-US" altLang="zh-CN" sz="1000" spc="30" dirty="0">
                <a:solidFill>
                  <a:srgbClr val="000000"/>
                </a:solidFill>
                <a:latin typeface="Times New Roman"/>
                <a:ea typeface="Times New Roman"/>
              </a:rPr>
              <a:t>Aug-2014</a:t>
            </a:r>
          </a:p>
        </p:txBody>
      </p:sp>
      <p:sp>
        <p:nvSpPr>
          <p:cNvPr id="379" name="TextBox 379"/>
          <p:cNvSpPr txBox="1"/>
          <p:nvPr/>
        </p:nvSpPr>
        <p:spPr>
          <a:xfrm rot="16200000">
            <a:off x="4995948" y="5866908"/>
            <a:ext cx="656021" cy="142550"/>
          </a:xfrm>
          <a:prstGeom prst="rect">
            <a:avLst/>
          </a:prstGeom>
          <a:noFill/>
        </p:spPr>
        <p:txBody>
          <a:bodyPr wrap="square" lIns="0" tIns="0" rIns="0" bIns="0" rtlCol="0">
            <a:spAutoFit/>
          </a:bodyPr>
          <a:lstStyle/>
          <a:p>
            <a:pPr marL="0">
              <a:lnSpc>
                <a:spcPct val="100000"/>
              </a:lnSpc>
            </a:pPr>
            <a:r>
              <a:rPr lang="en-US" altLang="zh-CN" sz="1000" spc="25" dirty="0">
                <a:solidFill>
                  <a:srgbClr val="000000"/>
                </a:solidFill>
                <a:latin typeface="Times New Roman"/>
                <a:ea typeface="Times New Roman"/>
              </a:rPr>
              <a:t>Dec-2014</a:t>
            </a:r>
          </a:p>
        </p:txBody>
      </p:sp>
      <p:sp>
        <p:nvSpPr>
          <p:cNvPr id="380" name="TextBox 380"/>
          <p:cNvSpPr txBox="1"/>
          <p:nvPr/>
        </p:nvSpPr>
        <p:spPr>
          <a:xfrm rot="16200000">
            <a:off x="5213293" y="5863778"/>
            <a:ext cx="648368" cy="142550"/>
          </a:xfrm>
          <a:prstGeom prst="rect">
            <a:avLst/>
          </a:prstGeom>
          <a:noFill/>
        </p:spPr>
        <p:txBody>
          <a:bodyPr wrap="square" lIns="0" tIns="0" rIns="0" bIns="0" rtlCol="0">
            <a:spAutoFit/>
          </a:bodyPr>
          <a:lstStyle/>
          <a:p>
            <a:pPr marL="0">
              <a:lnSpc>
                <a:spcPct val="100000"/>
              </a:lnSpc>
            </a:pPr>
            <a:r>
              <a:rPr lang="en-US" altLang="zh-CN" sz="1000" spc="20" dirty="0">
                <a:solidFill>
                  <a:srgbClr val="000000"/>
                </a:solidFill>
                <a:latin typeface="Times New Roman"/>
                <a:ea typeface="Times New Roman"/>
              </a:rPr>
              <a:t>Apr-2015</a:t>
            </a:r>
          </a:p>
        </p:txBody>
      </p:sp>
      <p:sp>
        <p:nvSpPr>
          <p:cNvPr id="381" name="TextBox 381"/>
          <p:cNvSpPr txBox="1"/>
          <p:nvPr/>
        </p:nvSpPr>
        <p:spPr>
          <a:xfrm rot="16200000">
            <a:off x="5412347" y="5877648"/>
            <a:ext cx="677297" cy="142550"/>
          </a:xfrm>
          <a:prstGeom prst="rect">
            <a:avLst/>
          </a:prstGeom>
          <a:noFill/>
        </p:spPr>
        <p:txBody>
          <a:bodyPr wrap="square" lIns="0" tIns="0" rIns="0" bIns="0" rtlCol="0">
            <a:spAutoFit/>
          </a:bodyPr>
          <a:lstStyle/>
          <a:p>
            <a:pPr marL="0">
              <a:lnSpc>
                <a:spcPct val="100000"/>
              </a:lnSpc>
            </a:pPr>
            <a:r>
              <a:rPr lang="en-US" altLang="zh-CN" sz="1000" spc="30" dirty="0">
                <a:solidFill>
                  <a:srgbClr val="000000"/>
                </a:solidFill>
                <a:latin typeface="Times New Roman"/>
                <a:ea typeface="Times New Roman"/>
              </a:rPr>
              <a:t>Aug-2015</a:t>
            </a:r>
          </a:p>
        </p:txBody>
      </p:sp>
      <p:sp>
        <p:nvSpPr>
          <p:cNvPr id="382" name="TextBox 382"/>
          <p:cNvSpPr txBox="1"/>
          <p:nvPr/>
        </p:nvSpPr>
        <p:spPr>
          <a:xfrm rot="16200000">
            <a:off x="5636503" y="5866908"/>
            <a:ext cx="656021" cy="142550"/>
          </a:xfrm>
          <a:prstGeom prst="rect">
            <a:avLst/>
          </a:prstGeom>
          <a:noFill/>
        </p:spPr>
        <p:txBody>
          <a:bodyPr wrap="square" lIns="0" tIns="0" rIns="0" bIns="0" rtlCol="0">
            <a:spAutoFit/>
          </a:bodyPr>
          <a:lstStyle/>
          <a:p>
            <a:pPr marL="0">
              <a:lnSpc>
                <a:spcPct val="100000"/>
              </a:lnSpc>
            </a:pPr>
            <a:r>
              <a:rPr lang="en-US" altLang="zh-CN" sz="1000" spc="25" dirty="0">
                <a:solidFill>
                  <a:srgbClr val="000000"/>
                </a:solidFill>
                <a:latin typeface="Times New Roman"/>
                <a:ea typeface="Times New Roman"/>
              </a:rPr>
              <a:t>Dec-2015</a:t>
            </a:r>
          </a:p>
        </p:txBody>
      </p:sp>
      <p:sp>
        <p:nvSpPr>
          <p:cNvPr id="383" name="TextBox 383"/>
          <p:cNvSpPr txBox="1"/>
          <p:nvPr/>
        </p:nvSpPr>
        <p:spPr>
          <a:xfrm rot="16200000">
            <a:off x="5853848" y="5863778"/>
            <a:ext cx="648368" cy="142550"/>
          </a:xfrm>
          <a:prstGeom prst="rect">
            <a:avLst/>
          </a:prstGeom>
          <a:noFill/>
        </p:spPr>
        <p:txBody>
          <a:bodyPr wrap="square" lIns="0" tIns="0" rIns="0" bIns="0" rtlCol="0">
            <a:spAutoFit/>
          </a:bodyPr>
          <a:lstStyle/>
          <a:p>
            <a:pPr marL="0">
              <a:lnSpc>
                <a:spcPct val="100000"/>
              </a:lnSpc>
            </a:pPr>
            <a:r>
              <a:rPr lang="en-US" altLang="zh-CN" sz="1000" spc="20" dirty="0">
                <a:solidFill>
                  <a:srgbClr val="000000"/>
                </a:solidFill>
                <a:latin typeface="Times New Roman"/>
                <a:ea typeface="Times New Roman"/>
              </a:rPr>
              <a:t>Apr-2016</a:t>
            </a:r>
          </a:p>
        </p:txBody>
      </p:sp>
      <p:sp>
        <p:nvSpPr>
          <p:cNvPr id="384" name="TextBox 384"/>
          <p:cNvSpPr txBox="1"/>
          <p:nvPr/>
        </p:nvSpPr>
        <p:spPr>
          <a:xfrm rot="16200000">
            <a:off x="6052901" y="5877648"/>
            <a:ext cx="677297" cy="142550"/>
          </a:xfrm>
          <a:prstGeom prst="rect">
            <a:avLst/>
          </a:prstGeom>
          <a:noFill/>
        </p:spPr>
        <p:txBody>
          <a:bodyPr wrap="square" lIns="0" tIns="0" rIns="0" bIns="0" rtlCol="0">
            <a:spAutoFit/>
          </a:bodyPr>
          <a:lstStyle/>
          <a:p>
            <a:pPr marL="0">
              <a:lnSpc>
                <a:spcPct val="100000"/>
              </a:lnSpc>
            </a:pPr>
            <a:r>
              <a:rPr lang="en-US" altLang="zh-CN" sz="1000" spc="30" dirty="0">
                <a:solidFill>
                  <a:srgbClr val="000000"/>
                </a:solidFill>
                <a:latin typeface="Times New Roman"/>
                <a:ea typeface="Times New Roman"/>
              </a:rPr>
              <a:t>Aug-2016</a:t>
            </a:r>
          </a:p>
        </p:txBody>
      </p:sp>
      <p:sp>
        <p:nvSpPr>
          <p:cNvPr id="385" name="TextBox 385"/>
          <p:cNvSpPr txBox="1"/>
          <p:nvPr/>
        </p:nvSpPr>
        <p:spPr>
          <a:xfrm rot="16200000">
            <a:off x="6277058" y="5866908"/>
            <a:ext cx="656021" cy="142550"/>
          </a:xfrm>
          <a:prstGeom prst="rect">
            <a:avLst/>
          </a:prstGeom>
          <a:noFill/>
        </p:spPr>
        <p:txBody>
          <a:bodyPr wrap="square" lIns="0" tIns="0" rIns="0" bIns="0" rtlCol="0">
            <a:spAutoFit/>
          </a:bodyPr>
          <a:lstStyle/>
          <a:p>
            <a:pPr marL="0">
              <a:lnSpc>
                <a:spcPct val="100000"/>
              </a:lnSpc>
            </a:pPr>
            <a:r>
              <a:rPr lang="en-US" altLang="zh-CN" sz="1000" spc="25" dirty="0">
                <a:solidFill>
                  <a:srgbClr val="000000"/>
                </a:solidFill>
                <a:latin typeface="Times New Roman"/>
                <a:ea typeface="Times New Roman"/>
              </a:rPr>
              <a:t>Dec-2016</a:t>
            </a:r>
          </a:p>
        </p:txBody>
      </p:sp>
      <p:sp>
        <p:nvSpPr>
          <p:cNvPr id="386" name="TextBox 386"/>
          <p:cNvSpPr txBox="1"/>
          <p:nvPr/>
        </p:nvSpPr>
        <p:spPr>
          <a:xfrm rot="16200000">
            <a:off x="6494404" y="5863778"/>
            <a:ext cx="648368" cy="142550"/>
          </a:xfrm>
          <a:prstGeom prst="rect">
            <a:avLst/>
          </a:prstGeom>
          <a:noFill/>
        </p:spPr>
        <p:txBody>
          <a:bodyPr wrap="square" lIns="0" tIns="0" rIns="0" bIns="0" rtlCol="0">
            <a:spAutoFit/>
          </a:bodyPr>
          <a:lstStyle/>
          <a:p>
            <a:pPr marL="0">
              <a:lnSpc>
                <a:spcPct val="100000"/>
              </a:lnSpc>
            </a:pPr>
            <a:r>
              <a:rPr lang="en-US" altLang="zh-CN" sz="1000" spc="20" dirty="0">
                <a:solidFill>
                  <a:srgbClr val="000000"/>
                </a:solidFill>
                <a:latin typeface="Times New Roman"/>
                <a:ea typeface="Times New Roman"/>
              </a:rPr>
              <a:t>Apr-2017</a:t>
            </a:r>
          </a:p>
        </p:txBody>
      </p:sp>
      <p:sp>
        <p:nvSpPr>
          <p:cNvPr id="387" name="TextBox 387"/>
          <p:cNvSpPr txBox="1"/>
          <p:nvPr/>
        </p:nvSpPr>
        <p:spPr>
          <a:xfrm rot="16200000">
            <a:off x="6693458" y="5877648"/>
            <a:ext cx="677297" cy="142550"/>
          </a:xfrm>
          <a:prstGeom prst="rect">
            <a:avLst/>
          </a:prstGeom>
          <a:noFill/>
        </p:spPr>
        <p:txBody>
          <a:bodyPr wrap="square" lIns="0" tIns="0" rIns="0" bIns="0" rtlCol="0">
            <a:spAutoFit/>
          </a:bodyPr>
          <a:lstStyle/>
          <a:p>
            <a:pPr marL="0">
              <a:lnSpc>
                <a:spcPct val="100000"/>
              </a:lnSpc>
            </a:pPr>
            <a:r>
              <a:rPr lang="en-US" altLang="zh-CN" sz="1000" spc="30" dirty="0">
                <a:solidFill>
                  <a:srgbClr val="000000"/>
                </a:solidFill>
                <a:latin typeface="Times New Roman"/>
                <a:ea typeface="Times New Roman"/>
              </a:rPr>
              <a:t>Aug-2017</a:t>
            </a:r>
          </a:p>
        </p:txBody>
      </p:sp>
      <p:sp>
        <p:nvSpPr>
          <p:cNvPr id="388" name="TextBox 388"/>
          <p:cNvSpPr txBox="1"/>
          <p:nvPr/>
        </p:nvSpPr>
        <p:spPr>
          <a:xfrm rot="16200000">
            <a:off x="6917614" y="5866908"/>
            <a:ext cx="656021" cy="142550"/>
          </a:xfrm>
          <a:prstGeom prst="rect">
            <a:avLst/>
          </a:prstGeom>
          <a:noFill/>
        </p:spPr>
        <p:txBody>
          <a:bodyPr wrap="square" lIns="0" tIns="0" rIns="0" bIns="0" rtlCol="0">
            <a:spAutoFit/>
          </a:bodyPr>
          <a:lstStyle/>
          <a:p>
            <a:pPr marL="0">
              <a:lnSpc>
                <a:spcPct val="100000"/>
              </a:lnSpc>
            </a:pPr>
            <a:r>
              <a:rPr lang="en-US" altLang="zh-CN" sz="1000" spc="25" dirty="0">
                <a:solidFill>
                  <a:srgbClr val="000000"/>
                </a:solidFill>
                <a:latin typeface="Times New Roman"/>
                <a:ea typeface="Times New Roman"/>
              </a:rPr>
              <a:t>Dec-2017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Freeform 389"/>
          <p:cNvSpPr/>
          <p:nvPr/>
        </p:nvSpPr>
        <p:spPr>
          <a:xfrm>
            <a:off x="414337" y="1023937"/>
            <a:ext cx="9186862" cy="4762"/>
          </a:xfrm>
          <a:custGeom>
            <a:avLst/>
            <a:gdLst>
              <a:gd name="connsiteX0" fmla="*/ 6286 w 9186862"/>
              <a:gd name="connsiteY0" fmla="*/ 7937 h 4762"/>
              <a:gd name="connsiteX1" fmla="*/ 9196006 w 9186862"/>
              <a:gd name="connsiteY1" fmla="*/ 7937 h 4762"/>
            </a:gdLst>
            <a:ahLst/>
            <a:cxnLst>
              <a:cxn ang="0">
                <a:pos x="connsiteX0" y="connsiteY0"/>
              </a:cxn>
              <a:cxn ang="0">
                <a:pos x="connsiteX1" y="connsiteY1"/>
              </a:cxn>
            </a:cxnLst>
            <a:rect l="l" t="t" r="r" b="b"/>
            <a:pathLst>
              <a:path w="9186862" h="4762">
                <a:moveTo>
                  <a:pt x="6286" y="7937"/>
                </a:moveTo>
                <a:lnTo>
                  <a:pt x="9196006" y="7937"/>
                </a:lnTo>
              </a:path>
            </a:pathLst>
          </a:custGeom>
          <a:ln w="9525">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91" name="Picture 391"/>
          <p:cNvPicPr>
            <a:picLocks noChangeAspect="1"/>
          </p:cNvPicPr>
          <p:nvPr/>
        </p:nvPicPr>
        <p:blipFill>
          <a:blip r:embed="rId2"/>
          <a:stretch>
            <a:fillRect/>
          </a:stretch>
        </p:blipFill>
        <p:spPr>
          <a:xfrm>
            <a:off x="411480" y="6979920"/>
            <a:ext cx="251460" cy="274320"/>
          </a:xfrm>
          <a:prstGeom prst="rect">
            <a:avLst/>
          </a:prstGeom>
        </p:spPr>
      </p:pic>
      <p:pic>
        <p:nvPicPr>
          <p:cNvPr id="392" name="Picture 392"/>
          <p:cNvPicPr>
            <a:picLocks noChangeAspect="1"/>
          </p:cNvPicPr>
          <p:nvPr/>
        </p:nvPicPr>
        <p:blipFill>
          <a:blip r:embed="rId3"/>
          <a:stretch>
            <a:fillRect/>
          </a:stretch>
        </p:blipFill>
        <p:spPr>
          <a:xfrm>
            <a:off x="693420" y="7018020"/>
            <a:ext cx="449580" cy="182880"/>
          </a:xfrm>
          <a:prstGeom prst="rect">
            <a:avLst/>
          </a:prstGeom>
        </p:spPr>
      </p:pic>
      <p:pic>
        <p:nvPicPr>
          <p:cNvPr id="393" name="Picture 393"/>
          <p:cNvPicPr>
            <a:picLocks noChangeAspect="1"/>
          </p:cNvPicPr>
          <p:nvPr/>
        </p:nvPicPr>
        <p:blipFill>
          <a:blip r:embed="rId4"/>
          <a:stretch>
            <a:fillRect/>
          </a:stretch>
        </p:blipFill>
        <p:spPr>
          <a:xfrm>
            <a:off x="1379220" y="2461260"/>
            <a:ext cx="6926580" cy="4831079"/>
          </a:xfrm>
          <a:prstGeom prst="rect">
            <a:avLst/>
          </a:prstGeom>
        </p:spPr>
      </p:pic>
      <p:sp>
        <p:nvSpPr>
          <p:cNvPr id="2" name="TextBox 393"/>
          <p:cNvSpPr txBox="1"/>
          <p:nvPr/>
        </p:nvSpPr>
        <p:spPr>
          <a:xfrm>
            <a:off x="419099" y="446444"/>
            <a:ext cx="9216369" cy="6798402"/>
          </a:xfrm>
          <a:prstGeom prst="rect">
            <a:avLst/>
          </a:prstGeom>
          <a:noFill/>
        </p:spPr>
        <p:txBody>
          <a:bodyPr wrap="square" lIns="0" tIns="0" rIns="0" bIns="0" rtlCol="0">
            <a:spAutoFit/>
          </a:bodyPr>
          <a:lstStyle/>
          <a:p>
            <a:pPr marL="0" hangingPunct="0">
              <a:lnSpc>
                <a:spcPct val="140833"/>
              </a:lnSpc>
            </a:pPr>
            <a:r>
              <a:rPr lang="en-US" altLang="zh-CN" sz="2800" spc="-304" dirty="0">
                <a:solidFill>
                  <a:srgbClr val="000000"/>
                </a:solidFill>
                <a:latin typeface="MS Gothic"/>
                <a:ea typeface="MS Gothic"/>
              </a:rPr>
              <a:t>サステナビリティ重視型：</a:t>
            </a:r>
            <a:r>
              <a:rPr lang="en-US" altLang="zh-CN" sz="2800" spc="-570" dirty="0">
                <a:solidFill>
                  <a:srgbClr val="000000"/>
                </a:solidFill>
                <a:latin typeface="MS Gothic"/>
                <a:cs typeface="MS Gothic"/>
              </a:rPr>
              <a:t> </a:t>
            </a:r>
            <a:r>
              <a:rPr lang="en-US" altLang="zh-CN" sz="2800" spc="-304" dirty="0">
                <a:solidFill>
                  <a:srgbClr val="000000"/>
                </a:solidFill>
                <a:latin typeface="MS Gothic"/>
                <a:ea typeface="MS Gothic"/>
              </a:rPr>
              <a:t>国内リテール向けインデックス投資</a:t>
            </a:r>
            <a:br/>
            <a:r>
              <a:rPr lang="en-US" altLang="zh-CN" sz="1400" spc="-130" dirty="0">
                <a:solidFill>
                  <a:srgbClr val="454547"/>
                </a:solidFill>
                <a:latin typeface="MS Gothic"/>
                <a:ea typeface="MS Gothic"/>
              </a:rPr>
              <a:t>国内リテール投資家層への低</a:t>
            </a:r>
            <a:r>
              <a:rPr lang="en-US" altLang="zh-CN" sz="1400" spc="-120" dirty="0">
                <a:solidFill>
                  <a:srgbClr val="454547"/>
                </a:solidFill>
                <a:latin typeface="MS Gothic"/>
                <a:ea typeface="MS Gothic"/>
              </a:rPr>
              <a:t>コストの投資ソリューション</a:t>
            </a:r>
          </a:p>
          <a:p>
            <a:pPr>
              <a:lnSpc>
                <a:spcPts val="1119"/>
              </a:lnSpc>
            </a:pPr>
            <a:endParaRPr lang="en-US" dirty="0"/>
          </a:p>
          <a:p>
            <a:pPr marL="0" hangingPunct="0">
              <a:lnSpc>
                <a:spcPct val="100000"/>
              </a:lnSpc>
            </a:pPr>
            <a:r>
              <a:rPr lang="en-US" altLang="zh-CN" sz="1400" spc="-104" dirty="0">
                <a:solidFill>
                  <a:srgbClr val="454547"/>
                </a:solidFill>
                <a:latin typeface="Times New Roman"/>
                <a:ea typeface="Times New Roman"/>
              </a:rPr>
              <a:t>MSCI</a:t>
            </a:r>
            <a:r>
              <a:rPr lang="en-US" altLang="zh-CN" sz="1400" spc="-175" dirty="0">
                <a:solidFill>
                  <a:srgbClr val="454547"/>
                </a:solidFill>
                <a:latin typeface="MS Gothic"/>
                <a:ea typeface="MS Gothic"/>
              </a:rPr>
              <a:t>と共同でサステナブル企業を選別する「</a:t>
            </a:r>
            <a:r>
              <a:rPr lang="en-US" altLang="zh-CN" sz="1400" spc="-114" dirty="0">
                <a:solidFill>
                  <a:srgbClr val="454547"/>
                </a:solidFill>
                <a:latin typeface="Times New Roman"/>
                <a:ea typeface="Times New Roman"/>
              </a:rPr>
              <a:t>MSCI</a:t>
            </a:r>
            <a:r>
              <a:rPr lang="en-US" altLang="zh-CN" sz="1400" spc="-175" dirty="0">
                <a:solidFill>
                  <a:srgbClr val="454547"/>
                </a:solidFill>
                <a:latin typeface="MS Gothic"/>
                <a:ea typeface="MS Gothic"/>
              </a:rPr>
              <a:t>ワールド</a:t>
            </a:r>
            <a:r>
              <a:rPr lang="en-US" altLang="zh-CN" sz="1400" spc="-89" dirty="0">
                <a:solidFill>
                  <a:srgbClr val="454547"/>
                </a:solidFill>
                <a:latin typeface="Times New Roman"/>
                <a:ea typeface="Times New Roman"/>
              </a:rPr>
              <a:t>SRI</a:t>
            </a:r>
            <a:r>
              <a:rPr lang="en-US" altLang="zh-CN" sz="1400" spc="-30" dirty="0">
                <a:solidFill>
                  <a:srgbClr val="454547"/>
                </a:solidFill>
                <a:latin typeface="Times New Roman"/>
                <a:cs typeface="Times New Roman"/>
              </a:rPr>
              <a:t> </a:t>
            </a:r>
            <a:r>
              <a:rPr lang="en-US" altLang="zh-CN" sz="1400" spc="-175" dirty="0">
                <a:solidFill>
                  <a:srgbClr val="454547"/>
                </a:solidFill>
                <a:latin typeface="MS Gothic"/>
                <a:ea typeface="MS Gothic"/>
              </a:rPr>
              <a:t>５％イシュアー・キャップド・インデックス」を開発。日本を含む世界の先進国の株式を対象とした株価指数「</a:t>
            </a:r>
            <a:r>
              <a:rPr lang="en-US" altLang="zh-CN" sz="1400" spc="-104" dirty="0">
                <a:solidFill>
                  <a:srgbClr val="454547"/>
                </a:solidFill>
                <a:latin typeface="Times New Roman"/>
                <a:ea typeface="Times New Roman"/>
              </a:rPr>
              <a:t>MSCI</a:t>
            </a:r>
            <a:r>
              <a:rPr lang="en-US" altLang="zh-CN" sz="1400" spc="-175" dirty="0">
                <a:solidFill>
                  <a:srgbClr val="454547"/>
                </a:solidFill>
                <a:latin typeface="MS Gothic"/>
                <a:ea typeface="MS Gothic"/>
              </a:rPr>
              <a:t>ワールド・インデックス」（構成銘柄数約</a:t>
            </a:r>
            <a:r>
              <a:rPr lang="en-US" altLang="zh-CN" sz="1400" spc="-80" dirty="0">
                <a:solidFill>
                  <a:srgbClr val="454547"/>
                </a:solidFill>
                <a:latin typeface="Times New Roman"/>
                <a:ea typeface="Times New Roman"/>
              </a:rPr>
              <a:t>1,600</a:t>
            </a:r>
            <a:r>
              <a:rPr lang="en-US" altLang="zh-CN" sz="1400" spc="-175" dirty="0">
                <a:solidFill>
                  <a:srgbClr val="454547"/>
                </a:solidFill>
                <a:latin typeface="MS Gothic"/>
                <a:ea typeface="MS Gothic"/>
              </a:rPr>
              <a:t>）から、「ギャンブル」「タ</a:t>
            </a:r>
            <a:r>
              <a:rPr lang="en-US" altLang="zh-CN" sz="1400" spc="-170" dirty="0">
                <a:solidFill>
                  <a:srgbClr val="454547"/>
                </a:solidFill>
                <a:latin typeface="MS Gothic"/>
                <a:ea typeface="MS Gothic"/>
              </a:rPr>
              <a:t>バコ</a:t>
            </a:r>
            <a:r>
              <a:rPr lang="en-US" altLang="zh-CN" sz="1400" spc="-125" dirty="0">
                <a:solidFill>
                  <a:srgbClr val="454547"/>
                </a:solidFill>
                <a:latin typeface="MS Gothic"/>
                <a:ea typeface="MS Gothic"/>
              </a:rPr>
              <a:t>」「兵器」など特定の産業にかかわる企業を除外し、</a:t>
            </a:r>
            <a:r>
              <a:rPr lang="en-US" altLang="zh-CN" sz="1400" spc="-94" dirty="0">
                <a:solidFill>
                  <a:srgbClr val="454547"/>
                </a:solidFill>
                <a:latin typeface="Times New Roman"/>
                <a:ea typeface="Times New Roman"/>
              </a:rPr>
              <a:t>ESG</a:t>
            </a:r>
            <a:r>
              <a:rPr lang="en-US" altLang="zh-CN" sz="1400" spc="-129" dirty="0">
                <a:solidFill>
                  <a:srgbClr val="454547"/>
                </a:solidFill>
                <a:latin typeface="MS Gothic"/>
                <a:ea typeface="MS Gothic"/>
              </a:rPr>
              <a:t>格付けが高く、かつ、不祥事</a:t>
            </a:r>
            <a:r>
              <a:rPr lang="en-US" altLang="zh-CN" sz="1400" spc="-125" dirty="0">
                <a:solidFill>
                  <a:srgbClr val="454547"/>
                </a:solidFill>
                <a:latin typeface="MS Gothic"/>
                <a:ea typeface="MS Gothic"/>
              </a:rPr>
              <a:t>スコアが高い企業群を厳選して構成され</a:t>
            </a:r>
            <a:r>
              <a:rPr lang="en-US" altLang="zh-CN" sz="1400" spc="-139" dirty="0">
                <a:solidFill>
                  <a:srgbClr val="454547"/>
                </a:solidFill>
                <a:latin typeface="MS Gothic"/>
                <a:ea typeface="MS Gothic"/>
              </a:rPr>
              <a:t>た「</a:t>
            </a:r>
            <a:r>
              <a:rPr lang="en-US" altLang="zh-CN" sz="1400" spc="-90" dirty="0">
                <a:solidFill>
                  <a:srgbClr val="454547"/>
                </a:solidFill>
                <a:latin typeface="Times New Roman"/>
                <a:ea typeface="Times New Roman"/>
              </a:rPr>
              <a:t>MSCI</a:t>
            </a:r>
            <a:r>
              <a:rPr lang="en-US" altLang="zh-CN" sz="1400" spc="-139" dirty="0">
                <a:solidFill>
                  <a:srgbClr val="454547"/>
                </a:solidFill>
                <a:latin typeface="MS Gothic"/>
                <a:ea typeface="MS Gothic"/>
              </a:rPr>
              <a:t>ワールド</a:t>
            </a:r>
            <a:r>
              <a:rPr lang="en-US" altLang="zh-CN" sz="1400" spc="-75" dirty="0">
                <a:solidFill>
                  <a:srgbClr val="454547"/>
                </a:solidFill>
                <a:latin typeface="Times New Roman"/>
                <a:ea typeface="Times New Roman"/>
              </a:rPr>
              <a:t>SRI</a:t>
            </a:r>
            <a:r>
              <a:rPr lang="en-US" altLang="zh-CN" sz="1400" spc="-139" dirty="0">
                <a:solidFill>
                  <a:srgbClr val="454547"/>
                </a:solidFill>
                <a:latin typeface="MS Gothic"/>
                <a:ea typeface="MS Gothic"/>
              </a:rPr>
              <a:t>指数」をベースに、１銘柄あたりの配分比率を５％以内に制限した指数（構成銘柄数約</a:t>
            </a:r>
            <a:r>
              <a:rPr lang="en-US" altLang="zh-CN" sz="1400" spc="-100" dirty="0">
                <a:solidFill>
                  <a:srgbClr val="454547"/>
                </a:solidFill>
                <a:latin typeface="Times New Roman"/>
                <a:ea typeface="Times New Roman"/>
              </a:rPr>
              <a:t>400</a:t>
            </a:r>
            <a:r>
              <a:rPr lang="en-US" altLang="zh-CN" sz="1400" spc="-144" dirty="0">
                <a:solidFill>
                  <a:srgbClr val="454547"/>
                </a:solidFill>
                <a:latin typeface="MS Gothic"/>
                <a:ea typeface="MS Gothic"/>
              </a:rPr>
              <a:t>）。</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920"/>
              </a:lnSpc>
            </a:pPr>
            <a:endParaRPr lang="en-US" dirty="0"/>
          </a:p>
          <a:p>
            <a:pPr marL="0" indent="139628">
              <a:lnSpc>
                <a:spcPct val="100000"/>
              </a:lnSpc>
            </a:pPr>
            <a:r>
              <a:rPr lang="en-US" altLang="zh-CN" sz="800" spc="-150" dirty="0">
                <a:solidFill>
                  <a:srgbClr val="000000"/>
                </a:solidFill>
                <a:latin typeface="MS Gothic"/>
                <a:ea typeface="MS Gothic"/>
              </a:rPr>
              <a:t>出所：</a:t>
            </a:r>
            <a:r>
              <a:rPr lang="en-US" altLang="zh-CN" sz="800" spc="-100" dirty="0">
                <a:solidFill>
                  <a:srgbClr val="000000"/>
                </a:solidFill>
                <a:latin typeface="Times New Roman"/>
                <a:ea typeface="Times New Roman"/>
              </a:rPr>
              <a:t>UBS</a:t>
            </a:r>
            <a:r>
              <a:rPr lang="en-US" altLang="zh-CN" sz="800" spc="-154" dirty="0">
                <a:solidFill>
                  <a:srgbClr val="000000"/>
                </a:solidFill>
                <a:latin typeface="MS Gothic"/>
                <a:ea typeface="MS Gothic"/>
              </a:rPr>
              <a:t>アセット</a:t>
            </a:r>
            <a:r>
              <a:rPr lang="en-US" altLang="zh-CN" sz="800" spc="-150" dirty="0">
                <a:solidFill>
                  <a:srgbClr val="000000"/>
                </a:solidFill>
                <a:latin typeface="MS Gothic"/>
                <a:ea typeface="MS Gothic"/>
              </a:rPr>
              <a:t>・マネジメント</a:t>
            </a:r>
          </a:p>
          <a:p>
            <a:pPr>
              <a:lnSpc>
                <a:spcPts val="1870"/>
              </a:lnSpc>
            </a:pPr>
            <a:endParaRPr lang="en-US" dirty="0"/>
          </a:p>
          <a:p>
            <a:pPr marL="0" indent="9104376">
              <a:lnSpc>
                <a:spcPct val="100000"/>
              </a:lnSpc>
            </a:pPr>
            <a:r>
              <a:rPr lang="en-US" altLang="zh-CN" sz="700" spc="20" dirty="0">
                <a:solidFill>
                  <a:srgbClr val="000000"/>
                </a:solidFill>
                <a:latin typeface="Times New Roman"/>
                <a:ea typeface="Times New Roman"/>
              </a:rPr>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Freeform 394"/>
          <p:cNvSpPr/>
          <p:nvPr/>
        </p:nvSpPr>
        <p:spPr>
          <a:xfrm>
            <a:off x="414337" y="1023937"/>
            <a:ext cx="9186862" cy="4762"/>
          </a:xfrm>
          <a:custGeom>
            <a:avLst/>
            <a:gdLst>
              <a:gd name="connsiteX0" fmla="*/ 6286 w 9186862"/>
              <a:gd name="connsiteY0" fmla="*/ 7937 h 4762"/>
              <a:gd name="connsiteX1" fmla="*/ 9196006 w 9186862"/>
              <a:gd name="connsiteY1" fmla="*/ 7937 h 4762"/>
            </a:gdLst>
            <a:ahLst/>
            <a:cxnLst>
              <a:cxn ang="0">
                <a:pos x="connsiteX0" y="connsiteY0"/>
              </a:cxn>
              <a:cxn ang="0">
                <a:pos x="connsiteX1" y="connsiteY1"/>
              </a:cxn>
            </a:cxnLst>
            <a:rect l="l" t="t" r="r" b="b"/>
            <a:pathLst>
              <a:path w="9186862" h="4762">
                <a:moveTo>
                  <a:pt x="6286" y="7937"/>
                </a:moveTo>
                <a:lnTo>
                  <a:pt x="9196006" y="7937"/>
                </a:lnTo>
              </a:path>
            </a:pathLst>
          </a:custGeom>
          <a:ln w="9525">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96" name="Picture 396"/>
          <p:cNvPicPr>
            <a:picLocks noChangeAspect="1"/>
          </p:cNvPicPr>
          <p:nvPr/>
        </p:nvPicPr>
        <p:blipFill>
          <a:blip r:embed="rId2"/>
          <a:stretch>
            <a:fillRect/>
          </a:stretch>
        </p:blipFill>
        <p:spPr>
          <a:xfrm>
            <a:off x="411480" y="6979920"/>
            <a:ext cx="251460" cy="274320"/>
          </a:xfrm>
          <a:prstGeom prst="rect">
            <a:avLst/>
          </a:prstGeom>
        </p:spPr>
      </p:pic>
      <p:pic>
        <p:nvPicPr>
          <p:cNvPr id="397" name="Picture 397"/>
          <p:cNvPicPr>
            <a:picLocks noChangeAspect="1"/>
          </p:cNvPicPr>
          <p:nvPr/>
        </p:nvPicPr>
        <p:blipFill>
          <a:blip r:embed="rId3"/>
          <a:stretch>
            <a:fillRect/>
          </a:stretch>
        </p:blipFill>
        <p:spPr>
          <a:xfrm>
            <a:off x="693420" y="7018020"/>
            <a:ext cx="449580" cy="182880"/>
          </a:xfrm>
          <a:prstGeom prst="rect">
            <a:avLst/>
          </a:prstGeom>
        </p:spPr>
      </p:pic>
      <p:pic>
        <p:nvPicPr>
          <p:cNvPr id="398" name="Picture 398"/>
          <p:cNvPicPr>
            <a:picLocks noChangeAspect="1"/>
          </p:cNvPicPr>
          <p:nvPr/>
        </p:nvPicPr>
        <p:blipFill>
          <a:blip r:embed="rId4"/>
          <a:stretch>
            <a:fillRect/>
          </a:stretch>
        </p:blipFill>
        <p:spPr>
          <a:xfrm>
            <a:off x="4328160" y="2697480"/>
            <a:ext cx="579120" cy="571500"/>
          </a:xfrm>
          <a:prstGeom prst="rect">
            <a:avLst/>
          </a:prstGeom>
        </p:spPr>
      </p:pic>
      <p:pic>
        <p:nvPicPr>
          <p:cNvPr id="399" name="Picture 399"/>
          <p:cNvPicPr>
            <a:picLocks noChangeAspect="1"/>
          </p:cNvPicPr>
          <p:nvPr/>
        </p:nvPicPr>
        <p:blipFill>
          <a:blip r:embed="rId5"/>
          <a:stretch>
            <a:fillRect/>
          </a:stretch>
        </p:blipFill>
        <p:spPr>
          <a:xfrm>
            <a:off x="4351020" y="3642360"/>
            <a:ext cx="541020" cy="541020"/>
          </a:xfrm>
          <a:prstGeom prst="rect">
            <a:avLst/>
          </a:prstGeom>
        </p:spPr>
      </p:pic>
      <p:pic>
        <p:nvPicPr>
          <p:cNvPr id="400" name="Picture 400"/>
          <p:cNvPicPr>
            <a:picLocks noChangeAspect="1"/>
          </p:cNvPicPr>
          <p:nvPr/>
        </p:nvPicPr>
        <p:blipFill>
          <a:blip r:embed="rId6"/>
          <a:stretch>
            <a:fillRect/>
          </a:stretch>
        </p:blipFill>
        <p:spPr>
          <a:xfrm>
            <a:off x="4328160" y="4770120"/>
            <a:ext cx="579120" cy="579120"/>
          </a:xfrm>
          <a:prstGeom prst="rect">
            <a:avLst/>
          </a:prstGeom>
        </p:spPr>
      </p:pic>
      <p:pic>
        <p:nvPicPr>
          <p:cNvPr id="401" name="Picture 401"/>
          <p:cNvPicPr>
            <a:picLocks noChangeAspect="1"/>
          </p:cNvPicPr>
          <p:nvPr/>
        </p:nvPicPr>
        <p:blipFill>
          <a:blip r:embed="rId7"/>
          <a:stretch>
            <a:fillRect/>
          </a:stretch>
        </p:blipFill>
        <p:spPr>
          <a:xfrm>
            <a:off x="4328160" y="5623560"/>
            <a:ext cx="579120" cy="579120"/>
          </a:xfrm>
          <a:prstGeom prst="rect">
            <a:avLst/>
          </a:prstGeom>
        </p:spPr>
      </p:pic>
      <p:sp>
        <p:nvSpPr>
          <p:cNvPr id="2" name="Freeform 401"/>
          <p:cNvSpPr/>
          <p:nvPr/>
        </p:nvSpPr>
        <p:spPr>
          <a:xfrm>
            <a:off x="3981450" y="2165350"/>
            <a:ext cx="6350" cy="4375150"/>
          </a:xfrm>
          <a:custGeom>
            <a:avLst/>
            <a:gdLst>
              <a:gd name="connsiteX0" fmla="*/ 11596 w 6350"/>
              <a:gd name="connsiteY0" fmla="*/ 16353 h 4375150"/>
              <a:gd name="connsiteX1" fmla="*/ 11596 w 6350"/>
              <a:gd name="connsiteY1" fmla="*/ 4385154 h 4375150"/>
            </a:gdLst>
            <a:ahLst/>
            <a:cxnLst>
              <a:cxn ang="0">
                <a:pos x="connsiteX0" y="connsiteY0"/>
              </a:cxn>
              <a:cxn ang="0">
                <a:pos x="connsiteX1" y="connsiteY1"/>
              </a:cxn>
            </a:cxnLst>
            <a:rect l="l" t="t" r="r" b="b"/>
            <a:pathLst>
              <a:path w="6350" h="4375150">
                <a:moveTo>
                  <a:pt x="11596" y="16353"/>
                </a:moveTo>
                <a:lnTo>
                  <a:pt x="11596" y="4385154"/>
                </a:lnTo>
              </a:path>
            </a:pathLst>
          </a:custGeom>
          <a:ln w="6350">
            <a:solidFill>
              <a:srgbClr val="ACAEB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2" name="Freeform 402"/>
          <p:cNvSpPr/>
          <p:nvPr/>
        </p:nvSpPr>
        <p:spPr>
          <a:xfrm>
            <a:off x="511175" y="2276475"/>
            <a:ext cx="530225" cy="530225"/>
          </a:xfrm>
          <a:custGeom>
            <a:avLst/>
            <a:gdLst>
              <a:gd name="connsiteX0" fmla="*/ 531301 w 530225"/>
              <a:gd name="connsiteY0" fmla="*/ 539287 h 530225"/>
              <a:gd name="connsiteX1" fmla="*/ 14145 w 530225"/>
              <a:gd name="connsiteY1" fmla="*/ 22131 h 530225"/>
            </a:gdLst>
            <a:ahLst/>
            <a:cxnLst>
              <a:cxn ang="0">
                <a:pos x="connsiteX0" y="connsiteY0"/>
              </a:cxn>
              <a:cxn ang="0">
                <a:pos x="connsiteX1" y="connsiteY1"/>
              </a:cxn>
            </a:cxnLst>
            <a:rect l="l" t="t" r="r" b="b"/>
            <a:pathLst>
              <a:path w="530225" h="530225">
                <a:moveTo>
                  <a:pt x="531301" y="539287"/>
                </a:moveTo>
                <a:cubicBezTo>
                  <a:pt x="245691" y="539287"/>
                  <a:pt x="14145" y="307753"/>
                  <a:pt x="14145" y="22131"/>
                </a:cubicBezTo>
              </a:path>
            </a:pathLst>
          </a:custGeom>
          <a:ln w="19050">
            <a:solidFill>
              <a:srgbClr val="E5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3" name="Freeform 403"/>
          <p:cNvSpPr/>
          <p:nvPr/>
        </p:nvSpPr>
        <p:spPr>
          <a:xfrm>
            <a:off x="1035050" y="2622550"/>
            <a:ext cx="196850" cy="361950"/>
          </a:xfrm>
          <a:custGeom>
            <a:avLst/>
            <a:gdLst>
              <a:gd name="connsiteX0" fmla="*/ 28775 w 196850"/>
              <a:gd name="connsiteY0" fmla="*/ 367691 h 361950"/>
              <a:gd name="connsiteX1" fmla="*/ 28775 w 196850"/>
              <a:gd name="connsiteY1" fmla="*/ 367691 h 361950"/>
              <a:gd name="connsiteX2" fmla="*/ 200073 w 196850"/>
              <a:gd name="connsiteY2" fmla="*/ 196394 h 361950"/>
              <a:gd name="connsiteX3" fmla="*/ 28775 w 196850"/>
              <a:gd name="connsiteY3" fmla="*/ 25096 h 361950"/>
              <a:gd name="connsiteX4" fmla="*/ 200073 w 196850"/>
              <a:gd name="connsiteY4" fmla="*/ 196394 h 361950"/>
              <a:gd name="connsiteX5" fmla="*/ 28775 w 196850"/>
              <a:gd name="connsiteY5" fmla="*/ 367691 h 361950"/>
              <a:gd name="connsiteX6" fmla="*/ 28775 w 196850"/>
              <a:gd name="connsiteY6" fmla="*/ 367691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50" h="361950">
                <a:moveTo>
                  <a:pt x="28775" y="367691"/>
                </a:moveTo>
                <a:lnTo>
                  <a:pt x="28775" y="367691"/>
                </a:lnTo>
                <a:lnTo>
                  <a:pt x="200073" y="196394"/>
                </a:lnTo>
                <a:lnTo>
                  <a:pt x="28775" y="25096"/>
                </a:lnTo>
                <a:lnTo>
                  <a:pt x="200073" y="196394"/>
                </a:lnTo>
                <a:lnTo>
                  <a:pt x="28775" y="367691"/>
                </a:lnTo>
                <a:lnTo>
                  <a:pt x="28775" y="367691"/>
                </a:lnTo>
                <a:close/>
              </a:path>
            </a:pathLst>
          </a:custGeom>
          <a:solidFill>
            <a:srgbClr val="0000FF">
              <a:alpha val="0"/>
            </a:srgbClr>
          </a:solidFill>
          <a:ln w="38100">
            <a:solidFill>
              <a:srgbClr val="E5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4" name="Freeform 404"/>
          <p:cNvSpPr/>
          <p:nvPr/>
        </p:nvSpPr>
        <p:spPr>
          <a:xfrm>
            <a:off x="501650" y="3638550"/>
            <a:ext cx="539750" cy="539750"/>
          </a:xfrm>
          <a:custGeom>
            <a:avLst/>
            <a:gdLst>
              <a:gd name="connsiteX0" fmla="*/ 540826 w 539750"/>
              <a:gd name="connsiteY0" fmla="*/ 545365 h 539750"/>
              <a:gd name="connsiteX1" fmla="*/ 23670 w 539750"/>
              <a:gd name="connsiteY1" fmla="*/ 28209 h 539750"/>
            </a:gdLst>
            <a:ahLst/>
            <a:cxnLst>
              <a:cxn ang="0">
                <a:pos x="connsiteX0" y="connsiteY0"/>
              </a:cxn>
              <a:cxn ang="0">
                <a:pos x="connsiteX1" y="connsiteY1"/>
              </a:cxn>
            </a:cxnLst>
            <a:rect l="l" t="t" r="r" b="b"/>
            <a:pathLst>
              <a:path w="539750" h="539750">
                <a:moveTo>
                  <a:pt x="540826" y="545365"/>
                </a:moveTo>
                <a:cubicBezTo>
                  <a:pt x="255216" y="545365"/>
                  <a:pt x="23670" y="313832"/>
                  <a:pt x="23670" y="28209"/>
                </a:cubicBezTo>
              </a:path>
            </a:pathLst>
          </a:custGeom>
          <a:ln w="19050">
            <a:solidFill>
              <a:srgbClr val="E5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5" name="Freeform 405"/>
          <p:cNvSpPr/>
          <p:nvPr/>
        </p:nvSpPr>
        <p:spPr>
          <a:xfrm>
            <a:off x="1035050" y="3994150"/>
            <a:ext cx="196850" cy="361950"/>
          </a:xfrm>
          <a:custGeom>
            <a:avLst/>
            <a:gdLst>
              <a:gd name="connsiteX0" fmla="*/ 28775 w 196850"/>
              <a:gd name="connsiteY0" fmla="*/ 364245 h 361950"/>
              <a:gd name="connsiteX1" fmla="*/ 28775 w 196850"/>
              <a:gd name="connsiteY1" fmla="*/ 364245 h 361950"/>
              <a:gd name="connsiteX2" fmla="*/ 200073 w 196850"/>
              <a:gd name="connsiteY2" fmla="*/ 192948 h 361950"/>
              <a:gd name="connsiteX3" fmla="*/ 28775 w 196850"/>
              <a:gd name="connsiteY3" fmla="*/ 21650 h 361950"/>
              <a:gd name="connsiteX4" fmla="*/ 200073 w 196850"/>
              <a:gd name="connsiteY4" fmla="*/ 192948 h 361950"/>
              <a:gd name="connsiteX5" fmla="*/ 28775 w 196850"/>
              <a:gd name="connsiteY5" fmla="*/ 364245 h 361950"/>
              <a:gd name="connsiteX6" fmla="*/ 28775 w 196850"/>
              <a:gd name="connsiteY6" fmla="*/ 364245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50" h="361950">
                <a:moveTo>
                  <a:pt x="28775" y="364245"/>
                </a:moveTo>
                <a:lnTo>
                  <a:pt x="28775" y="364245"/>
                </a:lnTo>
                <a:lnTo>
                  <a:pt x="200073" y="192948"/>
                </a:lnTo>
                <a:lnTo>
                  <a:pt x="28775" y="21650"/>
                </a:lnTo>
                <a:lnTo>
                  <a:pt x="200073" y="192948"/>
                </a:lnTo>
                <a:lnTo>
                  <a:pt x="28775" y="364245"/>
                </a:lnTo>
                <a:lnTo>
                  <a:pt x="28775" y="364245"/>
                </a:lnTo>
                <a:close/>
              </a:path>
            </a:pathLst>
          </a:custGeom>
          <a:solidFill>
            <a:srgbClr val="000000">
              <a:alpha val="0"/>
            </a:srgbClr>
          </a:solidFill>
          <a:ln w="38100">
            <a:solidFill>
              <a:srgbClr val="E5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6" name="Freeform 406"/>
          <p:cNvSpPr/>
          <p:nvPr/>
        </p:nvSpPr>
        <p:spPr>
          <a:xfrm>
            <a:off x="501650" y="4984750"/>
            <a:ext cx="539750" cy="527050"/>
          </a:xfrm>
          <a:custGeom>
            <a:avLst/>
            <a:gdLst>
              <a:gd name="connsiteX0" fmla="*/ 540826 w 539750"/>
              <a:gd name="connsiteY0" fmla="*/ 537176 h 527050"/>
              <a:gd name="connsiteX1" fmla="*/ 23670 w 539750"/>
              <a:gd name="connsiteY1" fmla="*/ 20020 h 527050"/>
            </a:gdLst>
            <a:ahLst/>
            <a:cxnLst>
              <a:cxn ang="0">
                <a:pos x="connsiteX0" y="connsiteY0"/>
              </a:cxn>
              <a:cxn ang="0">
                <a:pos x="connsiteX1" y="connsiteY1"/>
              </a:cxn>
            </a:cxnLst>
            <a:rect l="l" t="t" r="r" b="b"/>
            <a:pathLst>
              <a:path w="539750" h="527050">
                <a:moveTo>
                  <a:pt x="540826" y="537176"/>
                </a:moveTo>
                <a:cubicBezTo>
                  <a:pt x="255216" y="537176"/>
                  <a:pt x="23670" y="305643"/>
                  <a:pt x="23670" y="20020"/>
                </a:cubicBezTo>
              </a:path>
            </a:pathLst>
          </a:custGeom>
          <a:ln w="19050">
            <a:solidFill>
              <a:srgbClr val="E5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7" name="Freeform 407"/>
          <p:cNvSpPr/>
          <p:nvPr/>
        </p:nvSpPr>
        <p:spPr>
          <a:xfrm>
            <a:off x="1035050" y="5327650"/>
            <a:ext cx="196850" cy="361950"/>
          </a:xfrm>
          <a:custGeom>
            <a:avLst/>
            <a:gdLst>
              <a:gd name="connsiteX0" fmla="*/ 28775 w 196850"/>
              <a:gd name="connsiteY0" fmla="*/ 368757 h 361950"/>
              <a:gd name="connsiteX1" fmla="*/ 28775 w 196850"/>
              <a:gd name="connsiteY1" fmla="*/ 368757 h 361950"/>
              <a:gd name="connsiteX2" fmla="*/ 200073 w 196850"/>
              <a:gd name="connsiteY2" fmla="*/ 197459 h 361950"/>
              <a:gd name="connsiteX3" fmla="*/ 28775 w 196850"/>
              <a:gd name="connsiteY3" fmla="*/ 26162 h 361950"/>
              <a:gd name="connsiteX4" fmla="*/ 200073 w 196850"/>
              <a:gd name="connsiteY4" fmla="*/ 197459 h 361950"/>
              <a:gd name="connsiteX5" fmla="*/ 28775 w 196850"/>
              <a:gd name="connsiteY5" fmla="*/ 368757 h 361950"/>
              <a:gd name="connsiteX6" fmla="*/ 28775 w 196850"/>
              <a:gd name="connsiteY6" fmla="*/ 368757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50" h="361950">
                <a:moveTo>
                  <a:pt x="28775" y="368757"/>
                </a:moveTo>
                <a:lnTo>
                  <a:pt x="28775" y="368757"/>
                </a:lnTo>
                <a:lnTo>
                  <a:pt x="200073" y="197459"/>
                </a:lnTo>
                <a:lnTo>
                  <a:pt x="28775" y="26162"/>
                </a:lnTo>
                <a:lnTo>
                  <a:pt x="200073" y="197459"/>
                </a:lnTo>
                <a:lnTo>
                  <a:pt x="28775" y="368757"/>
                </a:lnTo>
                <a:lnTo>
                  <a:pt x="28775" y="368757"/>
                </a:lnTo>
                <a:close/>
              </a:path>
            </a:pathLst>
          </a:custGeom>
          <a:solidFill>
            <a:srgbClr val="000000">
              <a:alpha val="0"/>
            </a:srgbClr>
          </a:solidFill>
          <a:ln w="38100">
            <a:solidFill>
              <a:srgbClr val="E5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8" name="TextBox 408"/>
          <p:cNvSpPr txBox="1"/>
          <p:nvPr/>
        </p:nvSpPr>
        <p:spPr>
          <a:xfrm>
            <a:off x="419106" y="523647"/>
            <a:ext cx="8672181" cy="1797892"/>
          </a:xfrm>
          <a:prstGeom prst="rect">
            <a:avLst/>
          </a:prstGeom>
          <a:noFill/>
        </p:spPr>
        <p:txBody>
          <a:bodyPr wrap="square" lIns="0" tIns="0" rIns="0" bIns="0" rtlCol="0">
            <a:spAutoFit/>
          </a:bodyPr>
          <a:lstStyle/>
          <a:p>
            <a:pPr marL="0">
              <a:lnSpc>
                <a:spcPct val="100000"/>
              </a:lnSpc>
            </a:pPr>
            <a:r>
              <a:rPr lang="en-US" altLang="zh-CN" sz="2800" spc="-234" dirty="0">
                <a:solidFill>
                  <a:srgbClr val="000000"/>
                </a:solidFill>
                <a:latin typeface="MS Gothic"/>
                <a:ea typeface="MS Gothic"/>
              </a:rPr>
              <a:t>インパクト投資：</a:t>
            </a:r>
            <a:r>
              <a:rPr lang="en-US" altLang="zh-CN" sz="2800" spc="-575" dirty="0">
                <a:solidFill>
                  <a:srgbClr val="000000"/>
                </a:solidFill>
                <a:latin typeface="MS Gothic"/>
                <a:cs typeface="MS Gothic"/>
              </a:rPr>
              <a:t> </a:t>
            </a:r>
            <a:r>
              <a:rPr lang="en-US" altLang="zh-CN" sz="2800" spc="-239" dirty="0">
                <a:solidFill>
                  <a:srgbClr val="000000"/>
                </a:solidFill>
                <a:latin typeface="MS Gothic"/>
                <a:ea typeface="MS Gothic"/>
              </a:rPr>
              <a:t>サステナブル投資手法の昇華</a:t>
            </a:r>
          </a:p>
          <a:p>
            <a:pPr>
              <a:lnSpc>
                <a:spcPts val="1100"/>
              </a:lnSpc>
            </a:pPr>
            <a:endParaRPr lang="en-US" dirty="0"/>
          </a:p>
          <a:p>
            <a:pPr marL="0">
              <a:lnSpc>
                <a:spcPct val="100000"/>
              </a:lnSpc>
            </a:pPr>
            <a:r>
              <a:rPr lang="en-US" altLang="zh-CN" sz="1400" spc="-85" dirty="0">
                <a:solidFill>
                  <a:srgbClr val="454547"/>
                </a:solidFill>
                <a:latin typeface="Wingdings"/>
                <a:ea typeface="Wingdings"/>
              </a:rPr>
              <a:t></a:t>
            </a:r>
            <a:r>
              <a:rPr lang="en-US" altLang="zh-CN" sz="1400" spc="-289" dirty="0">
                <a:solidFill>
                  <a:srgbClr val="454547"/>
                </a:solidFill>
                <a:latin typeface="Wingdings"/>
                <a:cs typeface="Wingdings"/>
              </a:rPr>
              <a:t> </a:t>
            </a:r>
            <a:r>
              <a:rPr lang="en-US" altLang="zh-CN" sz="1400" spc="-104" dirty="0">
                <a:solidFill>
                  <a:srgbClr val="454547"/>
                </a:solidFill>
                <a:latin typeface="MS Gothic"/>
                <a:ea typeface="MS Gothic"/>
              </a:rPr>
              <a:t>投資リターンを追求しつつ、社会や環境に対して計測可能なインパクトを生み出すことを明確に意図した投資手法</a:t>
            </a:r>
          </a:p>
          <a:p>
            <a:pPr>
              <a:lnSpc>
                <a:spcPts val="600"/>
              </a:lnSpc>
            </a:pPr>
            <a:endParaRPr lang="en-US" dirty="0"/>
          </a:p>
          <a:p>
            <a:pPr marL="0">
              <a:lnSpc>
                <a:spcPct val="100000"/>
              </a:lnSpc>
            </a:pPr>
            <a:r>
              <a:rPr lang="en-US" altLang="zh-CN" sz="1400" spc="-75" dirty="0">
                <a:solidFill>
                  <a:srgbClr val="454547"/>
                </a:solidFill>
                <a:latin typeface="Wingdings"/>
                <a:ea typeface="Wingdings"/>
              </a:rPr>
              <a:t></a:t>
            </a:r>
            <a:r>
              <a:rPr lang="en-US" altLang="zh-CN" sz="1400" spc="-189" dirty="0">
                <a:solidFill>
                  <a:srgbClr val="454547"/>
                </a:solidFill>
                <a:latin typeface="Wingdings"/>
                <a:cs typeface="Wingdings"/>
              </a:rPr>
              <a:t> </a:t>
            </a:r>
            <a:r>
              <a:rPr lang="en-US" altLang="zh-CN" sz="1400" spc="-94" dirty="0">
                <a:solidFill>
                  <a:srgbClr val="454547"/>
                </a:solidFill>
                <a:latin typeface="MS Gothic"/>
                <a:ea typeface="MS Gothic"/>
              </a:rPr>
              <a:t>上場株式を対象とすることでグローバルな影響力のボリュームを確保する</a:t>
            </a:r>
          </a:p>
          <a:p>
            <a:pPr>
              <a:lnSpc>
                <a:spcPts val="590"/>
              </a:lnSpc>
            </a:pPr>
            <a:endParaRPr lang="en-US" dirty="0"/>
          </a:p>
          <a:p>
            <a:pPr marL="0">
              <a:lnSpc>
                <a:spcPct val="100416"/>
              </a:lnSpc>
            </a:pPr>
            <a:r>
              <a:rPr lang="en-US" altLang="zh-CN" sz="1400" spc="-55" dirty="0">
                <a:solidFill>
                  <a:srgbClr val="454547"/>
                </a:solidFill>
                <a:latin typeface="Wingdings"/>
                <a:ea typeface="Wingdings"/>
              </a:rPr>
              <a:t></a:t>
            </a:r>
            <a:r>
              <a:rPr lang="en-US" altLang="zh-CN" sz="1400" spc="-264" dirty="0">
                <a:solidFill>
                  <a:srgbClr val="454547"/>
                </a:solidFill>
                <a:latin typeface="Wingdings"/>
                <a:cs typeface="Wingdings"/>
              </a:rPr>
              <a:t> </a:t>
            </a:r>
            <a:r>
              <a:rPr lang="en-US" altLang="zh-CN" sz="1400" spc="-34" dirty="0">
                <a:solidFill>
                  <a:srgbClr val="454547"/>
                </a:solidFill>
                <a:latin typeface="Times New Roman"/>
                <a:ea typeface="Times New Roman"/>
              </a:rPr>
              <a:t>2030</a:t>
            </a:r>
            <a:r>
              <a:rPr lang="en-US" altLang="zh-CN" sz="1400" spc="-75" dirty="0">
                <a:solidFill>
                  <a:srgbClr val="454547"/>
                </a:solidFill>
                <a:latin typeface="MS Gothic"/>
                <a:ea typeface="MS Gothic"/>
              </a:rPr>
              <a:t>年までに国連</a:t>
            </a:r>
            <a:r>
              <a:rPr lang="en-US" altLang="zh-CN" sz="1400" spc="-40" dirty="0">
                <a:solidFill>
                  <a:srgbClr val="454547"/>
                </a:solidFill>
                <a:latin typeface="Times New Roman"/>
                <a:ea typeface="Times New Roman"/>
              </a:rPr>
              <a:t>SDGs</a:t>
            </a:r>
            <a:r>
              <a:rPr lang="en-US" altLang="zh-CN" sz="1400" spc="-69" dirty="0">
                <a:solidFill>
                  <a:srgbClr val="454547"/>
                </a:solidFill>
                <a:latin typeface="MS Gothic"/>
                <a:ea typeface="MS Gothic"/>
              </a:rPr>
              <a:t>を達成するために必要とされている年間</a:t>
            </a:r>
            <a:r>
              <a:rPr lang="en-US" altLang="zh-CN" sz="1400" spc="-40" dirty="0">
                <a:solidFill>
                  <a:srgbClr val="454547"/>
                </a:solidFill>
                <a:latin typeface="Times New Roman"/>
                <a:ea typeface="Times New Roman"/>
              </a:rPr>
              <a:t>2.5</a:t>
            </a:r>
            <a:r>
              <a:rPr lang="en-US" altLang="zh-CN" sz="1400" spc="-69" dirty="0">
                <a:solidFill>
                  <a:srgbClr val="454547"/>
                </a:solidFill>
                <a:latin typeface="MS Gothic"/>
                <a:ea typeface="MS Gothic"/>
              </a:rPr>
              <a:t>兆円の投資を後押し</a:t>
            </a:r>
          </a:p>
          <a:p>
            <a:pPr>
              <a:lnSpc>
                <a:spcPts val="1000"/>
              </a:lnSpc>
            </a:pPr>
            <a:endParaRPr lang="en-US" dirty="0"/>
          </a:p>
          <a:p>
            <a:pPr>
              <a:lnSpc>
                <a:spcPts val="1014"/>
              </a:lnSpc>
            </a:pPr>
            <a:endParaRPr lang="en-US" dirty="0"/>
          </a:p>
          <a:p>
            <a:pPr marL="0" indent="3929291">
              <a:lnSpc>
                <a:spcPct val="100000"/>
              </a:lnSpc>
            </a:pPr>
            <a:r>
              <a:rPr lang="en-US" altLang="zh-CN" sz="1200" b="1" spc="-129" dirty="0">
                <a:solidFill>
                  <a:srgbClr val="A23623"/>
                </a:solidFill>
                <a:latin typeface="MS Gothic"/>
                <a:ea typeface="MS Gothic"/>
              </a:rPr>
              <a:t>イン</a:t>
            </a:r>
            <a:r>
              <a:rPr lang="en-US" altLang="zh-CN" sz="1200" b="1" spc="-125" dirty="0">
                <a:solidFill>
                  <a:srgbClr val="A23623"/>
                </a:solidFill>
                <a:latin typeface="MS Gothic"/>
                <a:ea typeface="MS Gothic"/>
              </a:rPr>
              <a:t>パクト投資の構成要素：</a:t>
            </a:r>
          </a:p>
        </p:txBody>
      </p:sp>
      <p:sp>
        <p:nvSpPr>
          <p:cNvPr id="409" name="TextBox 409"/>
          <p:cNvSpPr txBox="1"/>
          <p:nvPr/>
        </p:nvSpPr>
        <p:spPr>
          <a:xfrm>
            <a:off x="558727" y="2765539"/>
            <a:ext cx="2894322" cy="4134940"/>
          </a:xfrm>
          <a:prstGeom prst="rect">
            <a:avLst/>
          </a:prstGeom>
          <a:noFill/>
        </p:spPr>
        <p:txBody>
          <a:bodyPr wrap="square" lIns="0" tIns="0" rIns="0" bIns="0" rtlCol="0">
            <a:spAutoFit/>
          </a:bodyPr>
          <a:lstStyle/>
          <a:p>
            <a:pPr marL="0" indent="926338">
              <a:lnSpc>
                <a:spcPct val="100000"/>
              </a:lnSpc>
            </a:pPr>
            <a:r>
              <a:rPr lang="en-US" altLang="zh-CN" sz="1200" spc="-164" dirty="0">
                <a:solidFill>
                  <a:srgbClr val="000000"/>
                </a:solidFill>
                <a:latin typeface="MS Gothic"/>
                <a:ea typeface="MS Gothic"/>
              </a:rPr>
              <a:t>アセット・オーナ</a:t>
            </a:r>
            <a:r>
              <a:rPr lang="en-US" altLang="zh-CN" sz="1200" spc="-160" dirty="0">
                <a:solidFill>
                  <a:srgbClr val="000000"/>
                </a:solidFill>
                <a:latin typeface="MS Gothic"/>
                <a:ea typeface="MS Gothic"/>
              </a:rPr>
              <a:t>ーが抱える</a:t>
            </a:r>
          </a:p>
          <a:p>
            <a:pPr marL="0" indent="926338">
              <a:lnSpc>
                <a:spcPct val="100000"/>
              </a:lnSpc>
            </a:pPr>
            <a:r>
              <a:rPr lang="en-US" altLang="zh-CN" sz="1800" spc="-40" dirty="0">
                <a:solidFill>
                  <a:srgbClr val="000000"/>
                </a:solidFill>
                <a:latin typeface="MS Gothic"/>
                <a:ea typeface="MS Gothic"/>
              </a:rPr>
              <a:t>社会的責任</a:t>
            </a:r>
            <a:r>
              <a:rPr lang="en-US" altLang="zh-CN" sz="1200" spc="-30" dirty="0">
                <a:solidFill>
                  <a:srgbClr val="000000"/>
                </a:solidFill>
                <a:latin typeface="MS Gothic"/>
                <a:ea typeface="MS Gothic"/>
              </a:rPr>
              <a:t>に対</a:t>
            </a:r>
            <a:r>
              <a:rPr lang="en-US" altLang="zh-CN" sz="1200" spc="-20" dirty="0">
                <a:solidFill>
                  <a:srgbClr val="000000"/>
                </a:solidFill>
                <a:latin typeface="MS Gothic"/>
                <a:ea typeface="MS Gothic"/>
              </a:rPr>
              <a:t>する</a:t>
            </a:r>
          </a:p>
          <a:p>
            <a:pPr>
              <a:lnSpc>
                <a:spcPts val="669"/>
              </a:lnSpc>
            </a:pPr>
            <a:endParaRPr lang="en-US" dirty="0"/>
          </a:p>
          <a:p>
            <a:pPr marL="0" indent="926337">
              <a:lnSpc>
                <a:spcPct val="100000"/>
              </a:lnSpc>
            </a:pPr>
            <a:r>
              <a:rPr lang="en-US" altLang="zh-CN" sz="1200" spc="-125" dirty="0">
                <a:solidFill>
                  <a:srgbClr val="000000"/>
                </a:solidFill>
                <a:latin typeface="MS Gothic"/>
                <a:ea typeface="MS Gothic"/>
              </a:rPr>
              <a:t>問題意識への</a:t>
            </a:r>
            <a:r>
              <a:rPr lang="en-US" altLang="zh-CN" sz="1200" spc="-114" dirty="0">
                <a:solidFill>
                  <a:srgbClr val="000000"/>
                </a:solidFill>
                <a:latin typeface="MS Gothic"/>
                <a:ea typeface="MS Gothic"/>
              </a:rPr>
              <a:t>ソリューション</a:t>
            </a:r>
          </a:p>
          <a:p>
            <a:pPr marL="0" indent="926337">
              <a:lnSpc>
                <a:spcPct val="100000"/>
              </a:lnSpc>
            </a:pPr>
            <a:r>
              <a:rPr lang="en-US" altLang="zh-CN" sz="1200" spc="-275" dirty="0">
                <a:solidFill>
                  <a:srgbClr val="000000"/>
                </a:solidFill>
                <a:latin typeface="MS Gothic"/>
                <a:ea typeface="MS Gothic"/>
              </a:rPr>
              <a:t>とし</a:t>
            </a:r>
            <a:r>
              <a:rPr lang="en-US" altLang="zh-CN" sz="1200" spc="-270" dirty="0">
                <a:solidFill>
                  <a:srgbClr val="000000"/>
                </a:solidFill>
                <a:latin typeface="MS Gothic"/>
                <a:ea typeface="MS Gothic"/>
              </a:rPr>
              <a:t>て、</a:t>
            </a:r>
          </a:p>
          <a:p>
            <a:pPr>
              <a:lnSpc>
                <a:spcPts val="1000"/>
              </a:lnSpc>
            </a:pPr>
            <a:endParaRPr lang="en-US" dirty="0"/>
          </a:p>
          <a:p>
            <a:pPr>
              <a:lnSpc>
                <a:spcPts val="1000"/>
              </a:lnSpc>
            </a:pPr>
            <a:endParaRPr lang="en-US" dirty="0"/>
          </a:p>
          <a:p>
            <a:pPr>
              <a:lnSpc>
                <a:spcPts val="1530"/>
              </a:lnSpc>
            </a:pPr>
            <a:endParaRPr lang="en-US" dirty="0"/>
          </a:p>
          <a:p>
            <a:pPr marL="0" indent="926337">
              <a:lnSpc>
                <a:spcPct val="100000"/>
              </a:lnSpc>
            </a:pPr>
            <a:r>
              <a:rPr lang="en-US" altLang="zh-CN" sz="1200" spc="-90" dirty="0">
                <a:solidFill>
                  <a:srgbClr val="000000"/>
                </a:solidFill>
                <a:latin typeface="MS Gothic"/>
                <a:ea typeface="MS Gothic"/>
              </a:rPr>
              <a:t>投資リターンの追求</a:t>
            </a:r>
            <a:r>
              <a:rPr lang="en-US" altLang="zh-CN" sz="1200" spc="-85" dirty="0">
                <a:solidFill>
                  <a:srgbClr val="000000"/>
                </a:solidFill>
                <a:latin typeface="MS Gothic"/>
                <a:ea typeface="MS Gothic"/>
              </a:rPr>
              <a:t>と同時に</a:t>
            </a:r>
          </a:p>
          <a:p>
            <a:pPr marL="0" indent="926338">
              <a:lnSpc>
                <a:spcPct val="100000"/>
              </a:lnSpc>
            </a:pPr>
            <a:r>
              <a:rPr lang="en-US" altLang="zh-CN" sz="1800" spc="-94" dirty="0">
                <a:solidFill>
                  <a:srgbClr val="000000"/>
                </a:solidFill>
                <a:latin typeface="MS Gothic"/>
                <a:ea typeface="MS Gothic"/>
              </a:rPr>
              <a:t>よ</a:t>
            </a:r>
            <a:r>
              <a:rPr lang="en-US" altLang="zh-CN" sz="1800" spc="-89" dirty="0">
                <a:solidFill>
                  <a:srgbClr val="000000"/>
                </a:solidFill>
                <a:latin typeface="MS Gothic"/>
                <a:ea typeface="MS Gothic"/>
              </a:rPr>
              <a:t>り良い社会の実現</a:t>
            </a:r>
          </a:p>
          <a:p>
            <a:pPr>
              <a:lnSpc>
                <a:spcPts val="655"/>
              </a:lnSpc>
            </a:pPr>
            <a:endParaRPr lang="en-US" dirty="0"/>
          </a:p>
          <a:p>
            <a:pPr marL="0" indent="926338">
              <a:lnSpc>
                <a:spcPct val="100000"/>
              </a:lnSpc>
            </a:pPr>
            <a:r>
              <a:rPr lang="en-US" altLang="zh-CN" sz="1200" spc="-154" dirty="0">
                <a:solidFill>
                  <a:srgbClr val="000000"/>
                </a:solidFill>
                <a:latin typeface="MS Gothic"/>
                <a:ea typeface="MS Gothic"/>
              </a:rPr>
              <a:t>を後押しす</a:t>
            </a:r>
            <a:r>
              <a:rPr lang="en-US" altLang="zh-CN" sz="1200" spc="-150" dirty="0">
                <a:solidFill>
                  <a:srgbClr val="000000"/>
                </a:solidFill>
                <a:latin typeface="MS Gothic"/>
                <a:ea typeface="MS Gothic"/>
              </a:rPr>
              <a:t>る、</a:t>
            </a:r>
          </a:p>
          <a:p>
            <a:pPr>
              <a:lnSpc>
                <a:spcPts val="1000"/>
              </a:lnSpc>
            </a:pPr>
            <a:endParaRPr lang="en-US" dirty="0"/>
          </a:p>
          <a:p>
            <a:pPr>
              <a:lnSpc>
                <a:spcPts val="1000"/>
              </a:lnSpc>
            </a:pPr>
            <a:endParaRPr lang="en-US" dirty="0"/>
          </a:p>
          <a:p>
            <a:pPr>
              <a:lnSpc>
                <a:spcPts val="1000"/>
              </a:lnSpc>
            </a:pPr>
            <a:endParaRPr lang="en-US" dirty="0"/>
          </a:p>
          <a:p>
            <a:pPr>
              <a:lnSpc>
                <a:spcPts val="1910"/>
              </a:lnSpc>
            </a:pPr>
            <a:endParaRPr lang="en-US" dirty="0"/>
          </a:p>
          <a:p>
            <a:pPr marL="926338" hangingPunct="0">
              <a:lnSpc>
                <a:spcPct val="104583"/>
              </a:lnSpc>
            </a:pPr>
            <a:r>
              <a:rPr lang="en-US" altLang="zh-CN" sz="1800" spc="-89" dirty="0">
                <a:solidFill>
                  <a:srgbClr val="000000"/>
                </a:solidFill>
                <a:latin typeface="MS Gothic"/>
                <a:ea typeface="MS Gothic"/>
              </a:rPr>
              <a:t>国連</a:t>
            </a:r>
            <a:r>
              <a:rPr lang="en-US" altLang="zh-CN" sz="1800" spc="-55" dirty="0">
                <a:solidFill>
                  <a:srgbClr val="000000"/>
                </a:solidFill>
                <a:latin typeface="Times New Roman"/>
                <a:ea typeface="Times New Roman"/>
              </a:rPr>
              <a:t>SDGs</a:t>
            </a:r>
            <a:r>
              <a:rPr lang="en-US" altLang="zh-CN" sz="1800" spc="-94" dirty="0">
                <a:solidFill>
                  <a:srgbClr val="000000"/>
                </a:solidFill>
                <a:latin typeface="MS Gothic"/>
                <a:ea typeface="MS Gothic"/>
              </a:rPr>
              <a:t>と照準</a:t>
            </a:r>
            <a:br/>
            <a:r>
              <a:rPr lang="en-US" altLang="zh-CN" sz="1800" spc="-125" dirty="0">
                <a:solidFill>
                  <a:srgbClr val="000000"/>
                </a:solidFill>
                <a:latin typeface="MS Gothic"/>
                <a:ea typeface="MS Gothic"/>
              </a:rPr>
              <a:t>を共</a:t>
            </a:r>
            <a:r>
              <a:rPr lang="en-US" altLang="zh-CN" sz="1800" spc="-114" dirty="0">
                <a:solidFill>
                  <a:srgbClr val="000000"/>
                </a:solidFill>
                <a:latin typeface="MS Gothic"/>
                <a:ea typeface="MS Gothic"/>
              </a:rPr>
              <a:t>有する</a:t>
            </a:r>
          </a:p>
          <a:p>
            <a:pPr>
              <a:lnSpc>
                <a:spcPts val="1250"/>
              </a:lnSpc>
            </a:pPr>
            <a:endParaRPr lang="en-US" dirty="0"/>
          </a:p>
          <a:p>
            <a:pPr marL="0" indent="926338">
              <a:lnSpc>
                <a:spcPct val="100000"/>
              </a:lnSpc>
            </a:pPr>
            <a:r>
              <a:rPr lang="en-US" altLang="zh-CN" sz="1200" spc="-10" dirty="0">
                <a:solidFill>
                  <a:srgbClr val="000000"/>
                </a:solidFill>
                <a:latin typeface="MS Gothic"/>
                <a:ea typeface="MS Gothic"/>
              </a:rPr>
              <a:t>目的性の高</a:t>
            </a:r>
            <a:r>
              <a:rPr lang="en-US" altLang="zh-CN" sz="1200" spc="-5" dirty="0">
                <a:solidFill>
                  <a:srgbClr val="000000"/>
                </a:solidFill>
                <a:latin typeface="MS Gothic"/>
                <a:ea typeface="MS Gothic"/>
              </a:rPr>
              <a:t>い投資戦略</a:t>
            </a:r>
          </a:p>
          <a:p>
            <a:pPr>
              <a:lnSpc>
                <a:spcPts val="1000"/>
              </a:lnSpc>
            </a:pPr>
            <a:endParaRPr lang="en-US" dirty="0"/>
          </a:p>
          <a:p>
            <a:pPr>
              <a:lnSpc>
                <a:spcPts val="1000"/>
              </a:lnSpc>
            </a:pPr>
            <a:endParaRPr lang="en-US" dirty="0"/>
          </a:p>
          <a:p>
            <a:pPr>
              <a:lnSpc>
                <a:spcPts val="1039"/>
              </a:lnSpc>
            </a:pPr>
            <a:endParaRPr lang="en-US" dirty="0"/>
          </a:p>
          <a:p>
            <a:pPr marL="0">
              <a:lnSpc>
                <a:spcPct val="100000"/>
              </a:lnSpc>
            </a:pPr>
            <a:r>
              <a:rPr lang="en-US" altLang="zh-CN" sz="800" spc="-150" dirty="0">
                <a:solidFill>
                  <a:srgbClr val="000000"/>
                </a:solidFill>
                <a:latin typeface="MS Gothic"/>
                <a:ea typeface="MS Gothic"/>
              </a:rPr>
              <a:t>出所：</a:t>
            </a:r>
            <a:r>
              <a:rPr lang="en-US" altLang="zh-CN" sz="800" spc="-100" dirty="0">
                <a:solidFill>
                  <a:srgbClr val="000000"/>
                </a:solidFill>
                <a:latin typeface="Times New Roman"/>
                <a:ea typeface="Times New Roman"/>
              </a:rPr>
              <a:t>UBS</a:t>
            </a:r>
            <a:r>
              <a:rPr lang="en-US" altLang="zh-CN" sz="800" spc="-154" dirty="0">
                <a:solidFill>
                  <a:srgbClr val="000000"/>
                </a:solidFill>
                <a:latin typeface="MS Gothic"/>
                <a:ea typeface="MS Gothic"/>
              </a:rPr>
              <a:t>アセット</a:t>
            </a:r>
            <a:r>
              <a:rPr lang="en-US" altLang="zh-CN" sz="800" spc="-150" dirty="0">
                <a:solidFill>
                  <a:srgbClr val="000000"/>
                </a:solidFill>
                <a:latin typeface="MS Gothic"/>
                <a:ea typeface="MS Gothic"/>
              </a:rPr>
              <a:t>・マネジメント</a:t>
            </a:r>
          </a:p>
        </p:txBody>
      </p:sp>
      <p:sp>
        <p:nvSpPr>
          <p:cNvPr id="410" name="TextBox 410"/>
          <p:cNvSpPr txBox="1"/>
          <p:nvPr/>
        </p:nvSpPr>
        <p:spPr>
          <a:xfrm>
            <a:off x="5105443" y="2848308"/>
            <a:ext cx="4484232" cy="3531387"/>
          </a:xfrm>
          <a:prstGeom prst="rect">
            <a:avLst/>
          </a:prstGeom>
          <a:noFill/>
        </p:spPr>
        <p:txBody>
          <a:bodyPr wrap="square" lIns="0" tIns="0" rIns="0" bIns="0" rtlCol="0">
            <a:spAutoFit/>
          </a:bodyPr>
          <a:lstStyle/>
          <a:p>
            <a:pPr marL="0" indent="28599">
              <a:lnSpc>
                <a:spcPct val="100000"/>
              </a:lnSpc>
            </a:pPr>
            <a:r>
              <a:rPr lang="en-US" altLang="zh-CN" sz="1100" b="1" spc="-44" dirty="0">
                <a:solidFill>
                  <a:srgbClr val="000000"/>
                </a:solidFill>
                <a:latin typeface="MS Gothic"/>
                <a:ea typeface="MS Gothic"/>
              </a:rPr>
              <a:t>指向性（</a:t>
            </a:r>
            <a:r>
              <a:rPr lang="en-US" altLang="zh-CN" sz="1100" b="1" spc="-20" dirty="0">
                <a:solidFill>
                  <a:srgbClr val="000000"/>
                </a:solidFill>
                <a:latin typeface="Times New Roman"/>
                <a:ea typeface="Times New Roman"/>
              </a:rPr>
              <a:t>Intentionality</a:t>
            </a:r>
            <a:r>
              <a:rPr lang="en-US" altLang="zh-CN" sz="1100" b="1" spc="-45" dirty="0">
                <a:solidFill>
                  <a:srgbClr val="000000"/>
                </a:solidFill>
                <a:latin typeface="MS Gothic"/>
                <a:ea typeface="MS Gothic"/>
              </a:rPr>
              <a:t>）</a:t>
            </a:r>
          </a:p>
          <a:p>
            <a:pPr marL="0" indent="28538">
              <a:lnSpc>
                <a:spcPct val="100000"/>
              </a:lnSpc>
            </a:pPr>
            <a:r>
              <a:rPr lang="en-US" altLang="zh-CN" sz="1100" spc="-65" dirty="0">
                <a:solidFill>
                  <a:srgbClr val="000000"/>
                </a:solidFill>
                <a:latin typeface="MS Gothic"/>
                <a:ea typeface="MS Gothic"/>
              </a:rPr>
              <a:t>社会的課題や環境面の課題に対応す</a:t>
            </a:r>
            <a:r>
              <a:rPr lang="en-US" altLang="zh-CN" sz="1100" spc="-55" dirty="0">
                <a:solidFill>
                  <a:srgbClr val="000000"/>
                </a:solidFill>
                <a:latin typeface="MS Gothic"/>
                <a:ea typeface="MS Gothic"/>
              </a:rPr>
              <a:t>るインパクトを生み出すことに投資</a:t>
            </a:r>
          </a:p>
          <a:p>
            <a:pPr marL="0" indent="28538">
              <a:lnSpc>
                <a:spcPct val="100000"/>
              </a:lnSpc>
            </a:pPr>
            <a:r>
              <a:rPr lang="en-US" altLang="zh-CN" sz="1100" spc="-169" dirty="0">
                <a:solidFill>
                  <a:srgbClr val="000000"/>
                </a:solidFill>
                <a:latin typeface="MS Gothic"/>
                <a:ea typeface="MS Gothic"/>
              </a:rPr>
              <a:t>家が明確にコミット</a:t>
            </a:r>
            <a:r>
              <a:rPr lang="en-US" altLang="zh-CN" sz="1100" spc="-164" dirty="0">
                <a:solidFill>
                  <a:srgbClr val="000000"/>
                </a:solidFill>
                <a:latin typeface="MS Gothic"/>
                <a:ea typeface="MS Gothic"/>
              </a:rPr>
              <a:t>すること。</a:t>
            </a:r>
          </a:p>
          <a:p>
            <a:pPr>
              <a:lnSpc>
                <a:spcPts val="1000"/>
              </a:lnSpc>
            </a:pPr>
            <a:endParaRPr lang="en-US" dirty="0"/>
          </a:p>
          <a:p>
            <a:pPr>
              <a:lnSpc>
                <a:spcPts val="1000"/>
              </a:lnSpc>
            </a:pPr>
            <a:endParaRPr lang="en-US" dirty="0"/>
          </a:p>
          <a:p>
            <a:pPr>
              <a:lnSpc>
                <a:spcPts val="1275"/>
              </a:lnSpc>
            </a:pPr>
            <a:endParaRPr lang="en-US" dirty="0"/>
          </a:p>
          <a:p>
            <a:pPr marL="0">
              <a:lnSpc>
                <a:spcPct val="100000"/>
              </a:lnSpc>
            </a:pPr>
            <a:r>
              <a:rPr lang="en-US" altLang="zh-CN" sz="1100" b="1" spc="-30" dirty="0">
                <a:solidFill>
                  <a:srgbClr val="000000"/>
                </a:solidFill>
                <a:latin typeface="MS Gothic"/>
                <a:ea typeface="MS Gothic"/>
              </a:rPr>
              <a:t>検証可能なインパクト測定（</a:t>
            </a:r>
            <a:r>
              <a:rPr lang="en-US" altLang="zh-CN" sz="1100" b="1" spc="-15" dirty="0">
                <a:solidFill>
                  <a:srgbClr val="000000"/>
                </a:solidFill>
                <a:latin typeface="Times New Roman"/>
                <a:ea typeface="Times New Roman"/>
              </a:rPr>
              <a:t>Verifiable</a:t>
            </a:r>
            <a:r>
              <a:rPr lang="en-US" altLang="zh-CN" sz="1100" b="1" spc="-5" dirty="0">
                <a:solidFill>
                  <a:srgbClr val="000000"/>
                </a:solidFill>
                <a:latin typeface="Times New Roman"/>
                <a:cs typeface="Times New Roman"/>
              </a:rPr>
              <a:t> </a:t>
            </a:r>
            <a:r>
              <a:rPr lang="en-US" altLang="zh-CN" sz="1100" b="1" spc="-15" dirty="0">
                <a:solidFill>
                  <a:srgbClr val="000000"/>
                </a:solidFill>
                <a:latin typeface="Times New Roman"/>
                <a:ea typeface="Times New Roman"/>
              </a:rPr>
              <a:t>impact</a:t>
            </a:r>
            <a:r>
              <a:rPr lang="en-US" altLang="zh-CN" sz="1100" b="1" spc="-15" dirty="0">
                <a:solidFill>
                  <a:srgbClr val="000000"/>
                </a:solidFill>
                <a:latin typeface="Times New Roman"/>
                <a:cs typeface="Times New Roman"/>
              </a:rPr>
              <a:t> </a:t>
            </a:r>
            <a:r>
              <a:rPr lang="en-US" altLang="zh-CN" sz="1100" b="1" spc="-15" dirty="0">
                <a:solidFill>
                  <a:srgbClr val="000000"/>
                </a:solidFill>
                <a:latin typeface="Times New Roman"/>
                <a:ea typeface="Times New Roman"/>
              </a:rPr>
              <a:t>measurement</a:t>
            </a:r>
            <a:r>
              <a:rPr lang="en-US" altLang="zh-CN" sz="1100" b="1" spc="-44" dirty="0">
                <a:solidFill>
                  <a:srgbClr val="000000"/>
                </a:solidFill>
                <a:latin typeface="MS Gothic"/>
                <a:ea typeface="MS Gothic"/>
              </a:rPr>
              <a:t>）</a:t>
            </a:r>
          </a:p>
          <a:p>
            <a:pPr marL="0" hangingPunct="0">
              <a:lnSpc>
                <a:spcPct val="95416"/>
              </a:lnSpc>
              <a:spcBef>
                <a:spcPts val="135"/>
              </a:spcBef>
            </a:pPr>
            <a:r>
              <a:rPr lang="en-US" altLang="zh-CN" sz="1100" spc="-109" dirty="0">
                <a:solidFill>
                  <a:srgbClr val="000000"/>
                </a:solidFill>
                <a:latin typeface="MS Gothic"/>
                <a:ea typeface="MS Gothic"/>
              </a:rPr>
              <a:t>インパクトの</a:t>
            </a:r>
            <a:r>
              <a:rPr lang="en-US" altLang="zh-CN" sz="1100" spc="-104" dirty="0">
                <a:solidFill>
                  <a:srgbClr val="000000"/>
                </a:solidFill>
                <a:latin typeface="MS Gothic"/>
                <a:ea typeface="MS Gothic"/>
              </a:rPr>
              <a:t>創造状況を定量的に計測しモニタリングすること。当社では</a:t>
            </a:r>
            <a:br/>
            <a:r>
              <a:rPr lang="en-US" altLang="zh-CN" sz="1100" spc="-104" dirty="0">
                <a:solidFill>
                  <a:srgbClr val="000000"/>
                </a:solidFill>
                <a:latin typeface="MS Gothic"/>
                <a:ea typeface="MS Gothic"/>
              </a:rPr>
              <a:t>ハーバード大学、ニューヨー</a:t>
            </a:r>
            <a:r>
              <a:rPr lang="en-US" altLang="zh-CN" sz="1100" spc="-100" dirty="0">
                <a:solidFill>
                  <a:srgbClr val="000000"/>
                </a:solidFill>
                <a:latin typeface="MS Gothic"/>
                <a:ea typeface="MS Gothic"/>
              </a:rPr>
              <a:t>ク州立大学、オランダのヴァーヘニンゲン大</a:t>
            </a:r>
            <a:br/>
            <a:r>
              <a:rPr lang="en-US" altLang="zh-CN" sz="1100" spc="-125" dirty="0">
                <a:solidFill>
                  <a:srgbClr val="000000"/>
                </a:solidFill>
                <a:latin typeface="MS Gothic"/>
                <a:ea typeface="MS Gothic"/>
              </a:rPr>
              <a:t>学との共同プロジェクトで開発したインパクト測</a:t>
            </a:r>
            <a:r>
              <a:rPr lang="en-US" altLang="zh-CN" sz="1100" spc="-120" dirty="0">
                <a:solidFill>
                  <a:srgbClr val="000000"/>
                </a:solidFill>
                <a:latin typeface="MS Gothic"/>
                <a:ea typeface="MS Gothic"/>
              </a:rPr>
              <a:t>定スキームによって、単な</a:t>
            </a:r>
            <a:br/>
            <a:r>
              <a:rPr lang="en-US" altLang="zh-CN" sz="1100" spc="-100" dirty="0">
                <a:solidFill>
                  <a:srgbClr val="000000"/>
                </a:solidFill>
                <a:latin typeface="MS Gothic"/>
                <a:ea typeface="MS Gothic"/>
              </a:rPr>
              <a:t>る</a:t>
            </a:r>
            <a:r>
              <a:rPr lang="en-US" altLang="zh-CN" sz="1100" spc="-94" dirty="0">
                <a:solidFill>
                  <a:srgbClr val="000000"/>
                </a:solidFill>
                <a:latin typeface="MS Gothic"/>
                <a:ea typeface="MS Gothic"/>
              </a:rPr>
              <a:t>売上分析を超えた、科学的かつ継続的モニタリングを行っている。</a:t>
            </a:r>
          </a:p>
          <a:p>
            <a:pPr>
              <a:lnSpc>
                <a:spcPts val="1000"/>
              </a:lnSpc>
            </a:pPr>
            <a:endParaRPr lang="en-US" dirty="0"/>
          </a:p>
          <a:p>
            <a:pPr>
              <a:lnSpc>
                <a:spcPts val="1785"/>
              </a:lnSpc>
            </a:pPr>
            <a:endParaRPr lang="en-US" dirty="0"/>
          </a:p>
          <a:p>
            <a:pPr marL="28600" hangingPunct="0">
              <a:lnSpc>
                <a:spcPct val="95416"/>
              </a:lnSpc>
            </a:pPr>
            <a:r>
              <a:rPr lang="en-US" altLang="zh-CN" sz="1100" b="1" spc="-64" dirty="0">
                <a:solidFill>
                  <a:srgbClr val="000000"/>
                </a:solidFill>
                <a:latin typeface="MS Gothic"/>
                <a:ea typeface="MS Gothic"/>
              </a:rPr>
              <a:t>競争力あるリターン（</a:t>
            </a:r>
            <a:r>
              <a:rPr lang="en-US" altLang="zh-CN" sz="1100" b="1" spc="-30" dirty="0">
                <a:solidFill>
                  <a:srgbClr val="000000"/>
                </a:solidFill>
                <a:latin typeface="Times New Roman"/>
                <a:ea typeface="Times New Roman"/>
              </a:rPr>
              <a:t>Competitive</a:t>
            </a:r>
            <a:r>
              <a:rPr lang="en-US" altLang="zh-CN" sz="1100" b="1" spc="-15" dirty="0">
                <a:solidFill>
                  <a:srgbClr val="000000"/>
                </a:solidFill>
                <a:latin typeface="Times New Roman"/>
                <a:cs typeface="Times New Roman"/>
              </a:rPr>
              <a:t> </a:t>
            </a:r>
            <a:r>
              <a:rPr lang="en-US" altLang="zh-CN" sz="1100" b="1" spc="-30" dirty="0">
                <a:solidFill>
                  <a:srgbClr val="000000"/>
                </a:solidFill>
                <a:latin typeface="Times New Roman"/>
                <a:ea typeface="Times New Roman"/>
              </a:rPr>
              <a:t>returns</a:t>
            </a:r>
            <a:r>
              <a:rPr lang="en-US" altLang="zh-CN" sz="1100" b="1" spc="-85" dirty="0">
                <a:solidFill>
                  <a:srgbClr val="000000"/>
                </a:solidFill>
                <a:latin typeface="MS Gothic"/>
                <a:ea typeface="MS Gothic"/>
              </a:rPr>
              <a:t>）</a:t>
            </a:r>
            <a:br/>
            <a:r>
              <a:rPr lang="en-US" altLang="zh-CN" sz="1100" spc="-50" dirty="0">
                <a:solidFill>
                  <a:srgbClr val="000000"/>
                </a:solidFill>
                <a:latin typeface="MS Gothic"/>
                <a:ea typeface="MS Gothic"/>
              </a:rPr>
              <a:t>投資リターンの追求</a:t>
            </a:r>
            <a:r>
              <a:rPr lang="en-US" altLang="zh-CN" sz="1100" spc="-44" dirty="0">
                <a:solidFill>
                  <a:srgbClr val="000000"/>
                </a:solidFill>
                <a:latin typeface="MS Gothic"/>
                <a:ea typeface="MS Gothic"/>
              </a:rPr>
              <a:t>は重要な構成要素</a:t>
            </a:r>
          </a:p>
          <a:p>
            <a:pPr>
              <a:lnSpc>
                <a:spcPts val="1000"/>
              </a:lnSpc>
            </a:pPr>
            <a:endParaRPr lang="en-US" dirty="0"/>
          </a:p>
          <a:p>
            <a:pPr>
              <a:lnSpc>
                <a:spcPts val="1000"/>
              </a:lnSpc>
            </a:pPr>
            <a:endParaRPr lang="en-US" dirty="0"/>
          </a:p>
          <a:p>
            <a:pPr>
              <a:lnSpc>
                <a:spcPts val="1439"/>
              </a:lnSpc>
            </a:pPr>
            <a:endParaRPr lang="en-US" dirty="0"/>
          </a:p>
          <a:p>
            <a:pPr marL="0" hangingPunct="0">
              <a:lnSpc>
                <a:spcPct val="95416"/>
              </a:lnSpc>
            </a:pPr>
            <a:r>
              <a:rPr lang="en-US" altLang="zh-CN" sz="1100" b="1" spc="-30" dirty="0">
                <a:solidFill>
                  <a:srgbClr val="000000"/>
                </a:solidFill>
                <a:latin typeface="MS Gothic"/>
                <a:ea typeface="MS Gothic"/>
              </a:rPr>
              <a:t>エンゲージメントによる追加的価値（</a:t>
            </a:r>
            <a:r>
              <a:rPr lang="en-US" altLang="zh-CN" sz="1100" b="1" spc="-10" dirty="0">
                <a:solidFill>
                  <a:srgbClr val="000000"/>
                </a:solidFill>
                <a:latin typeface="Times New Roman"/>
                <a:ea typeface="Times New Roman"/>
              </a:rPr>
              <a:t>Additionality</a:t>
            </a:r>
            <a:r>
              <a:rPr lang="en-US" altLang="zh-CN" sz="1100" b="1" spc="-5" dirty="0">
                <a:solidFill>
                  <a:srgbClr val="000000"/>
                </a:solidFill>
                <a:latin typeface="Times New Roman"/>
                <a:cs typeface="Times New Roman"/>
              </a:rPr>
              <a:t> </a:t>
            </a:r>
            <a:r>
              <a:rPr lang="en-US" altLang="zh-CN" sz="1100" b="1" spc="-15" dirty="0">
                <a:solidFill>
                  <a:srgbClr val="000000"/>
                </a:solidFill>
                <a:latin typeface="Times New Roman"/>
                <a:ea typeface="Times New Roman"/>
              </a:rPr>
              <a:t>through</a:t>
            </a:r>
            <a:r>
              <a:rPr lang="en-US" altLang="zh-CN" sz="1100" b="1" spc="-10" dirty="0">
                <a:solidFill>
                  <a:srgbClr val="000000"/>
                </a:solidFill>
                <a:latin typeface="Times New Roman"/>
                <a:cs typeface="Times New Roman"/>
              </a:rPr>
              <a:t> </a:t>
            </a:r>
            <a:r>
              <a:rPr lang="en-US" altLang="zh-CN" sz="1100" b="1" spc="-15" dirty="0">
                <a:solidFill>
                  <a:srgbClr val="000000"/>
                </a:solidFill>
                <a:latin typeface="Times New Roman"/>
                <a:ea typeface="Times New Roman"/>
              </a:rPr>
              <a:t>engagement</a:t>
            </a:r>
            <a:r>
              <a:rPr lang="en-US" altLang="zh-CN" sz="1100" b="1" spc="-10" dirty="0">
                <a:solidFill>
                  <a:srgbClr val="000000"/>
                </a:solidFill>
                <a:latin typeface="MS Gothic"/>
                <a:ea typeface="MS Gothic"/>
              </a:rPr>
              <a:t>）</a:t>
            </a:r>
            <a:r>
              <a:rPr lang="en-US" altLang="zh-CN" sz="1100" spc="-129" dirty="0">
                <a:solidFill>
                  <a:srgbClr val="000000"/>
                </a:solidFill>
                <a:latin typeface="MS Gothic"/>
                <a:ea typeface="MS Gothic"/>
              </a:rPr>
              <a:t>エンゲージメント（企業との対話）をインパク</a:t>
            </a:r>
            <a:r>
              <a:rPr lang="en-US" altLang="zh-CN" sz="1100" spc="-125" dirty="0">
                <a:solidFill>
                  <a:srgbClr val="000000"/>
                </a:solidFill>
                <a:latin typeface="MS Gothic"/>
                <a:ea typeface="MS Gothic"/>
              </a:rPr>
              <a:t>ト創造の重要な経路として位置</a:t>
            </a:r>
          </a:p>
          <a:p>
            <a:pPr marL="0">
              <a:lnSpc>
                <a:spcPct val="100000"/>
              </a:lnSpc>
              <a:spcBef>
                <a:spcPts val="104"/>
              </a:spcBef>
            </a:pPr>
            <a:r>
              <a:rPr lang="en-US" altLang="zh-CN" sz="1100" spc="-80" dirty="0">
                <a:solidFill>
                  <a:srgbClr val="000000"/>
                </a:solidFill>
                <a:latin typeface="MS Gothic"/>
                <a:ea typeface="MS Gothic"/>
              </a:rPr>
              <a:t>づけていること。企業サイドの今の取り組み状況の評価に基づ</a:t>
            </a:r>
            <a:r>
              <a:rPr lang="en-US" altLang="zh-CN" sz="1100" spc="-75" dirty="0">
                <a:solidFill>
                  <a:srgbClr val="000000"/>
                </a:solidFill>
                <a:latin typeface="MS Gothic"/>
                <a:ea typeface="MS Gothic"/>
              </a:rPr>
              <a:t>く投資行動</a:t>
            </a:r>
          </a:p>
          <a:p>
            <a:pPr marL="0">
              <a:lnSpc>
                <a:spcPct val="100000"/>
              </a:lnSpc>
            </a:pPr>
            <a:r>
              <a:rPr lang="en-US" altLang="zh-CN" sz="1100" spc="-69" dirty="0">
                <a:solidFill>
                  <a:srgbClr val="000000"/>
                </a:solidFill>
                <a:latin typeface="MS Gothic"/>
                <a:ea typeface="MS Gothic"/>
              </a:rPr>
              <a:t>に留まらず、投資先企業の変化を促す経過を重視する</a:t>
            </a:r>
            <a:r>
              <a:rPr lang="en-US" altLang="zh-CN" sz="1100" spc="-64" dirty="0">
                <a:solidFill>
                  <a:srgbClr val="000000"/>
                </a:solidFill>
                <a:latin typeface="MS Gothic"/>
                <a:ea typeface="MS Gothic"/>
              </a:rPr>
              <a:t>こと</a:t>
            </a:r>
          </a:p>
        </p:txBody>
      </p:sp>
      <p:sp>
        <p:nvSpPr>
          <p:cNvPr id="411" name="TextBox 411"/>
          <p:cNvSpPr txBox="1"/>
          <p:nvPr/>
        </p:nvSpPr>
        <p:spPr>
          <a:xfrm>
            <a:off x="9523476" y="7138165"/>
            <a:ext cx="223360" cy="106680"/>
          </a:xfrm>
          <a:prstGeom prst="rect">
            <a:avLst/>
          </a:prstGeom>
          <a:noFill/>
        </p:spPr>
        <p:txBody>
          <a:bodyPr wrap="square" lIns="0" tIns="0" rIns="0" bIns="0" rtlCol="0">
            <a:spAutoFit/>
          </a:bodyPr>
          <a:lstStyle/>
          <a:p>
            <a:pPr marL="0">
              <a:lnSpc>
                <a:spcPct val="100000"/>
              </a:lnSpc>
            </a:pPr>
            <a:r>
              <a:rPr lang="en-US" altLang="zh-CN" sz="700" spc="20" dirty="0">
                <a:solidFill>
                  <a:srgbClr val="000000"/>
                </a:solidFill>
                <a:latin typeface="Times New Roman"/>
                <a:ea typeface="Times New Roman"/>
              </a:rPr>
              <a:t>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Freeform 412"/>
          <p:cNvSpPr/>
          <p:nvPr/>
        </p:nvSpPr>
        <p:spPr>
          <a:xfrm>
            <a:off x="414337" y="1023937"/>
            <a:ext cx="9186862" cy="4762"/>
          </a:xfrm>
          <a:custGeom>
            <a:avLst/>
            <a:gdLst>
              <a:gd name="connsiteX0" fmla="*/ 6286 w 9186862"/>
              <a:gd name="connsiteY0" fmla="*/ 9334 h 4762"/>
              <a:gd name="connsiteX1" fmla="*/ 9196006 w 9186862"/>
              <a:gd name="connsiteY1" fmla="*/ 9334 h 4762"/>
            </a:gdLst>
            <a:ahLst/>
            <a:cxnLst>
              <a:cxn ang="0">
                <a:pos x="connsiteX0" y="connsiteY0"/>
              </a:cxn>
              <a:cxn ang="0">
                <a:pos x="connsiteX1" y="connsiteY1"/>
              </a:cxn>
            </a:cxnLst>
            <a:rect l="l" t="t" r="r" b="b"/>
            <a:pathLst>
              <a:path w="9186862" h="4762">
                <a:moveTo>
                  <a:pt x="6286" y="9334"/>
                </a:moveTo>
                <a:lnTo>
                  <a:pt x="9196006" y="9334"/>
                </a:lnTo>
              </a:path>
            </a:pathLst>
          </a:custGeom>
          <a:ln w="9525">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14" name="Picture 414"/>
          <p:cNvPicPr>
            <a:picLocks noChangeAspect="1"/>
          </p:cNvPicPr>
          <p:nvPr/>
        </p:nvPicPr>
        <p:blipFill>
          <a:blip r:embed="rId2"/>
          <a:stretch>
            <a:fillRect/>
          </a:stretch>
        </p:blipFill>
        <p:spPr>
          <a:xfrm>
            <a:off x="411480" y="6979920"/>
            <a:ext cx="251460" cy="274320"/>
          </a:xfrm>
          <a:prstGeom prst="rect">
            <a:avLst/>
          </a:prstGeom>
        </p:spPr>
      </p:pic>
      <p:pic>
        <p:nvPicPr>
          <p:cNvPr id="415" name="Picture 415"/>
          <p:cNvPicPr>
            <a:picLocks noChangeAspect="1"/>
          </p:cNvPicPr>
          <p:nvPr/>
        </p:nvPicPr>
        <p:blipFill>
          <a:blip r:embed="rId3"/>
          <a:stretch>
            <a:fillRect/>
          </a:stretch>
        </p:blipFill>
        <p:spPr>
          <a:xfrm>
            <a:off x="693420" y="7018020"/>
            <a:ext cx="449580" cy="182880"/>
          </a:xfrm>
          <a:prstGeom prst="rect">
            <a:avLst/>
          </a:prstGeom>
        </p:spPr>
      </p:pic>
      <p:pic>
        <p:nvPicPr>
          <p:cNvPr id="416" name="Picture 416"/>
          <p:cNvPicPr>
            <a:picLocks noChangeAspect="1"/>
          </p:cNvPicPr>
          <p:nvPr/>
        </p:nvPicPr>
        <p:blipFill>
          <a:blip r:embed="rId4"/>
          <a:stretch>
            <a:fillRect/>
          </a:stretch>
        </p:blipFill>
        <p:spPr>
          <a:xfrm>
            <a:off x="8107680" y="1249680"/>
            <a:ext cx="579120" cy="571500"/>
          </a:xfrm>
          <a:prstGeom prst="rect">
            <a:avLst/>
          </a:prstGeom>
        </p:spPr>
      </p:pic>
      <p:sp>
        <p:nvSpPr>
          <p:cNvPr id="2" name="Freeform 416"/>
          <p:cNvSpPr/>
          <p:nvPr/>
        </p:nvSpPr>
        <p:spPr>
          <a:xfrm>
            <a:off x="2165350" y="1162050"/>
            <a:ext cx="6350" cy="4286250"/>
          </a:xfrm>
          <a:custGeom>
            <a:avLst/>
            <a:gdLst>
              <a:gd name="connsiteX0" fmla="*/ 13970 w 6350"/>
              <a:gd name="connsiteY0" fmla="*/ 11429 h 4286250"/>
              <a:gd name="connsiteX1" fmla="*/ 13970 w 6350"/>
              <a:gd name="connsiteY1" fmla="*/ 4286250 h 4286250"/>
            </a:gdLst>
            <a:ahLst/>
            <a:cxnLst>
              <a:cxn ang="0">
                <a:pos x="connsiteX0" y="connsiteY0"/>
              </a:cxn>
              <a:cxn ang="0">
                <a:pos x="connsiteX1" y="connsiteY1"/>
              </a:cxn>
            </a:cxnLst>
            <a:rect l="l" t="t" r="r" b="b"/>
            <a:pathLst>
              <a:path w="6350" h="4286250">
                <a:moveTo>
                  <a:pt x="13970" y="11429"/>
                </a:moveTo>
                <a:lnTo>
                  <a:pt x="13970" y="4286250"/>
                </a:lnTo>
              </a:path>
            </a:pathLst>
          </a:custGeom>
          <a:ln w="6350">
            <a:solidFill>
              <a:srgbClr val="ACAEB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7" name="Freeform 417"/>
          <p:cNvSpPr/>
          <p:nvPr/>
        </p:nvSpPr>
        <p:spPr>
          <a:xfrm>
            <a:off x="4133850" y="1162050"/>
            <a:ext cx="6350" cy="4286250"/>
          </a:xfrm>
          <a:custGeom>
            <a:avLst/>
            <a:gdLst>
              <a:gd name="connsiteX0" fmla="*/ 12551 w 6350"/>
              <a:gd name="connsiteY0" fmla="*/ 11429 h 4286250"/>
              <a:gd name="connsiteX1" fmla="*/ 12551 w 6350"/>
              <a:gd name="connsiteY1" fmla="*/ 4286250 h 4286250"/>
            </a:gdLst>
            <a:ahLst/>
            <a:cxnLst>
              <a:cxn ang="0">
                <a:pos x="connsiteX0" y="connsiteY0"/>
              </a:cxn>
              <a:cxn ang="0">
                <a:pos x="connsiteX1" y="connsiteY1"/>
              </a:cxn>
            </a:cxnLst>
            <a:rect l="l" t="t" r="r" b="b"/>
            <a:pathLst>
              <a:path w="6350" h="4286250">
                <a:moveTo>
                  <a:pt x="12551" y="11429"/>
                </a:moveTo>
                <a:lnTo>
                  <a:pt x="12551" y="4286250"/>
                </a:lnTo>
              </a:path>
            </a:pathLst>
          </a:custGeom>
          <a:ln w="6350">
            <a:solidFill>
              <a:srgbClr val="ACAEB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8" name="Freeform 418"/>
          <p:cNvSpPr/>
          <p:nvPr/>
        </p:nvSpPr>
        <p:spPr>
          <a:xfrm>
            <a:off x="6076950" y="1162050"/>
            <a:ext cx="6350" cy="4286250"/>
          </a:xfrm>
          <a:custGeom>
            <a:avLst/>
            <a:gdLst>
              <a:gd name="connsiteX0" fmla="*/ 10130 w 6350"/>
              <a:gd name="connsiteY0" fmla="*/ 11429 h 4286250"/>
              <a:gd name="connsiteX1" fmla="*/ 10130 w 6350"/>
              <a:gd name="connsiteY1" fmla="*/ 4286250 h 4286250"/>
            </a:gdLst>
            <a:ahLst/>
            <a:cxnLst>
              <a:cxn ang="0">
                <a:pos x="connsiteX0" y="connsiteY0"/>
              </a:cxn>
              <a:cxn ang="0">
                <a:pos x="connsiteX1" y="connsiteY1"/>
              </a:cxn>
            </a:cxnLst>
            <a:rect l="l" t="t" r="r" b="b"/>
            <a:pathLst>
              <a:path w="6350" h="4286250">
                <a:moveTo>
                  <a:pt x="10130" y="11429"/>
                </a:moveTo>
                <a:lnTo>
                  <a:pt x="10130" y="4286250"/>
                </a:lnTo>
              </a:path>
            </a:pathLst>
          </a:custGeom>
          <a:ln w="6350">
            <a:solidFill>
              <a:srgbClr val="ACAEB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9" name="Freeform 419"/>
          <p:cNvSpPr/>
          <p:nvPr/>
        </p:nvSpPr>
        <p:spPr>
          <a:xfrm>
            <a:off x="7981950" y="1162050"/>
            <a:ext cx="6350" cy="4286250"/>
          </a:xfrm>
          <a:custGeom>
            <a:avLst/>
            <a:gdLst>
              <a:gd name="connsiteX0" fmla="*/ 12476 w 6350"/>
              <a:gd name="connsiteY0" fmla="*/ 11429 h 4286250"/>
              <a:gd name="connsiteX1" fmla="*/ 12476 w 6350"/>
              <a:gd name="connsiteY1" fmla="*/ 4286250 h 4286250"/>
            </a:gdLst>
            <a:ahLst/>
            <a:cxnLst>
              <a:cxn ang="0">
                <a:pos x="connsiteX0" y="connsiteY0"/>
              </a:cxn>
              <a:cxn ang="0">
                <a:pos x="connsiteX1" y="connsiteY1"/>
              </a:cxn>
            </a:cxnLst>
            <a:rect l="l" t="t" r="r" b="b"/>
            <a:pathLst>
              <a:path w="6350" h="4286250">
                <a:moveTo>
                  <a:pt x="12476" y="11429"/>
                </a:moveTo>
                <a:lnTo>
                  <a:pt x="12476" y="4286250"/>
                </a:lnTo>
              </a:path>
            </a:pathLst>
          </a:custGeom>
          <a:ln w="6350">
            <a:solidFill>
              <a:srgbClr val="ACAEB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21" name="Picture 421"/>
          <p:cNvPicPr>
            <a:picLocks noChangeAspect="1"/>
          </p:cNvPicPr>
          <p:nvPr/>
        </p:nvPicPr>
        <p:blipFill>
          <a:blip r:embed="rId5"/>
          <a:stretch>
            <a:fillRect/>
          </a:stretch>
        </p:blipFill>
        <p:spPr>
          <a:xfrm>
            <a:off x="426720" y="1249680"/>
            <a:ext cx="579120" cy="571500"/>
          </a:xfrm>
          <a:prstGeom prst="rect">
            <a:avLst/>
          </a:prstGeom>
        </p:spPr>
      </p:pic>
      <p:pic>
        <p:nvPicPr>
          <p:cNvPr id="422" name="Picture 422"/>
          <p:cNvPicPr>
            <a:picLocks noChangeAspect="1"/>
          </p:cNvPicPr>
          <p:nvPr/>
        </p:nvPicPr>
        <p:blipFill>
          <a:blip r:embed="rId6"/>
          <a:stretch>
            <a:fillRect/>
          </a:stretch>
        </p:blipFill>
        <p:spPr>
          <a:xfrm>
            <a:off x="2179320" y="1249680"/>
            <a:ext cx="579120" cy="571500"/>
          </a:xfrm>
          <a:prstGeom prst="rect">
            <a:avLst/>
          </a:prstGeom>
        </p:spPr>
      </p:pic>
      <p:pic>
        <p:nvPicPr>
          <p:cNvPr id="423" name="Picture 423"/>
          <p:cNvPicPr>
            <a:picLocks noChangeAspect="1"/>
          </p:cNvPicPr>
          <p:nvPr/>
        </p:nvPicPr>
        <p:blipFill>
          <a:blip r:embed="rId7"/>
          <a:stretch>
            <a:fillRect/>
          </a:stretch>
        </p:blipFill>
        <p:spPr>
          <a:xfrm>
            <a:off x="6126480" y="1249680"/>
            <a:ext cx="579120" cy="571500"/>
          </a:xfrm>
          <a:prstGeom prst="rect">
            <a:avLst/>
          </a:prstGeom>
        </p:spPr>
      </p:pic>
      <p:pic>
        <p:nvPicPr>
          <p:cNvPr id="424" name="Picture 424"/>
          <p:cNvPicPr>
            <a:picLocks noChangeAspect="1"/>
          </p:cNvPicPr>
          <p:nvPr/>
        </p:nvPicPr>
        <p:blipFill>
          <a:blip r:embed="rId8"/>
          <a:stretch>
            <a:fillRect/>
          </a:stretch>
        </p:blipFill>
        <p:spPr>
          <a:xfrm>
            <a:off x="4297679" y="1249680"/>
            <a:ext cx="571500" cy="571500"/>
          </a:xfrm>
          <a:prstGeom prst="rect">
            <a:avLst/>
          </a:prstGeom>
        </p:spPr>
      </p:pic>
      <p:sp>
        <p:nvSpPr>
          <p:cNvPr id="3" name="Freeform 424"/>
          <p:cNvSpPr/>
          <p:nvPr/>
        </p:nvSpPr>
        <p:spPr>
          <a:xfrm>
            <a:off x="412750" y="5530850"/>
            <a:ext cx="9112250" cy="6350"/>
          </a:xfrm>
          <a:custGeom>
            <a:avLst/>
            <a:gdLst>
              <a:gd name="connsiteX0" fmla="*/ 6350 w 9112250"/>
              <a:gd name="connsiteY0" fmla="*/ 7764 h 6350"/>
              <a:gd name="connsiteX1" fmla="*/ 9115742 w 9112250"/>
              <a:gd name="connsiteY1" fmla="*/ 7764 h 6350"/>
            </a:gdLst>
            <a:ahLst/>
            <a:cxnLst>
              <a:cxn ang="0">
                <a:pos x="connsiteX0" y="connsiteY0"/>
              </a:cxn>
              <a:cxn ang="0">
                <a:pos x="connsiteX1" y="connsiteY1"/>
              </a:cxn>
            </a:cxnLst>
            <a:rect l="l" t="t" r="r" b="b"/>
            <a:pathLst>
              <a:path w="9112250" h="6350">
                <a:moveTo>
                  <a:pt x="6350" y="7764"/>
                </a:moveTo>
                <a:lnTo>
                  <a:pt x="9115742" y="7764"/>
                </a:lnTo>
              </a:path>
            </a:pathLst>
          </a:custGeom>
          <a:ln w="6350">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26" name="Picture 426"/>
          <p:cNvPicPr>
            <a:picLocks noChangeAspect="1"/>
          </p:cNvPicPr>
          <p:nvPr/>
        </p:nvPicPr>
        <p:blipFill>
          <a:blip r:embed="rId9"/>
          <a:stretch>
            <a:fillRect/>
          </a:stretch>
        </p:blipFill>
        <p:spPr>
          <a:xfrm>
            <a:off x="411480" y="5684520"/>
            <a:ext cx="609600" cy="617220"/>
          </a:xfrm>
          <a:prstGeom prst="rect">
            <a:avLst/>
          </a:prstGeom>
        </p:spPr>
      </p:pic>
      <p:pic>
        <p:nvPicPr>
          <p:cNvPr id="427" name="Picture 427"/>
          <p:cNvPicPr>
            <a:picLocks noChangeAspect="1"/>
          </p:cNvPicPr>
          <p:nvPr/>
        </p:nvPicPr>
        <p:blipFill>
          <a:blip r:embed="rId10"/>
          <a:stretch>
            <a:fillRect/>
          </a:stretch>
        </p:blipFill>
        <p:spPr>
          <a:xfrm>
            <a:off x="8823959" y="106680"/>
            <a:ext cx="1112519" cy="1127760"/>
          </a:xfrm>
          <a:prstGeom prst="rect">
            <a:avLst/>
          </a:prstGeom>
        </p:spPr>
      </p:pic>
      <p:sp>
        <p:nvSpPr>
          <p:cNvPr id="4" name="TextBox 427"/>
          <p:cNvSpPr txBox="1"/>
          <p:nvPr/>
        </p:nvSpPr>
        <p:spPr>
          <a:xfrm>
            <a:off x="420623" y="527808"/>
            <a:ext cx="6727513" cy="426720"/>
          </a:xfrm>
          <a:prstGeom prst="rect">
            <a:avLst/>
          </a:prstGeom>
          <a:noFill/>
        </p:spPr>
        <p:txBody>
          <a:bodyPr wrap="square" lIns="0" tIns="0" rIns="0" bIns="0" rtlCol="0">
            <a:spAutoFit/>
          </a:bodyPr>
          <a:lstStyle/>
          <a:p>
            <a:pPr marL="0">
              <a:lnSpc>
                <a:spcPct val="100000"/>
              </a:lnSpc>
            </a:pPr>
            <a:r>
              <a:rPr lang="en-US" altLang="zh-CN" sz="2800" spc="-290" dirty="0">
                <a:solidFill>
                  <a:srgbClr val="000000"/>
                </a:solidFill>
                <a:latin typeface="MS Gothic"/>
                <a:ea typeface="MS Gothic"/>
              </a:rPr>
              <a:t>インパクト投資：</a:t>
            </a:r>
            <a:r>
              <a:rPr lang="en-US" altLang="zh-CN" sz="2800" spc="-600" dirty="0">
                <a:solidFill>
                  <a:srgbClr val="000000"/>
                </a:solidFill>
                <a:latin typeface="MS Gothic"/>
                <a:cs typeface="MS Gothic"/>
              </a:rPr>
              <a:t> </a:t>
            </a:r>
            <a:r>
              <a:rPr lang="en-US" altLang="zh-CN" sz="2800" spc="-295" dirty="0">
                <a:solidFill>
                  <a:srgbClr val="000000"/>
                </a:solidFill>
                <a:latin typeface="MS Gothic"/>
                <a:ea typeface="MS Gothic"/>
              </a:rPr>
              <a:t>国連</a:t>
            </a:r>
            <a:r>
              <a:rPr lang="en-US" altLang="zh-CN" sz="2800" spc="-175" dirty="0">
                <a:solidFill>
                  <a:srgbClr val="000000"/>
                </a:solidFill>
                <a:latin typeface="Times New Roman"/>
                <a:ea typeface="Times New Roman"/>
              </a:rPr>
              <a:t>SDGs</a:t>
            </a:r>
            <a:r>
              <a:rPr lang="en-US" altLang="zh-CN" sz="2800" spc="-290" dirty="0">
                <a:solidFill>
                  <a:srgbClr val="000000"/>
                </a:solidFill>
                <a:latin typeface="MS Gothic"/>
                <a:ea typeface="MS Gothic"/>
              </a:rPr>
              <a:t>と照準を一にする</a:t>
            </a:r>
          </a:p>
        </p:txBody>
      </p:sp>
      <p:sp>
        <p:nvSpPr>
          <p:cNvPr id="428" name="TextBox 428"/>
          <p:cNvSpPr txBox="1"/>
          <p:nvPr/>
        </p:nvSpPr>
        <p:spPr>
          <a:xfrm>
            <a:off x="420690" y="1869152"/>
            <a:ext cx="920551" cy="457200"/>
          </a:xfrm>
          <a:prstGeom prst="rect">
            <a:avLst/>
          </a:prstGeom>
          <a:noFill/>
        </p:spPr>
        <p:txBody>
          <a:bodyPr wrap="square" lIns="0" tIns="0" rIns="0" bIns="0" rtlCol="0">
            <a:spAutoFit/>
          </a:bodyPr>
          <a:lstStyle/>
          <a:p>
            <a:pPr marL="0">
              <a:lnSpc>
                <a:spcPct val="100000"/>
              </a:lnSpc>
            </a:pPr>
            <a:r>
              <a:rPr lang="en-US" altLang="zh-CN" sz="1500" spc="-75" dirty="0">
                <a:solidFill>
                  <a:srgbClr val="4C3A2D"/>
                </a:solidFill>
                <a:latin typeface="MS Gothic"/>
                <a:ea typeface="MS Gothic"/>
              </a:rPr>
              <a:t>気候変</a:t>
            </a:r>
            <a:r>
              <a:rPr lang="en-US" altLang="zh-CN" sz="1500" spc="-69" dirty="0">
                <a:solidFill>
                  <a:srgbClr val="4C3A2D"/>
                </a:solidFill>
                <a:latin typeface="MS Gothic"/>
                <a:ea typeface="MS Gothic"/>
              </a:rPr>
              <a:t>動と</a:t>
            </a:r>
          </a:p>
          <a:p>
            <a:pPr marL="0">
              <a:lnSpc>
                <a:spcPct val="100000"/>
              </a:lnSpc>
            </a:pPr>
            <a:r>
              <a:rPr lang="en-US" altLang="zh-CN" sz="1500" spc="-10" dirty="0">
                <a:solidFill>
                  <a:srgbClr val="4C3A2D"/>
                </a:solidFill>
                <a:latin typeface="MS Gothic"/>
                <a:ea typeface="MS Gothic"/>
              </a:rPr>
              <a:t>大気</a:t>
            </a:r>
            <a:r>
              <a:rPr lang="en-US" altLang="zh-CN" sz="1500" dirty="0">
                <a:solidFill>
                  <a:srgbClr val="4C3A2D"/>
                </a:solidFill>
                <a:latin typeface="MS Gothic"/>
                <a:ea typeface="MS Gothic"/>
              </a:rPr>
              <a:t>汚染</a:t>
            </a:r>
          </a:p>
        </p:txBody>
      </p:sp>
      <p:sp>
        <p:nvSpPr>
          <p:cNvPr id="429" name="TextBox 429"/>
          <p:cNvSpPr txBox="1"/>
          <p:nvPr/>
        </p:nvSpPr>
        <p:spPr>
          <a:xfrm>
            <a:off x="2289876" y="1869152"/>
            <a:ext cx="1270000" cy="228600"/>
          </a:xfrm>
          <a:prstGeom prst="rect">
            <a:avLst/>
          </a:prstGeom>
          <a:noFill/>
        </p:spPr>
        <p:txBody>
          <a:bodyPr wrap="square" lIns="0" tIns="0" rIns="0" bIns="0" rtlCol="0">
            <a:spAutoFit/>
          </a:bodyPr>
          <a:lstStyle/>
          <a:p>
            <a:pPr marL="0">
              <a:lnSpc>
                <a:spcPct val="100000"/>
              </a:lnSpc>
            </a:pPr>
            <a:r>
              <a:rPr lang="en-US" altLang="zh-CN" sz="1500" spc="-5" dirty="0">
                <a:solidFill>
                  <a:srgbClr val="BF9878"/>
                </a:solidFill>
                <a:latin typeface="MS Gothic"/>
                <a:ea typeface="MS Gothic"/>
              </a:rPr>
              <a:t>水資</a:t>
            </a:r>
            <a:r>
              <a:rPr lang="en-US" altLang="zh-CN" sz="1500" dirty="0">
                <a:solidFill>
                  <a:srgbClr val="BF9878"/>
                </a:solidFill>
                <a:latin typeface="MS Gothic"/>
                <a:ea typeface="MS Gothic"/>
              </a:rPr>
              <a:t>源の欠乏</a:t>
            </a:r>
          </a:p>
        </p:txBody>
      </p:sp>
      <p:sp>
        <p:nvSpPr>
          <p:cNvPr id="430" name="TextBox 430"/>
          <p:cNvSpPr txBox="1"/>
          <p:nvPr/>
        </p:nvSpPr>
        <p:spPr>
          <a:xfrm>
            <a:off x="4297936" y="1869152"/>
            <a:ext cx="1270000" cy="228600"/>
          </a:xfrm>
          <a:prstGeom prst="rect">
            <a:avLst/>
          </a:prstGeom>
          <a:noFill/>
        </p:spPr>
        <p:txBody>
          <a:bodyPr wrap="square" lIns="0" tIns="0" rIns="0" bIns="0" rtlCol="0">
            <a:spAutoFit/>
          </a:bodyPr>
          <a:lstStyle/>
          <a:p>
            <a:pPr marL="0">
              <a:lnSpc>
                <a:spcPct val="100000"/>
              </a:lnSpc>
            </a:pPr>
            <a:r>
              <a:rPr lang="en-US" altLang="zh-CN" sz="1500" spc="-5" dirty="0">
                <a:solidFill>
                  <a:srgbClr val="BF6F54"/>
                </a:solidFill>
                <a:latin typeface="MS Gothic"/>
                <a:ea typeface="MS Gothic"/>
              </a:rPr>
              <a:t>食品</a:t>
            </a:r>
            <a:r>
              <a:rPr lang="en-US" altLang="zh-CN" sz="1500" dirty="0">
                <a:solidFill>
                  <a:srgbClr val="BF6F54"/>
                </a:solidFill>
                <a:latin typeface="MS Gothic"/>
                <a:ea typeface="MS Gothic"/>
              </a:rPr>
              <a:t>の安全性</a:t>
            </a:r>
          </a:p>
        </p:txBody>
      </p:sp>
      <p:sp>
        <p:nvSpPr>
          <p:cNvPr id="431" name="TextBox 431"/>
          <p:cNvSpPr txBox="1"/>
          <p:nvPr/>
        </p:nvSpPr>
        <p:spPr>
          <a:xfrm>
            <a:off x="6205222" y="1869152"/>
            <a:ext cx="1017480" cy="228600"/>
          </a:xfrm>
          <a:prstGeom prst="rect">
            <a:avLst/>
          </a:prstGeom>
          <a:noFill/>
        </p:spPr>
        <p:txBody>
          <a:bodyPr wrap="square" lIns="0" tIns="0" rIns="0" bIns="0" rtlCol="0">
            <a:spAutoFit/>
          </a:bodyPr>
          <a:lstStyle/>
          <a:p>
            <a:pPr marL="0">
              <a:lnSpc>
                <a:spcPct val="100000"/>
              </a:lnSpc>
            </a:pPr>
            <a:r>
              <a:rPr lang="en-US" altLang="zh-CN" sz="1500" spc="-104" dirty="0">
                <a:solidFill>
                  <a:srgbClr val="797B7F"/>
                </a:solidFill>
                <a:latin typeface="MS Gothic"/>
                <a:ea typeface="MS Gothic"/>
              </a:rPr>
              <a:t>ヘルス</a:t>
            </a:r>
            <a:r>
              <a:rPr lang="en-US" altLang="zh-CN" sz="1500" spc="-94" dirty="0">
                <a:solidFill>
                  <a:srgbClr val="797B7F"/>
                </a:solidFill>
                <a:latin typeface="MS Gothic"/>
                <a:ea typeface="MS Gothic"/>
              </a:rPr>
              <a:t>ケア</a:t>
            </a:r>
          </a:p>
        </p:txBody>
      </p:sp>
      <p:sp>
        <p:nvSpPr>
          <p:cNvPr id="432" name="TextBox 432"/>
          <p:cNvSpPr txBox="1"/>
          <p:nvPr/>
        </p:nvSpPr>
        <p:spPr>
          <a:xfrm>
            <a:off x="8123177" y="1869152"/>
            <a:ext cx="1079500" cy="228600"/>
          </a:xfrm>
          <a:prstGeom prst="rect">
            <a:avLst/>
          </a:prstGeom>
          <a:noFill/>
        </p:spPr>
        <p:txBody>
          <a:bodyPr wrap="square" lIns="0" tIns="0" rIns="0" bIns="0" rtlCol="0">
            <a:spAutoFit/>
          </a:bodyPr>
          <a:lstStyle/>
          <a:p>
            <a:pPr marL="0">
              <a:lnSpc>
                <a:spcPct val="100000"/>
              </a:lnSpc>
            </a:pPr>
            <a:r>
              <a:rPr lang="en-US" altLang="zh-CN" sz="1500" spc="-5" dirty="0">
                <a:solidFill>
                  <a:srgbClr val="E7C566"/>
                </a:solidFill>
                <a:latin typeface="MS Gothic"/>
                <a:ea typeface="MS Gothic"/>
              </a:rPr>
              <a:t>貧困</a:t>
            </a:r>
            <a:r>
              <a:rPr lang="en-US" altLang="zh-CN" sz="1500" dirty="0">
                <a:solidFill>
                  <a:srgbClr val="E7C566"/>
                </a:solidFill>
                <a:latin typeface="MS Gothic"/>
                <a:ea typeface="MS Gothic"/>
              </a:rPr>
              <a:t>の軽減</a:t>
            </a:r>
          </a:p>
        </p:txBody>
      </p:sp>
      <p:sp>
        <p:nvSpPr>
          <p:cNvPr id="433" name="TextBox 433"/>
          <p:cNvSpPr txBox="1"/>
          <p:nvPr/>
        </p:nvSpPr>
        <p:spPr>
          <a:xfrm>
            <a:off x="362784" y="2490620"/>
            <a:ext cx="1781373" cy="2593313"/>
          </a:xfrm>
          <a:prstGeom prst="rect">
            <a:avLst/>
          </a:prstGeom>
          <a:noFill/>
        </p:spPr>
        <p:txBody>
          <a:bodyPr wrap="square" lIns="0" tIns="0" rIns="0" bIns="0" rtlCol="0">
            <a:spAutoFit/>
          </a:bodyPr>
          <a:lstStyle/>
          <a:p>
            <a:pPr marL="0">
              <a:lnSpc>
                <a:spcPct val="100000"/>
              </a:lnSpc>
            </a:pPr>
            <a:r>
              <a:rPr lang="en-US" altLang="zh-CN" sz="1200" b="1" dirty="0">
                <a:solidFill>
                  <a:srgbClr val="000000"/>
                </a:solidFill>
                <a:latin typeface="MS Gothic"/>
                <a:ea typeface="MS Gothic"/>
              </a:rPr>
              <a:t>国連</a:t>
            </a:r>
            <a:r>
              <a:rPr lang="en-US" altLang="zh-CN" sz="1200" b="1" spc="5" dirty="0">
                <a:solidFill>
                  <a:srgbClr val="000000"/>
                </a:solidFill>
                <a:latin typeface="Times New Roman"/>
                <a:ea typeface="Times New Roman"/>
              </a:rPr>
              <a:t>S</a:t>
            </a:r>
            <a:r>
              <a:rPr lang="en-US" altLang="zh-CN" sz="1200" b="1" dirty="0">
                <a:solidFill>
                  <a:srgbClr val="000000"/>
                </a:solidFill>
                <a:latin typeface="Times New Roman"/>
                <a:ea typeface="Times New Roman"/>
              </a:rPr>
              <a:t>DGs</a:t>
            </a:r>
          </a:p>
          <a:p>
            <a:pPr marL="0">
              <a:lnSpc>
                <a:spcPct val="100000"/>
              </a:lnSpc>
            </a:pPr>
            <a:r>
              <a:rPr lang="en-US" altLang="zh-CN" sz="1200" b="1" spc="-30" dirty="0">
                <a:solidFill>
                  <a:srgbClr val="4C3A2D"/>
                </a:solidFill>
                <a:latin typeface="Times New Roman"/>
                <a:ea typeface="Times New Roman"/>
              </a:rPr>
              <a:t>7</a:t>
            </a:r>
            <a:r>
              <a:rPr lang="en-US" altLang="zh-CN" sz="1200" b="1" spc="44" dirty="0">
                <a:solidFill>
                  <a:srgbClr val="4C3A2D"/>
                </a:solidFill>
                <a:latin typeface="Times New Roman"/>
                <a:cs typeface="Times New Roman"/>
              </a:rPr>
              <a:t> </a:t>
            </a:r>
            <a:r>
              <a:rPr lang="en-US" altLang="zh-CN" sz="1200" spc="-65" dirty="0">
                <a:solidFill>
                  <a:srgbClr val="000000"/>
                </a:solidFill>
                <a:latin typeface="MS Gothic"/>
                <a:ea typeface="MS Gothic"/>
              </a:rPr>
              <a:t>エネルギーをみんなに</a:t>
            </a:r>
          </a:p>
          <a:p>
            <a:pPr marL="0" indent="102108">
              <a:lnSpc>
                <a:spcPct val="100000"/>
              </a:lnSpc>
            </a:pPr>
            <a:r>
              <a:rPr lang="en-US" altLang="zh-CN" sz="1200" spc="-169" dirty="0">
                <a:solidFill>
                  <a:srgbClr val="000000"/>
                </a:solidFill>
                <a:latin typeface="MS Gothic"/>
                <a:ea typeface="MS Gothic"/>
              </a:rPr>
              <a:t>そし</a:t>
            </a:r>
            <a:r>
              <a:rPr lang="en-US" altLang="zh-CN" sz="1200" spc="-164" dirty="0">
                <a:solidFill>
                  <a:srgbClr val="000000"/>
                </a:solidFill>
                <a:latin typeface="MS Gothic"/>
                <a:ea typeface="MS Gothic"/>
              </a:rPr>
              <a:t>てクリーンに</a:t>
            </a:r>
          </a:p>
          <a:p>
            <a:pPr marL="0">
              <a:lnSpc>
                <a:spcPct val="100000"/>
              </a:lnSpc>
            </a:pPr>
            <a:r>
              <a:rPr lang="en-US" altLang="zh-CN" sz="1200" b="1" spc="-25" dirty="0">
                <a:solidFill>
                  <a:srgbClr val="4C3A2D"/>
                </a:solidFill>
                <a:latin typeface="Times New Roman"/>
                <a:ea typeface="Times New Roman"/>
              </a:rPr>
              <a:t>3</a:t>
            </a:r>
            <a:r>
              <a:rPr lang="en-US" altLang="zh-CN" sz="1200" b="1" spc="15" dirty="0">
                <a:solidFill>
                  <a:srgbClr val="4C3A2D"/>
                </a:solidFill>
                <a:latin typeface="Times New Roman"/>
                <a:cs typeface="Times New Roman"/>
              </a:rPr>
              <a:t> </a:t>
            </a:r>
            <a:r>
              <a:rPr lang="en-US" altLang="zh-CN" sz="1200" spc="-50" dirty="0">
                <a:solidFill>
                  <a:srgbClr val="000000"/>
                </a:solidFill>
                <a:latin typeface="MS Gothic"/>
                <a:ea typeface="MS Gothic"/>
              </a:rPr>
              <a:t>全ての人に健康と福祉を</a:t>
            </a:r>
          </a:p>
          <a:p>
            <a:pPr marL="0">
              <a:lnSpc>
                <a:spcPct val="100000"/>
              </a:lnSpc>
            </a:pPr>
            <a:r>
              <a:rPr lang="en-US" altLang="zh-CN" sz="1200" b="1" spc="-35" dirty="0">
                <a:solidFill>
                  <a:srgbClr val="4C3A2D"/>
                </a:solidFill>
                <a:latin typeface="Times New Roman"/>
                <a:ea typeface="Times New Roman"/>
              </a:rPr>
              <a:t>11</a:t>
            </a:r>
            <a:r>
              <a:rPr lang="en-US" altLang="zh-CN" sz="1200" b="1" dirty="0">
                <a:solidFill>
                  <a:srgbClr val="4C3A2D"/>
                </a:solidFill>
                <a:latin typeface="Times New Roman"/>
                <a:cs typeface="Times New Roman"/>
              </a:rPr>
              <a:t> </a:t>
            </a:r>
            <a:r>
              <a:rPr lang="en-US" altLang="zh-CN" sz="1200" spc="-64" dirty="0">
                <a:solidFill>
                  <a:srgbClr val="000000"/>
                </a:solidFill>
                <a:latin typeface="MS Gothic"/>
                <a:ea typeface="MS Gothic"/>
              </a:rPr>
              <a:t>住み続けられる街作りを</a:t>
            </a:r>
          </a:p>
          <a:p>
            <a:pPr marL="0">
              <a:lnSpc>
                <a:spcPct val="100000"/>
              </a:lnSpc>
            </a:pPr>
            <a:r>
              <a:rPr lang="en-US" altLang="zh-CN" sz="1200" b="1" spc="-5" dirty="0">
                <a:solidFill>
                  <a:srgbClr val="4C3A2D"/>
                </a:solidFill>
                <a:latin typeface="Times New Roman"/>
                <a:ea typeface="Times New Roman"/>
              </a:rPr>
              <a:t>13</a:t>
            </a:r>
            <a:r>
              <a:rPr lang="en-US" altLang="zh-CN" sz="1200" b="1" spc="10" dirty="0">
                <a:solidFill>
                  <a:srgbClr val="4C3A2D"/>
                </a:solidFill>
                <a:latin typeface="Times New Roman"/>
                <a:cs typeface="Times New Roman"/>
              </a:rPr>
              <a:t> </a:t>
            </a:r>
            <a:r>
              <a:rPr lang="en-US" altLang="zh-CN" sz="1200" spc="-10" dirty="0">
                <a:solidFill>
                  <a:srgbClr val="000000"/>
                </a:solidFill>
                <a:latin typeface="MS Gothic"/>
                <a:ea typeface="MS Gothic"/>
              </a:rPr>
              <a:t>気候変動に具体策を</a:t>
            </a:r>
          </a:p>
          <a:p>
            <a:pPr>
              <a:lnSpc>
                <a:spcPts val="1000"/>
              </a:lnSpc>
            </a:pPr>
            <a:endParaRPr lang="en-US" dirty="0"/>
          </a:p>
          <a:p>
            <a:pPr>
              <a:lnSpc>
                <a:spcPts val="1000"/>
              </a:lnSpc>
            </a:pPr>
            <a:endParaRPr lang="en-US" dirty="0"/>
          </a:p>
          <a:p>
            <a:pPr>
              <a:lnSpc>
                <a:spcPts val="1135"/>
              </a:lnSpc>
            </a:pPr>
            <a:endParaRPr lang="en-US" dirty="0"/>
          </a:p>
          <a:p>
            <a:pPr marL="0" indent="16704">
              <a:lnSpc>
                <a:spcPct val="100000"/>
              </a:lnSpc>
            </a:pPr>
            <a:r>
              <a:rPr lang="en-US" altLang="zh-CN" sz="1200" b="1" spc="-109" dirty="0">
                <a:solidFill>
                  <a:srgbClr val="000000"/>
                </a:solidFill>
                <a:latin typeface="Times New Roman"/>
                <a:ea typeface="Times New Roman"/>
              </a:rPr>
              <a:t>UBS</a:t>
            </a:r>
            <a:r>
              <a:rPr lang="en-US" altLang="zh-CN" sz="1200" b="1" spc="-175" dirty="0">
                <a:solidFill>
                  <a:srgbClr val="000000"/>
                </a:solidFill>
                <a:latin typeface="MS Gothic"/>
                <a:ea typeface="MS Gothic"/>
              </a:rPr>
              <a:t>インパク</a:t>
            </a:r>
            <a:r>
              <a:rPr lang="en-US" altLang="zh-CN" sz="1200" b="1" spc="-164" dirty="0">
                <a:solidFill>
                  <a:srgbClr val="000000"/>
                </a:solidFill>
                <a:latin typeface="MS Gothic"/>
                <a:ea typeface="MS Gothic"/>
              </a:rPr>
              <a:t>ト指標：</a:t>
            </a:r>
          </a:p>
          <a:p>
            <a:pPr>
              <a:lnSpc>
                <a:spcPts val="719"/>
              </a:lnSpc>
            </a:pPr>
            <a:endParaRPr lang="en-US" dirty="0"/>
          </a:p>
          <a:p>
            <a:pPr marL="0" indent="16763">
              <a:lnSpc>
                <a:spcPct val="100000"/>
              </a:lnSpc>
            </a:pPr>
            <a:r>
              <a:rPr lang="en-US" altLang="zh-CN" sz="1200" b="1" spc="-30" dirty="0">
                <a:solidFill>
                  <a:srgbClr val="000000"/>
                </a:solidFill>
                <a:latin typeface="Times New Roman"/>
                <a:ea typeface="Times New Roman"/>
              </a:rPr>
              <a:t>E:</a:t>
            </a:r>
            <a:r>
              <a:rPr lang="en-US" altLang="zh-CN" sz="1200" b="1" spc="20" dirty="0">
                <a:solidFill>
                  <a:srgbClr val="000000"/>
                </a:solidFill>
                <a:latin typeface="Times New Roman"/>
                <a:cs typeface="Times New Roman"/>
              </a:rPr>
              <a:t> </a:t>
            </a:r>
            <a:r>
              <a:rPr lang="en-US" altLang="zh-CN" sz="1200" spc="-55" dirty="0">
                <a:solidFill>
                  <a:srgbClr val="000000"/>
                </a:solidFill>
                <a:latin typeface="MS Gothic"/>
                <a:ea typeface="MS Gothic"/>
              </a:rPr>
              <a:t>大気汚染の防止、炭素</a:t>
            </a:r>
          </a:p>
          <a:p>
            <a:pPr marL="0" indent="161544">
              <a:lnSpc>
                <a:spcPct val="100000"/>
              </a:lnSpc>
            </a:pPr>
            <a:r>
              <a:rPr lang="en-US" altLang="zh-CN" sz="1200" spc="-35" dirty="0">
                <a:solidFill>
                  <a:srgbClr val="000000"/>
                </a:solidFill>
                <a:latin typeface="MS Gothic"/>
                <a:ea typeface="MS Gothic"/>
              </a:rPr>
              <a:t>ガス排出</a:t>
            </a:r>
            <a:r>
              <a:rPr lang="en-US" altLang="zh-CN" sz="1200" spc="-30" dirty="0">
                <a:solidFill>
                  <a:srgbClr val="000000"/>
                </a:solidFill>
                <a:latin typeface="MS Gothic"/>
                <a:ea typeface="MS Gothic"/>
              </a:rPr>
              <a:t>の削減</a:t>
            </a:r>
          </a:p>
          <a:p>
            <a:pPr>
              <a:lnSpc>
                <a:spcPts val="719"/>
              </a:lnSpc>
            </a:pPr>
            <a:endParaRPr lang="en-US" dirty="0"/>
          </a:p>
          <a:p>
            <a:pPr marL="0" indent="16764">
              <a:lnSpc>
                <a:spcPct val="100000"/>
              </a:lnSpc>
            </a:pPr>
            <a:r>
              <a:rPr lang="en-US" altLang="zh-CN" sz="1200" b="1" spc="-34" dirty="0">
                <a:solidFill>
                  <a:srgbClr val="000000"/>
                </a:solidFill>
                <a:latin typeface="Times New Roman"/>
                <a:ea typeface="Times New Roman"/>
              </a:rPr>
              <a:t>S:</a:t>
            </a:r>
            <a:r>
              <a:rPr lang="en-US" altLang="zh-CN" sz="1200" b="1" spc="10" dirty="0">
                <a:solidFill>
                  <a:srgbClr val="000000"/>
                </a:solidFill>
                <a:latin typeface="Times New Roman"/>
                <a:cs typeface="Times New Roman"/>
              </a:rPr>
              <a:t> </a:t>
            </a:r>
            <a:r>
              <a:rPr lang="en-US" altLang="zh-CN" sz="1200" spc="-80" dirty="0">
                <a:solidFill>
                  <a:srgbClr val="000000"/>
                </a:solidFill>
                <a:latin typeface="MS Gothic"/>
                <a:ea typeface="MS Gothic"/>
              </a:rPr>
              <a:t>延命年数、罹患日数、</a:t>
            </a:r>
          </a:p>
          <a:p>
            <a:pPr marL="0" indent="144780">
              <a:lnSpc>
                <a:spcPct val="100000"/>
              </a:lnSpc>
            </a:pPr>
            <a:r>
              <a:rPr lang="en-US" altLang="zh-CN" sz="1200" spc="-10" dirty="0">
                <a:solidFill>
                  <a:srgbClr val="000000"/>
                </a:solidFill>
                <a:latin typeface="MS Gothic"/>
                <a:ea typeface="MS Gothic"/>
              </a:rPr>
              <a:t>入院</a:t>
            </a:r>
            <a:r>
              <a:rPr lang="en-US" altLang="zh-CN" sz="1200" dirty="0">
                <a:solidFill>
                  <a:srgbClr val="000000"/>
                </a:solidFill>
                <a:latin typeface="MS Gothic"/>
                <a:ea typeface="MS Gothic"/>
              </a:rPr>
              <a:t>回避</a:t>
            </a:r>
          </a:p>
        </p:txBody>
      </p:sp>
      <p:sp>
        <p:nvSpPr>
          <p:cNvPr id="434" name="TextBox 434"/>
          <p:cNvSpPr txBox="1"/>
          <p:nvPr/>
        </p:nvSpPr>
        <p:spPr>
          <a:xfrm>
            <a:off x="2272601" y="2490620"/>
            <a:ext cx="1818854" cy="2410433"/>
          </a:xfrm>
          <a:prstGeom prst="rect">
            <a:avLst/>
          </a:prstGeom>
          <a:noFill/>
        </p:spPr>
        <p:txBody>
          <a:bodyPr wrap="square" lIns="0" tIns="0" rIns="0" bIns="0" rtlCol="0">
            <a:spAutoFit/>
          </a:bodyPr>
          <a:lstStyle/>
          <a:p>
            <a:pPr marL="0">
              <a:lnSpc>
                <a:spcPct val="100000"/>
              </a:lnSpc>
            </a:pPr>
            <a:r>
              <a:rPr lang="en-US" altLang="zh-CN" sz="1200" b="1" dirty="0">
                <a:solidFill>
                  <a:srgbClr val="000000"/>
                </a:solidFill>
                <a:latin typeface="MS Gothic"/>
                <a:ea typeface="MS Gothic"/>
              </a:rPr>
              <a:t>国連</a:t>
            </a:r>
            <a:r>
              <a:rPr lang="en-US" altLang="zh-CN" sz="1200" b="1" spc="5" dirty="0">
                <a:solidFill>
                  <a:srgbClr val="000000"/>
                </a:solidFill>
                <a:latin typeface="Times New Roman"/>
                <a:ea typeface="Times New Roman"/>
              </a:rPr>
              <a:t>S</a:t>
            </a:r>
            <a:r>
              <a:rPr lang="en-US" altLang="zh-CN" sz="1200" b="1" dirty="0">
                <a:solidFill>
                  <a:srgbClr val="000000"/>
                </a:solidFill>
                <a:latin typeface="Times New Roman"/>
                <a:ea typeface="Times New Roman"/>
              </a:rPr>
              <a:t>DGs</a:t>
            </a:r>
          </a:p>
          <a:p>
            <a:pPr marL="0">
              <a:lnSpc>
                <a:spcPct val="100000"/>
              </a:lnSpc>
            </a:pPr>
            <a:r>
              <a:rPr lang="en-US" altLang="zh-CN" sz="1200" b="1" spc="-45" dirty="0">
                <a:solidFill>
                  <a:srgbClr val="BF9878"/>
                </a:solidFill>
                <a:latin typeface="Times New Roman"/>
                <a:ea typeface="Times New Roman"/>
              </a:rPr>
              <a:t>14</a:t>
            </a:r>
            <a:r>
              <a:rPr lang="en-US" altLang="zh-CN" sz="1200" b="1" spc="25" dirty="0">
                <a:solidFill>
                  <a:srgbClr val="BF9878"/>
                </a:solidFill>
                <a:latin typeface="Times New Roman"/>
                <a:cs typeface="Times New Roman"/>
              </a:rPr>
              <a:t> </a:t>
            </a:r>
            <a:r>
              <a:rPr lang="en-US" altLang="zh-CN" sz="1200" spc="-85" dirty="0">
                <a:solidFill>
                  <a:srgbClr val="000000"/>
                </a:solidFill>
                <a:latin typeface="MS Gothic"/>
                <a:ea typeface="MS Gothic"/>
              </a:rPr>
              <a:t>海の豊かさを守ろう</a:t>
            </a:r>
          </a:p>
          <a:p>
            <a:pPr marL="0">
              <a:lnSpc>
                <a:spcPct val="100000"/>
              </a:lnSpc>
            </a:pPr>
            <a:r>
              <a:rPr lang="en-US" altLang="zh-CN" sz="1200" b="1" spc="-45" dirty="0">
                <a:solidFill>
                  <a:srgbClr val="BF9878"/>
                </a:solidFill>
                <a:latin typeface="Times New Roman"/>
                <a:ea typeface="Times New Roman"/>
              </a:rPr>
              <a:t>6</a:t>
            </a:r>
            <a:r>
              <a:rPr lang="en-US" altLang="zh-CN" sz="1200" b="1" spc="34" dirty="0">
                <a:solidFill>
                  <a:srgbClr val="BF9878"/>
                </a:solidFill>
                <a:latin typeface="Times New Roman"/>
                <a:cs typeface="Times New Roman"/>
              </a:rPr>
              <a:t> </a:t>
            </a:r>
            <a:r>
              <a:rPr lang="en-US" altLang="zh-CN" sz="1200" spc="-90" dirty="0">
                <a:solidFill>
                  <a:srgbClr val="000000"/>
                </a:solidFill>
                <a:latin typeface="MS Gothic"/>
                <a:ea typeface="MS Gothic"/>
              </a:rPr>
              <a:t>安全な水トイレを世界中に</a:t>
            </a:r>
          </a:p>
          <a:p>
            <a:pPr marL="0">
              <a:lnSpc>
                <a:spcPct val="100000"/>
              </a:lnSpc>
            </a:pPr>
            <a:r>
              <a:rPr lang="en-US" altLang="zh-CN" sz="1200" b="1" spc="-44" dirty="0">
                <a:solidFill>
                  <a:srgbClr val="BF9878"/>
                </a:solidFill>
                <a:latin typeface="Times New Roman"/>
                <a:ea typeface="Times New Roman"/>
              </a:rPr>
              <a:t>15</a:t>
            </a:r>
            <a:r>
              <a:rPr lang="en-US" altLang="zh-CN" sz="1200" b="1" spc="40" dirty="0">
                <a:solidFill>
                  <a:srgbClr val="BF9878"/>
                </a:solidFill>
                <a:latin typeface="Times New Roman"/>
                <a:cs typeface="Times New Roman"/>
              </a:rPr>
              <a:t> </a:t>
            </a:r>
            <a:r>
              <a:rPr lang="en-US" altLang="zh-CN" sz="1200" spc="-94" dirty="0">
                <a:solidFill>
                  <a:srgbClr val="000000"/>
                </a:solidFill>
                <a:latin typeface="MS Gothic"/>
                <a:ea typeface="MS Gothic"/>
              </a:rPr>
              <a:t>陸の豊かさも守ろう</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14"/>
              </a:lnSpc>
            </a:pPr>
            <a:endParaRPr lang="en-US" dirty="0"/>
          </a:p>
          <a:p>
            <a:pPr marL="0" indent="91553">
              <a:lnSpc>
                <a:spcPct val="100000"/>
              </a:lnSpc>
            </a:pPr>
            <a:r>
              <a:rPr lang="en-US" altLang="zh-CN" sz="1200" b="1" spc="-109" dirty="0">
                <a:solidFill>
                  <a:srgbClr val="000000"/>
                </a:solidFill>
                <a:latin typeface="Times New Roman"/>
                <a:ea typeface="Times New Roman"/>
              </a:rPr>
              <a:t>UBS</a:t>
            </a:r>
            <a:r>
              <a:rPr lang="en-US" altLang="zh-CN" sz="1200" b="1" spc="-175" dirty="0">
                <a:solidFill>
                  <a:srgbClr val="000000"/>
                </a:solidFill>
                <a:latin typeface="MS Gothic"/>
                <a:ea typeface="MS Gothic"/>
              </a:rPr>
              <a:t>インパク</a:t>
            </a:r>
            <a:r>
              <a:rPr lang="en-US" altLang="zh-CN" sz="1200" b="1" spc="-164" dirty="0">
                <a:solidFill>
                  <a:srgbClr val="000000"/>
                </a:solidFill>
                <a:latin typeface="MS Gothic"/>
                <a:ea typeface="MS Gothic"/>
              </a:rPr>
              <a:t>ト指標：</a:t>
            </a:r>
          </a:p>
          <a:p>
            <a:pPr>
              <a:lnSpc>
                <a:spcPts val="719"/>
              </a:lnSpc>
            </a:pPr>
            <a:endParaRPr lang="en-US" dirty="0"/>
          </a:p>
          <a:p>
            <a:pPr marL="0" indent="91604">
              <a:lnSpc>
                <a:spcPct val="100000"/>
              </a:lnSpc>
            </a:pPr>
            <a:r>
              <a:rPr lang="en-US" altLang="zh-CN" sz="1200" b="1" spc="-30" dirty="0">
                <a:solidFill>
                  <a:srgbClr val="000000"/>
                </a:solidFill>
                <a:latin typeface="Times New Roman"/>
                <a:ea typeface="Times New Roman"/>
              </a:rPr>
              <a:t>E:</a:t>
            </a:r>
            <a:r>
              <a:rPr lang="en-US" altLang="zh-CN" sz="1200" b="1" spc="10" dirty="0">
                <a:solidFill>
                  <a:srgbClr val="000000"/>
                </a:solidFill>
                <a:latin typeface="Times New Roman"/>
                <a:cs typeface="Times New Roman"/>
              </a:rPr>
              <a:t> </a:t>
            </a:r>
            <a:r>
              <a:rPr lang="en-US" altLang="zh-CN" sz="1200" spc="-60" dirty="0">
                <a:solidFill>
                  <a:srgbClr val="000000"/>
                </a:solidFill>
                <a:latin typeface="MS Gothic"/>
                <a:ea typeface="MS Gothic"/>
              </a:rPr>
              <a:t>水節約量、汚染水の</a:t>
            </a:r>
          </a:p>
          <a:p>
            <a:pPr marL="0" indent="219620">
              <a:lnSpc>
                <a:spcPct val="100000"/>
              </a:lnSpc>
            </a:pPr>
            <a:r>
              <a:rPr lang="en-US" altLang="zh-CN" sz="1200" spc="-45" dirty="0">
                <a:solidFill>
                  <a:srgbClr val="000000"/>
                </a:solidFill>
                <a:latin typeface="MS Gothic"/>
                <a:ea typeface="MS Gothic"/>
              </a:rPr>
              <a:t>処理、生</a:t>
            </a:r>
            <a:r>
              <a:rPr lang="en-US" altLang="zh-CN" sz="1200" spc="-40" dirty="0">
                <a:solidFill>
                  <a:srgbClr val="000000"/>
                </a:solidFill>
                <a:latin typeface="MS Gothic"/>
                <a:ea typeface="MS Gothic"/>
              </a:rPr>
              <a:t>態系への恩恵</a:t>
            </a:r>
          </a:p>
          <a:p>
            <a:pPr>
              <a:lnSpc>
                <a:spcPts val="719"/>
              </a:lnSpc>
            </a:pPr>
            <a:endParaRPr lang="en-US" dirty="0"/>
          </a:p>
          <a:p>
            <a:pPr marL="0" indent="91604">
              <a:lnSpc>
                <a:spcPct val="100000"/>
              </a:lnSpc>
            </a:pPr>
            <a:r>
              <a:rPr lang="en-US" altLang="zh-CN" sz="1200" b="1" spc="-30" dirty="0">
                <a:solidFill>
                  <a:srgbClr val="000000"/>
                </a:solidFill>
                <a:latin typeface="Times New Roman"/>
                <a:ea typeface="Times New Roman"/>
              </a:rPr>
              <a:t>S:</a:t>
            </a:r>
            <a:r>
              <a:rPr lang="en-US" altLang="zh-CN" sz="1200" b="1" spc="15" dirty="0">
                <a:solidFill>
                  <a:srgbClr val="000000"/>
                </a:solidFill>
                <a:latin typeface="Times New Roman"/>
                <a:cs typeface="Times New Roman"/>
              </a:rPr>
              <a:t> </a:t>
            </a:r>
            <a:r>
              <a:rPr lang="en-US" altLang="zh-CN" sz="1200" spc="-64" dirty="0">
                <a:solidFill>
                  <a:srgbClr val="000000"/>
                </a:solidFill>
                <a:latin typeface="MS Gothic"/>
                <a:ea typeface="MS Gothic"/>
              </a:rPr>
              <a:t>上水を利用できる人数</a:t>
            </a:r>
          </a:p>
        </p:txBody>
      </p:sp>
      <p:sp>
        <p:nvSpPr>
          <p:cNvPr id="435" name="TextBox 435"/>
          <p:cNvSpPr txBox="1"/>
          <p:nvPr/>
        </p:nvSpPr>
        <p:spPr>
          <a:xfrm>
            <a:off x="4236997" y="2540912"/>
            <a:ext cx="1705863" cy="2543021"/>
          </a:xfrm>
          <a:prstGeom prst="rect">
            <a:avLst/>
          </a:prstGeom>
          <a:noFill/>
        </p:spPr>
        <p:txBody>
          <a:bodyPr wrap="square" lIns="0" tIns="0" rIns="0" bIns="0" rtlCol="0">
            <a:spAutoFit/>
          </a:bodyPr>
          <a:lstStyle/>
          <a:p>
            <a:pPr marL="0">
              <a:lnSpc>
                <a:spcPct val="100000"/>
              </a:lnSpc>
            </a:pPr>
            <a:r>
              <a:rPr lang="en-US" altLang="zh-CN" sz="1200" b="1" dirty="0">
                <a:solidFill>
                  <a:srgbClr val="000000"/>
                </a:solidFill>
                <a:latin typeface="MS Gothic"/>
                <a:ea typeface="MS Gothic"/>
              </a:rPr>
              <a:t>国連</a:t>
            </a:r>
            <a:r>
              <a:rPr lang="en-US" altLang="zh-CN" sz="1200" b="1" spc="5" dirty="0">
                <a:solidFill>
                  <a:srgbClr val="000000"/>
                </a:solidFill>
                <a:latin typeface="Times New Roman"/>
                <a:ea typeface="Times New Roman"/>
              </a:rPr>
              <a:t>S</a:t>
            </a:r>
            <a:r>
              <a:rPr lang="en-US" altLang="zh-CN" sz="1200" b="1" dirty="0">
                <a:solidFill>
                  <a:srgbClr val="000000"/>
                </a:solidFill>
                <a:latin typeface="Times New Roman"/>
                <a:ea typeface="Times New Roman"/>
              </a:rPr>
              <a:t>DGs</a:t>
            </a:r>
          </a:p>
          <a:p>
            <a:pPr marL="0">
              <a:lnSpc>
                <a:spcPct val="100000"/>
              </a:lnSpc>
            </a:pPr>
            <a:r>
              <a:rPr lang="en-US" altLang="zh-CN" sz="1200" b="1" spc="-30" dirty="0">
                <a:solidFill>
                  <a:srgbClr val="A23623"/>
                </a:solidFill>
                <a:latin typeface="Times New Roman"/>
                <a:ea typeface="Times New Roman"/>
              </a:rPr>
              <a:t>2</a:t>
            </a:r>
            <a:r>
              <a:rPr lang="en-US" altLang="zh-CN" sz="1200" b="1" spc="15" dirty="0">
                <a:solidFill>
                  <a:srgbClr val="A23623"/>
                </a:solidFill>
                <a:latin typeface="Times New Roman"/>
                <a:cs typeface="Times New Roman"/>
              </a:rPr>
              <a:t> </a:t>
            </a:r>
            <a:r>
              <a:rPr lang="en-US" altLang="zh-CN" sz="1200" spc="-55" dirty="0">
                <a:solidFill>
                  <a:srgbClr val="000000"/>
                </a:solidFill>
                <a:latin typeface="MS Gothic"/>
                <a:ea typeface="MS Gothic"/>
              </a:rPr>
              <a:t>飢餓をゼロに</a:t>
            </a:r>
          </a:p>
          <a:p>
            <a:pPr marL="0">
              <a:lnSpc>
                <a:spcPct val="100000"/>
              </a:lnSpc>
            </a:pPr>
            <a:r>
              <a:rPr lang="en-US" altLang="zh-CN" sz="1200" b="1" spc="-60" dirty="0">
                <a:solidFill>
                  <a:srgbClr val="A23623"/>
                </a:solidFill>
                <a:latin typeface="Times New Roman"/>
                <a:ea typeface="Times New Roman"/>
              </a:rPr>
              <a:t>12</a:t>
            </a:r>
            <a:r>
              <a:rPr lang="en-US" altLang="zh-CN" sz="1200" b="1" spc="5" dirty="0">
                <a:solidFill>
                  <a:srgbClr val="A23623"/>
                </a:solidFill>
                <a:latin typeface="Times New Roman"/>
                <a:cs typeface="Times New Roman"/>
              </a:rPr>
              <a:t> </a:t>
            </a:r>
            <a:r>
              <a:rPr lang="en-US" altLang="zh-CN" sz="1200" spc="-114" dirty="0">
                <a:solidFill>
                  <a:srgbClr val="000000"/>
                </a:solidFill>
                <a:latin typeface="MS Gothic"/>
                <a:ea typeface="MS Gothic"/>
              </a:rPr>
              <a:t>つくる責任、つかう責任</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60"/>
              </a:lnSpc>
            </a:pPr>
            <a:endParaRPr lang="en-US" dirty="0"/>
          </a:p>
          <a:p>
            <a:pPr marL="0" indent="35407">
              <a:lnSpc>
                <a:spcPct val="100000"/>
              </a:lnSpc>
            </a:pPr>
            <a:r>
              <a:rPr lang="en-US" altLang="zh-CN" sz="1200" b="1" spc="-109" dirty="0">
                <a:solidFill>
                  <a:srgbClr val="000000"/>
                </a:solidFill>
                <a:latin typeface="Times New Roman"/>
                <a:ea typeface="Times New Roman"/>
              </a:rPr>
              <a:t>UBS</a:t>
            </a:r>
            <a:r>
              <a:rPr lang="en-US" altLang="zh-CN" sz="1200" b="1" spc="-175" dirty="0">
                <a:solidFill>
                  <a:srgbClr val="000000"/>
                </a:solidFill>
                <a:latin typeface="MS Gothic"/>
                <a:ea typeface="MS Gothic"/>
              </a:rPr>
              <a:t>インパク</a:t>
            </a:r>
            <a:r>
              <a:rPr lang="en-US" altLang="zh-CN" sz="1200" b="1" spc="-164" dirty="0">
                <a:solidFill>
                  <a:srgbClr val="000000"/>
                </a:solidFill>
                <a:latin typeface="MS Gothic"/>
                <a:ea typeface="MS Gothic"/>
              </a:rPr>
              <a:t>ト指標：</a:t>
            </a:r>
          </a:p>
          <a:p>
            <a:pPr>
              <a:lnSpc>
                <a:spcPts val="719"/>
              </a:lnSpc>
            </a:pPr>
            <a:endParaRPr lang="en-US" dirty="0"/>
          </a:p>
          <a:p>
            <a:pPr marL="0" indent="35433">
              <a:lnSpc>
                <a:spcPct val="100000"/>
              </a:lnSpc>
            </a:pPr>
            <a:r>
              <a:rPr lang="en-US" altLang="zh-CN" sz="1200" b="1" spc="-30" dirty="0">
                <a:solidFill>
                  <a:srgbClr val="000000"/>
                </a:solidFill>
                <a:latin typeface="Times New Roman"/>
                <a:ea typeface="Times New Roman"/>
              </a:rPr>
              <a:t>E:</a:t>
            </a:r>
            <a:r>
              <a:rPr lang="en-US" altLang="zh-CN" sz="1200" b="1" spc="15" dirty="0">
                <a:solidFill>
                  <a:srgbClr val="000000"/>
                </a:solidFill>
                <a:latin typeface="Times New Roman"/>
                <a:cs typeface="Times New Roman"/>
              </a:rPr>
              <a:t> </a:t>
            </a:r>
            <a:r>
              <a:rPr lang="en-US" altLang="zh-CN" sz="1200" spc="-60" dirty="0">
                <a:solidFill>
                  <a:srgbClr val="000000"/>
                </a:solidFill>
                <a:latin typeface="MS Gothic"/>
                <a:ea typeface="MS Gothic"/>
              </a:rPr>
              <a:t>食品廃棄の回避量、</a:t>
            </a:r>
          </a:p>
          <a:p>
            <a:pPr marL="0" indent="180213">
              <a:lnSpc>
                <a:spcPct val="100000"/>
              </a:lnSpc>
            </a:pPr>
            <a:r>
              <a:rPr lang="en-US" altLang="zh-CN" sz="1200" spc="-5" dirty="0">
                <a:solidFill>
                  <a:srgbClr val="000000"/>
                </a:solidFill>
                <a:latin typeface="MS Gothic"/>
                <a:ea typeface="MS Gothic"/>
              </a:rPr>
              <a:t>収穫</a:t>
            </a:r>
            <a:r>
              <a:rPr lang="en-US" altLang="zh-CN" sz="1200" dirty="0">
                <a:solidFill>
                  <a:srgbClr val="000000"/>
                </a:solidFill>
                <a:latin typeface="MS Gothic"/>
                <a:ea typeface="MS Gothic"/>
              </a:rPr>
              <a:t>量の増加</a:t>
            </a:r>
          </a:p>
          <a:p>
            <a:pPr>
              <a:lnSpc>
                <a:spcPts val="719"/>
              </a:lnSpc>
            </a:pPr>
            <a:endParaRPr lang="en-US" dirty="0"/>
          </a:p>
          <a:p>
            <a:pPr marL="0" indent="35433">
              <a:lnSpc>
                <a:spcPct val="100000"/>
              </a:lnSpc>
            </a:pPr>
            <a:r>
              <a:rPr lang="en-US" altLang="zh-CN" sz="1200" b="1" spc="-30" dirty="0">
                <a:solidFill>
                  <a:srgbClr val="000000"/>
                </a:solidFill>
                <a:latin typeface="Times New Roman"/>
                <a:ea typeface="Times New Roman"/>
              </a:rPr>
              <a:t>S:</a:t>
            </a:r>
            <a:r>
              <a:rPr lang="en-US" altLang="zh-CN" sz="1200" b="1" spc="20" dirty="0">
                <a:solidFill>
                  <a:srgbClr val="000000"/>
                </a:solidFill>
                <a:latin typeface="Times New Roman"/>
                <a:cs typeface="Times New Roman"/>
              </a:rPr>
              <a:t> </a:t>
            </a:r>
            <a:r>
              <a:rPr lang="en-US" altLang="zh-CN" sz="1200" spc="-64" dirty="0">
                <a:solidFill>
                  <a:srgbClr val="000000"/>
                </a:solidFill>
                <a:latin typeface="MS Gothic"/>
                <a:ea typeface="MS Gothic"/>
              </a:rPr>
              <a:t>栄養食品を入手できる</a:t>
            </a:r>
          </a:p>
          <a:p>
            <a:pPr marL="0" indent="180213">
              <a:lnSpc>
                <a:spcPct val="100000"/>
              </a:lnSpc>
            </a:pPr>
            <a:r>
              <a:rPr lang="en-US" altLang="zh-CN" sz="1200" spc="-5" dirty="0">
                <a:solidFill>
                  <a:srgbClr val="000000"/>
                </a:solidFill>
                <a:latin typeface="MS Gothic"/>
                <a:ea typeface="MS Gothic"/>
              </a:rPr>
              <a:t>人数</a:t>
            </a:r>
          </a:p>
        </p:txBody>
      </p:sp>
      <p:sp>
        <p:nvSpPr>
          <p:cNvPr id="436" name="TextBox 436"/>
          <p:cNvSpPr txBox="1"/>
          <p:nvPr/>
        </p:nvSpPr>
        <p:spPr>
          <a:xfrm>
            <a:off x="6212470" y="2540912"/>
            <a:ext cx="1734129" cy="2085821"/>
          </a:xfrm>
          <a:prstGeom prst="rect">
            <a:avLst/>
          </a:prstGeom>
          <a:noFill/>
        </p:spPr>
        <p:txBody>
          <a:bodyPr wrap="square" lIns="0" tIns="0" rIns="0" bIns="0" rtlCol="0">
            <a:spAutoFit/>
          </a:bodyPr>
          <a:lstStyle/>
          <a:p>
            <a:pPr marL="0">
              <a:lnSpc>
                <a:spcPct val="100000"/>
              </a:lnSpc>
            </a:pPr>
            <a:r>
              <a:rPr lang="en-US" altLang="zh-CN" sz="1200" b="1" dirty="0">
                <a:solidFill>
                  <a:srgbClr val="000000"/>
                </a:solidFill>
                <a:latin typeface="MS Gothic"/>
                <a:ea typeface="MS Gothic"/>
              </a:rPr>
              <a:t>国連</a:t>
            </a:r>
            <a:r>
              <a:rPr lang="en-US" altLang="zh-CN" sz="1200" b="1" spc="5" dirty="0">
                <a:solidFill>
                  <a:srgbClr val="000000"/>
                </a:solidFill>
                <a:latin typeface="Times New Roman"/>
                <a:ea typeface="Times New Roman"/>
              </a:rPr>
              <a:t>S</a:t>
            </a:r>
            <a:r>
              <a:rPr lang="en-US" altLang="zh-CN" sz="1200" b="1" dirty="0">
                <a:solidFill>
                  <a:srgbClr val="000000"/>
                </a:solidFill>
                <a:latin typeface="Times New Roman"/>
                <a:ea typeface="Times New Roman"/>
              </a:rPr>
              <a:t>DGs</a:t>
            </a:r>
          </a:p>
          <a:p>
            <a:pPr marL="0">
              <a:lnSpc>
                <a:spcPct val="100000"/>
              </a:lnSpc>
            </a:pPr>
            <a:r>
              <a:rPr lang="en-US" altLang="zh-CN" sz="1200" b="1" spc="-25" dirty="0">
                <a:solidFill>
                  <a:srgbClr val="797B7F"/>
                </a:solidFill>
                <a:latin typeface="Times New Roman"/>
                <a:ea typeface="Times New Roman"/>
              </a:rPr>
              <a:t>3</a:t>
            </a:r>
            <a:r>
              <a:rPr lang="en-US" altLang="zh-CN" sz="1200" b="1" spc="15" dirty="0">
                <a:solidFill>
                  <a:srgbClr val="797B7F"/>
                </a:solidFill>
                <a:latin typeface="Times New Roman"/>
                <a:cs typeface="Times New Roman"/>
              </a:rPr>
              <a:t> </a:t>
            </a:r>
            <a:r>
              <a:rPr lang="en-US" altLang="zh-CN" sz="1200" spc="-50" dirty="0">
                <a:solidFill>
                  <a:srgbClr val="000000"/>
                </a:solidFill>
                <a:latin typeface="MS Gothic"/>
                <a:ea typeface="MS Gothic"/>
              </a:rPr>
              <a:t>全ての人に健康と福祉を</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500"/>
              </a:lnSpc>
            </a:pPr>
            <a:endParaRPr lang="en-US" dirty="0"/>
          </a:p>
          <a:p>
            <a:pPr marL="0">
              <a:lnSpc>
                <a:spcPct val="100000"/>
              </a:lnSpc>
            </a:pPr>
            <a:r>
              <a:rPr lang="en-US" altLang="zh-CN" sz="1200" b="1" spc="-109" dirty="0">
                <a:solidFill>
                  <a:srgbClr val="000000"/>
                </a:solidFill>
                <a:latin typeface="Times New Roman"/>
                <a:ea typeface="Times New Roman"/>
              </a:rPr>
              <a:t>UBS</a:t>
            </a:r>
            <a:r>
              <a:rPr lang="en-US" altLang="zh-CN" sz="1200" b="1" spc="-175" dirty="0">
                <a:solidFill>
                  <a:srgbClr val="000000"/>
                </a:solidFill>
                <a:latin typeface="MS Gothic"/>
                <a:ea typeface="MS Gothic"/>
              </a:rPr>
              <a:t>インパク</a:t>
            </a:r>
            <a:r>
              <a:rPr lang="en-US" altLang="zh-CN" sz="1200" b="1" spc="-164" dirty="0">
                <a:solidFill>
                  <a:srgbClr val="000000"/>
                </a:solidFill>
                <a:latin typeface="MS Gothic"/>
                <a:ea typeface="MS Gothic"/>
              </a:rPr>
              <a:t>ト指標：</a:t>
            </a:r>
          </a:p>
          <a:p>
            <a:pPr>
              <a:lnSpc>
                <a:spcPts val="719"/>
              </a:lnSpc>
            </a:pPr>
            <a:endParaRPr lang="en-US" dirty="0"/>
          </a:p>
          <a:p>
            <a:pPr marL="0">
              <a:lnSpc>
                <a:spcPct val="100000"/>
              </a:lnSpc>
            </a:pPr>
            <a:r>
              <a:rPr lang="en-US" altLang="zh-CN" sz="1200" b="1" spc="-34" dirty="0">
                <a:solidFill>
                  <a:srgbClr val="000000"/>
                </a:solidFill>
                <a:latin typeface="Times New Roman"/>
                <a:ea typeface="Times New Roman"/>
              </a:rPr>
              <a:t>S:</a:t>
            </a:r>
            <a:r>
              <a:rPr lang="en-US" altLang="zh-CN" sz="1200" b="1" spc="10" dirty="0">
                <a:solidFill>
                  <a:srgbClr val="000000"/>
                </a:solidFill>
                <a:latin typeface="Times New Roman"/>
                <a:cs typeface="Times New Roman"/>
              </a:rPr>
              <a:t> </a:t>
            </a:r>
            <a:r>
              <a:rPr lang="en-US" altLang="zh-CN" sz="1200" spc="-80" dirty="0">
                <a:solidFill>
                  <a:srgbClr val="000000"/>
                </a:solidFill>
                <a:latin typeface="MS Gothic"/>
                <a:ea typeface="MS Gothic"/>
              </a:rPr>
              <a:t>延命年数、罹患日数、</a:t>
            </a:r>
          </a:p>
          <a:p>
            <a:pPr marL="0" indent="154319">
              <a:lnSpc>
                <a:spcPct val="100000"/>
              </a:lnSpc>
            </a:pPr>
            <a:r>
              <a:rPr lang="en-US" altLang="zh-CN" sz="1200" spc="-5" dirty="0">
                <a:solidFill>
                  <a:srgbClr val="000000"/>
                </a:solidFill>
                <a:latin typeface="MS Gothic"/>
                <a:ea typeface="MS Gothic"/>
              </a:rPr>
              <a:t>入院</a:t>
            </a:r>
            <a:r>
              <a:rPr lang="en-US" altLang="zh-CN" sz="1200" dirty="0">
                <a:solidFill>
                  <a:srgbClr val="000000"/>
                </a:solidFill>
                <a:latin typeface="MS Gothic"/>
                <a:ea typeface="MS Gothic"/>
              </a:rPr>
              <a:t>回避</a:t>
            </a:r>
          </a:p>
        </p:txBody>
      </p:sp>
      <p:sp>
        <p:nvSpPr>
          <p:cNvPr id="437" name="TextBox 437"/>
          <p:cNvSpPr txBox="1"/>
          <p:nvPr/>
        </p:nvSpPr>
        <p:spPr>
          <a:xfrm>
            <a:off x="8096437" y="2540912"/>
            <a:ext cx="1807779" cy="2085821"/>
          </a:xfrm>
          <a:prstGeom prst="rect">
            <a:avLst/>
          </a:prstGeom>
          <a:noFill/>
        </p:spPr>
        <p:txBody>
          <a:bodyPr wrap="square" lIns="0" tIns="0" rIns="0" bIns="0" rtlCol="0">
            <a:spAutoFit/>
          </a:bodyPr>
          <a:lstStyle/>
          <a:p>
            <a:pPr marL="0">
              <a:lnSpc>
                <a:spcPct val="100000"/>
              </a:lnSpc>
            </a:pPr>
            <a:r>
              <a:rPr lang="en-US" altLang="zh-CN" sz="1200" b="1" dirty="0">
                <a:solidFill>
                  <a:srgbClr val="000000"/>
                </a:solidFill>
                <a:latin typeface="MS Gothic"/>
                <a:ea typeface="MS Gothic"/>
              </a:rPr>
              <a:t>国連</a:t>
            </a:r>
            <a:r>
              <a:rPr lang="en-US" altLang="zh-CN" sz="1200" b="1" spc="5" dirty="0">
                <a:solidFill>
                  <a:srgbClr val="000000"/>
                </a:solidFill>
                <a:latin typeface="Times New Roman"/>
                <a:ea typeface="Times New Roman"/>
              </a:rPr>
              <a:t>S</a:t>
            </a:r>
            <a:r>
              <a:rPr lang="en-US" altLang="zh-CN" sz="1200" b="1" dirty="0">
                <a:solidFill>
                  <a:srgbClr val="000000"/>
                </a:solidFill>
                <a:latin typeface="Times New Roman"/>
                <a:ea typeface="Times New Roman"/>
              </a:rPr>
              <a:t>DGs</a:t>
            </a:r>
          </a:p>
          <a:p>
            <a:pPr marL="0">
              <a:lnSpc>
                <a:spcPct val="100000"/>
              </a:lnSpc>
            </a:pPr>
            <a:r>
              <a:rPr lang="en-US" altLang="zh-CN" sz="1200" b="1" spc="-80" dirty="0">
                <a:solidFill>
                  <a:srgbClr val="DEAB20"/>
                </a:solidFill>
                <a:latin typeface="Times New Roman"/>
                <a:ea typeface="Times New Roman"/>
              </a:rPr>
              <a:t>1</a:t>
            </a:r>
            <a:r>
              <a:rPr lang="en-US" altLang="zh-CN" sz="1200" b="1" spc="20" dirty="0">
                <a:solidFill>
                  <a:srgbClr val="DEAB20"/>
                </a:solidFill>
                <a:latin typeface="Times New Roman"/>
                <a:cs typeface="Times New Roman"/>
              </a:rPr>
              <a:t> </a:t>
            </a:r>
            <a:r>
              <a:rPr lang="en-US" altLang="zh-CN" sz="1200" spc="-154" dirty="0">
                <a:solidFill>
                  <a:srgbClr val="000000"/>
                </a:solidFill>
                <a:latin typeface="MS Gothic"/>
                <a:ea typeface="MS Gothic"/>
              </a:rPr>
              <a:t>貧困をなくそう</a:t>
            </a:r>
          </a:p>
          <a:p>
            <a:pPr marL="0">
              <a:lnSpc>
                <a:spcPct val="100000"/>
              </a:lnSpc>
            </a:pPr>
            <a:r>
              <a:rPr lang="en-US" altLang="zh-CN" sz="1200" b="1" spc="-20" dirty="0">
                <a:solidFill>
                  <a:srgbClr val="DEAB20"/>
                </a:solidFill>
                <a:latin typeface="Times New Roman"/>
                <a:ea typeface="Times New Roman"/>
              </a:rPr>
              <a:t>4</a:t>
            </a:r>
            <a:r>
              <a:rPr lang="en-US" altLang="zh-CN" sz="1200" b="1" spc="20" dirty="0">
                <a:solidFill>
                  <a:srgbClr val="DEAB20"/>
                </a:solidFill>
                <a:latin typeface="Times New Roman"/>
                <a:cs typeface="Times New Roman"/>
              </a:rPr>
              <a:t> </a:t>
            </a:r>
            <a:r>
              <a:rPr lang="en-US" altLang="zh-CN" sz="1200" spc="-34" dirty="0">
                <a:solidFill>
                  <a:srgbClr val="000000"/>
                </a:solidFill>
                <a:latin typeface="MS Gothic"/>
                <a:ea typeface="MS Gothic"/>
              </a:rPr>
              <a:t>質の高い教育をみんなに</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60"/>
              </a:lnSpc>
            </a:pPr>
            <a:endParaRPr lang="en-US" dirty="0"/>
          </a:p>
          <a:p>
            <a:pPr marL="0" indent="33376">
              <a:lnSpc>
                <a:spcPct val="100000"/>
              </a:lnSpc>
            </a:pPr>
            <a:r>
              <a:rPr lang="en-US" altLang="zh-CN" sz="1200" b="1" spc="-109" dirty="0">
                <a:solidFill>
                  <a:srgbClr val="000000"/>
                </a:solidFill>
                <a:latin typeface="Times New Roman"/>
                <a:ea typeface="Times New Roman"/>
              </a:rPr>
              <a:t>UBS</a:t>
            </a:r>
            <a:r>
              <a:rPr lang="en-US" altLang="zh-CN" sz="1200" b="1" spc="-175" dirty="0">
                <a:solidFill>
                  <a:srgbClr val="000000"/>
                </a:solidFill>
                <a:latin typeface="MS Gothic"/>
                <a:ea typeface="MS Gothic"/>
              </a:rPr>
              <a:t>インパク</a:t>
            </a:r>
            <a:r>
              <a:rPr lang="en-US" altLang="zh-CN" sz="1200" b="1" spc="-164" dirty="0">
                <a:solidFill>
                  <a:srgbClr val="000000"/>
                </a:solidFill>
                <a:latin typeface="MS Gothic"/>
                <a:ea typeface="MS Gothic"/>
              </a:rPr>
              <a:t>ト指標：</a:t>
            </a:r>
          </a:p>
          <a:p>
            <a:pPr>
              <a:lnSpc>
                <a:spcPts val="719"/>
              </a:lnSpc>
            </a:pPr>
            <a:endParaRPr lang="en-US" dirty="0"/>
          </a:p>
          <a:p>
            <a:pPr marL="0" indent="33336">
              <a:lnSpc>
                <a:spcPct val="100000"/>
              </a:lnSpc>
            </a:pPr>
            <a:r>
              <a:rPr lang="en-US" altLang="zh-CN" sz="1200" b="1" spc="-15" dirty="0">
                <a:solidFill>
                  <a:srgbClr val="000000"/>
                </a:solidFill>
                <a:latin typeface="Times New Roman"/>
                <a:ea typeface="Times New Roman"/>
              </a:rPr>
              <a:t>S</a:t>
            </a:r>
            <a:r>
              <a:rPr lang="en-US" altLang="zh-CN" sz="1200" spc="-10" dirty="0">
                <a:solidFill>
                  <a:srgbClr val="000000"/>
                </a:solidFill>
                <a:latin typeface="Times New Roman"/>
                <a:ea typeface="Times New Roman"/>
              </a:rPr>
              <a:t>:</a:t>
            </a:r>
            <a:r>
              <a:rPr lang="en-US" altLang="zh-CN" sz="1200" spc="-30" dirty="0">
                <a:solidFill>
                  <a:srgbClr val="000000"/>
                </a:solidFill>
                <a:latin typeface="MS Gothic"/>
                <a:ea typeface="MS Gothic"/>
              </a:rPr>
              <a:t>金融サービスの利</a:t>
            </a:r>
            <a:r>
              <a:rPr lang="en-US" altLang="zh-CN" sz="1200" spc="-25" dirty="0">
                <a:solidFill>
                  <a:srgbClr val="000000"/>
                </a:solidFill>
                <a:latin typeface="MS Gothic"/>
                <a:ea typeface="MS Gothic"/>
              </a:rPr>
              <a:t>用人数</a:t>
            </a:r>
          </a:p>
          <a:p>
            <a:pPr marL="0" indent="161351">
              <a:lnSpc>
                <a:spcPct val="100000"/>
              </a:lnSpc>
            </a:pPr>
            <a:r>
              <a:rPr lang="en-US" altLang="zh-CN" sz="1200" spc="-35" dirty="0">
                <a:solidFill>
                  <a:srgbClr val="000000"/>
                </a:solidFill>
                <a:latin typeface="MS Gothic"/>
                <a:ea typeface="MS Gothic"/>
              </a:rPr>
              <a:t>教育サー</a:t>
            </a:r>
            <a:r>
              <a:rPr lang="en-US" altLang="zh-CN" sz="1200" spc="-30" dirty="0">
                <a:solidFill>
                  <a:srgbClr val="000000"/>
                </a:solidFill>
                <a:latin typeface="MS Gothic"/>
                <a:ea typeface="MS Gothic"/>
              </a:rPr>
              <a:t>ビスの利用人数</a:t>
            </a:r>
          </a:p>
        </p:txBody>
      </p:sp>
      <p:sp>
        <p:nvSpPr>
          <p:cNvPr id="438" name="TextBox 438"/>
          <p:cNvSpPr txBox="1"/>
          <p:nvPr/>
        </p:nvSpPr>
        <p:spPr>
          <a:xfrm>
            <a:off x="1089661" y="5657951"/>
            <a:ext cx="1344539" cy="1028700"/>
          </a:xfrm>
          <a:prstGeom prst="rect">
            <a:avLst/>
          </a:prstGeom>
          <a:noFill/>
        </p:spPr>
        <p:txBody>
          <a:bodyPr wrap="square" lIns="0" tIns="0" rIns="0" bIns="0" rtlCol="0">
            <a:spAutoFit/>
          </a:bodyPr>
          <a:lstStyle/>
          <a:p>
            <a:pPr marL="0">
              <a:lnSpc>
                <a:spcPct val="100000"/>
              </a:lnSpc>
            </a:pPr>
            <a:r>
              <a:rPr lang="en-US" altLang="zh-CN" sz="1500" spc="-5" dirty="0">
                <a:solidFill>
                  <a:srgbClr val="000000"/>
                </a:solidFill>
                <a:latin typeface="MS Gothic"/>
                <a:ea typeface="MS Gothic"/>
              </a:rPr>
              <a:t>共通</a:t>
            </a:r>
            <a:r>
              <a:rPr lang="en-US" altLang="zh-CN" sz="1500" dirty="0">
                <a:solidFill>
                  <a:srgbClr val="000000"/>
                </a:solidFill>
                <a:latin typeface="MS Gothic"/>
                <a:ea typeface="MS Gothic"/>
              </a:rPr>
              <a:t>項目</a:t>
            </a:r>
          </a:p>
          <a:p>
            <a:pPr>
              <a:lnSpc>
                <a:spcPts val="900"/>
              </a:lnSpc>
            </a:pPr>
            <a:endParaRPr lang="en-US" dirty="0"/>
          </a:p>
          <a:p>
            <a:pPr marL="0">
              <a:lnSpc>
                <a:spcPct val="100000"/>
              </a:lnSpc>
            </a:pPr>
            <a:r>
              <a:rPr lang="en-US" altLang="zh-CN" sz="1500" spc="-55" dirty="0">
                <a:solidFill>
                  <a:srgbClr val="000000"/>
                </a:solidFill>
                <a:latin typeface="MS Gothic"/>
                <a:ea typeface="MS Gothic"/>
              </a:rPr>
              <a:t>持続性</a:t>
            </a:r>
            <a:r>
              <a:rPr lang="en-US" altLang="zh-CN" sz="1500" spc="-44" dirty="0">
                <a:solidFill>
                  <a:srgbClr val="000000"/>
                </a:solidFill>
                <a:latin typeface="MS Gothic"/>
                <a:ea typeface="MS Gothic"/>
              </a:rPr>
              <a:t>のある</a:t>
            </a:r>
          </a:p>
          <a:p>
            <a:pPr marL="0">
              <a:lnSpc>
                <a:spcPct val="100000"/>
              </a:lnSpc>
            </a:pPr>
            <a:r>
              <a:rPr lang="en-US" altLang="zh-CN" sz="1500" spc="-75" dirty="0">
                <a:solidFill>
                  <a:srgbClr val="000000"/>
                </a:solidFill>
                <a:latin typeface="MS Gothic"/>
                <a:ea typeface="MS Gothic"/>
              </a:rPr>
              <a:t>製造工</a:t>
            </a:r>
            <a:r>
              <a:rPr lang="en-US" altLang="zh-CN" sz="1500" spc="-69" dirty="0">
                <a:solidFill>
                  <a:srgbClr val="000000"/>
                </a:solidFill>
                <a:latin typeface="MS Gothic"/>
                <a:ea typeface="MS Gothic"/>
              </a:rPr>
              <a:t>程と</a:t>
            </a:r>
          </a:p>
          <a:p>
            <a:pPr marL="0">
              <a:lnSpc>
                <a:spcPct val="100000"/>
              </a:lnSpc>
            </a:pPr>
            <a:r>
              <a:rPr lang="en-US" altLang="zh-CN" sz="1500" spc="-194" dirty="0">
                <a:solidFill>
                  <a:srgbClr val="000000"/>
                </a:solidFill>
                <a:latin typeface="MS Gothic"/>
                <a:ea typeface="MS Gothic"/>
              </a:rPr>
              <a:t>サ</a:t>
            </a:r>
            <a:r>
              <a:rPr lang="en-US" altLang="zh-CN" sz="1500" spc="-189" dirty="0">
                <a:solidFill>
                  <a:srgbClr val="000000"/>
                </a:solidFill>
                <a:latin typeface="MS Gothic"/>
                <a:ea typeface="MS Gothic"/>
              </a:rPr>
              <a:t>プライチェーン</a:t>
            </a:r>
          </a:p>
        </p:txBody>
      </p:sp>
      <p:sp>
        <p:nvSpPr>
          <p:cNvPr id="439" name="TextBox 439"/>
          <p:cNvSpPr txBox="1"/>
          <p:nvPr/>
        </p:nvSpPr>
        <p:spPr>
          <a:xfrm>
            <a:off x="2584456" y="5656850"/>
            <a:ext cx="2528372" cy="1463040"/>
          </a:xfrm>
          <a:prstGeom prst="rect">
            <a:avLst/>
          </a:prstGeom>
          <a:noFill/>
        </p:spPr>
        <p:txBody>
          <a:bodyPr wrap="square" lIns="0" tIns="0" rIns="0" bIns="0" rtlCol="0">
            <a:spAutoFit/>
          </a:bodyPr>
          <a:lstStyle/>
          <a:p>
            <a:pPr marL="0">
              <a:lnSpc>
                <a:spcPct val="100000"/>
              </a:lnSpc>
            </a:pPr>
            <a:r>
              <a:rPr lang="en-US" altLang="zh-CN" sz="1200" b="1" dirty="0">
                <a:solidFill>
                  <a:srgbClr val="000000"/>
                </a:solidFill>
                <a:latin typeface="MS Gothic"/>
                <a:ea typeface="MS Gothic"/>
              </a:rPr>
              <a:t>国連</a:t>
            </a:r>
            <a:r>
              <a:rPr lang="en-US" altLang="zh-CN" sz="1200" b="1" spc="5" dirty="0">
                <a:solidFill>
                  <a:srgbClr val="000000"/>
                </a:solidFill>
                <a:latin typeface="Times New Roman"/>
                <a:ea typeface="Times New Roman"/>
              </a:rPr>
              <a:t>S</a:t>
            </a:r>
            <a:r>
              <a:rPr lang="en-US" altLang="zh-CN" sz="1200" b="1" dirty="0">
                <a:solidFill>
                  <a:srgbClr val="000000"/>
                </a:solidFill>
                <a:latin typeface="Times New Roman"/>
                <a:ea typeface="Times New Roman"/>
              </a:rPr>
              <a:t>DGs</a:t>
            </a:r>
          </a:p>
          <a:p>
            <a:pPr marL="0">
              <a:lnSpc>
                <a:spcPct val="100000"/>
              </a:lnSpc>
            </a:pPr>
            <a:r>
              <a:rPr lang="en-US" altLang="zh-CN" sz="1200" b="1" spc="-50" dirty="0">
                <a:solidFill>
                  <a:srgbClr val="A23623"/>
                </a:solidFill>
                <a:latin typeface="Times New Roman"/>
                <a:ea typeface="Times New Roman"/>
              </a:rPr>
              <a:t>5</a:t>
            </a:r>
            <a:r>
              <a:rPr lang="en-US" altLang="zh-CN" sz="1200" b="1" spc="34" dirty="0">
                <a:solidFill>
                  <a:srgbClr val="A23623"/>
                </a:solidFill>
                <a:latin typeface="Times New Roman"/>
                <a:cs typeface="Times New Roman"/>
              </a:rPr>
              <a:t> </a:t>
            </a:r>
            <a:r>
              <a:rPr lang="en-US" altLang="zh-CN" sz="1200" spc="-104" dirty="0">
                <a:solidFill>
                  <a:srgbClr val="000000"/>
                </a:solidFill>
                <a:latin typeface="MS Gothic"/>
                <a:ea typeface="MS Gothic"/>
              </a:rPr>
              <a:t>ジェンダー平等を目指そう</a:t>
            </a:r>
          </a:p>
          <a:p>
            <a:pPr marL="0">
              <a:lnSpc>
                <a:spcPct val="100000"/>
              </a:lnSpc>
            </a:pPr>
            <a:r>
              <a:rPr lang="en-US" altLang="zh-CN" sz="1200" b="1" spc="-30" dirty="0">
                <a:solidFill>
                  <a:srgbClr val="A23623"/>
                </a:solidFill>
                <a:latin typeface="Times New Roman"/>
                <a:ea typeface="Times New Roman"/>
              </a:rPr>
              <a:t>8</a:t>
            </a:r>
            <a:r>
              <a:rPr lang="en-US" altLang="zh-CN" sz="1200" b="1" spc="34" dirty="0">
                <a:solidFill>
                  <a:srgbClr val="A23623"/>
                </a:solidFill>
                <a:latin typeface="Times New Roman"/>
                <a:cs typeface="Times New Roman"/>
              </a:rPr>
              <a:t> </a:t>
            </a:r>
            <a:r>
              <a:rPr lang="en-US" altLang="zh-CN" sz="1200" spc="-65" dirty="0">
                <a:solidFill>
                  <a:srgbClr val="000000"/>
                </a:solidFill>
                <a:latin typeface="MS Gothic"/>
                <a:ea typeface="MS Gothic"/>
              </a:rPr>
              <a:t>働きがいも経済成長も</a:t>
            </a:r>
          </a:p>
          <a:p>
            <a:pPr marL="0">
              <a:lnSpc>
                <a:spcPct val="100000"/>
              </a:lnSpc>
            </a:pPr>
            <a:r>
              <a:rPr lang="en-US" altLang="zh-CN" sz="1200" b="1" spc="-50" dirty="0">
                <a:solidFill>
                  <a:srgbClr val="A23623"/>
                </a:solidFill>
                <a:latin typeface="Times New Roman"/>
                <a:ea typeface="Times New Roman"/>
              </a:rPr>
              <a:t>9</a:t>
            </a:r>
            <a:r>
              <a:rPr lang="en-US" altLang="zh-CN" sz="1200" b="1" spc="20" dirty="0">
                <a:solidFill>
                  <a:srgbClr val="A23623"/>
                </a:solidFill>
                <a:latin typeface="Times New Roman"/>
                <a:cs typeface="Times New Roman"/>
              </a:rPr>
              <a:t> </a:t>
            </a:r>
            <a:r>
              <a:rPr lang="en-US" altLang="zh-CN" sz="1200" spc="-94" dirty="0">
                <a:solidFill>
                  <a:srgbClr val="000000"/>
                </a:solidFill>
                <a:latin typeface="MS Gothic"/>
                <a:ea typeface="MS Gothic"/>
              </a:rPr>
              <a:t>産業と技術革新の基盤をつくろう</a:t>
            </a:r>
          </a:p>
          <a:p>
            <a:pPr marL="0">
              <a:lnSpc>
                <a:spcPct val="100000"/>
              </a:lnSpc>
            </a:pPr>
            <a:r>
              <a:rPr lang="en-US" altLang="zh-CN" sz="1200" b="1" spc="-40" dirty="0">
                <a:solidFill>
                  <a:srgbClr val="A23623"/>
                </a:solidFill>
                <a:latin typeface="Times New Roman"/>
                <a:ea typeface="Times New Roman"/>
              </a:rPr>
              <a:t>10</a:t>
            </a:r>
            <a:r>
              <a:rPr lang="en-US" altLang="zh-CN" sz="1200" b="1" spc="30" dirty="0">
                <a:solidFill>
                  <a:srgbClr val="A23623"/>
                </a:solidFill>
                <a:latin typeface="Times New Roman"/>
                <a:cs typeface="Times New Roman"/>
              </a:rPr>
              <a:t> </a:t>
            </a:r>
            <a:r>
              <a:rPr lang="en-US" altLang="zh-CN" sz="1200" spc="-85" dirty="0">
                <a:solidFill>
                  <a:srgbClr val="000000"/>
                </a:solidFill>
                <a:latin typeface="MS Gothic"/>
                <a:ea typeface="MS Gothic"/>
              </a:rPr>
              <a:t>人や国の不平等をなくそう</a:t>
            </a:r>
          </a:p>
          <a:p>
            <a:pPr marL="0">
              <a:lnSpc>
                <a:spcPct val="100000"/>
              </a:lnSpc>
            </a:pPr>
            <a:r>
              <a:rPr lang="en-US" altLang="zh-CN" sz="1200" b="1" spc="-50" dirty="0">
                <a:solidFill>
                  <a:srgbClr val="A23623"/>
                </a:solidFill>
                <a:latin typeface="Times New Roman"/>
                <a:ea typeface="Times New Roman"/>
              </a:rPr>
              <a:t>12</a:t>
            </a:r>
            <a:r>
              <a:rPr lang="en-US" altLang="zh-CN" sz="1200" b="1" spc="-20" dirty="0">
                <a:solidFill>
                  <a:srgbClr val="A23623"/>
                </a:solidFill>
                <a:latin typeface="Times New Roman"/>
                <a:cs typeface="Times New Roman"/>
              </a:rPr>
              <a:t> </a:t>
            </a:r>
            <a:r>
              <a:rPr lang="en-US" altLang="zh-CN" sz="1200" spc="-104" dirty="0">
                <a:solidFill>
                  <a:srgbClr val="000000"/>
                </a:solidFill>
                <a:latin typeface="MS Gothic"/>
                <a:ea typeface="MS Gothic"/>
              </a:rPr>
              <a:t>つくる責任</a:t>
            </a:r>
            <a:r>
              <a:rPr lang="en-US" altLang="zh-CN" sz="1200" spc="-55" dirty="0">
                <a:solidFill>
                  <a:srgbClr val="000000"/>
                </a:solidFill>
                <a:latin typeface="MS Gothic"/>
                <a:cs typeface="MS Gothic"/>
              </a:rPr>
              <a:t> </a:t>
            </a:r>
            <a:r>
              <a:rPr lang="en-US" altLang="zh-CN" sz="1200" spc="-104" dirty="0">
                <a:solidFill>
                  <a:srgbClr val="000000"/>
                </a:solidFill>
                <a:latin typeface="MS Gothic"/>
                <a:ea typeface="MS Gothic"/>
              </a:rPr>
              <a:t>つかう責任</a:t>
            </a:r>
          </a:p>
          <a:p>
            <a:pPr marL="0">
              <a:lnSpc>
                <a:spcPct val="100000"/>
              </a:lnSpc>
            </a:pPr>
            <a:r>
              <a:rPr lang="en-US" altLang="zh-CN" sz="1200" b="1" spc="-20" dirty="0">
                <a:solidFill>
                  <a:srgbClr val="A23623"/>
                </a:solidFill>
                <a:latin typeface="Times New Roman"/>
                <a:ea typeface="Times New Roman"/>
              </a:rPr>
              <a:t>16</a:t>
            </a:r>
            <a:r>
              <a:rPr lang="en-US" altLang="zh-CN" sz="1200" b="1" dirty="0">
                <a:solidFill>
                  <a:srgbClr val="A23623"/>
                </a:solidFill>
                <a:latin typeface="Times New Roman"/>
                <a:cs typeface="Times New Roman"/>
              </a:rPr>
              <a:t> </a:t>
            </a:r>
            <a:r>
              <a:rPr lang="en-US" altLang="zh-CN" sz="1200" spc="-40" dirty="0">
                <a:solidFill>
                  <a:srgbClr val="000000"/>
                </a:solidFill>
                <a:latin typeface="MS Gothic"/>
                <a:ea typeface="MS Gothic"/>
              </a:rPr>
              <a:t>平和と公正を全ての人に</a:t>
            </a:r>
          </a:p>
          <a:p>
            <a:pPr marL="0">
              <a:lnSpc>
                <a:spcPct val="100000"/>
              </a:lnSpc>
            </a:pPr>
            <a:r>
              <a:rPr lang="en-US" altLang="zh-CN" sz="1200" b="1" spc="-60" dirty="0">
                <a:solidFill>
                  <a:srgbClr val="A23623"/>
                </a:solidFill>
                <a:latin typeface="Times New Roman"/>
                <a:ea typeface="Times New Roman"/>
              </a:rPr>
              <a:t>17</a:t>
            </a:r>
            <a:r>
              <a:rPr lang="en-US" altLang="zh-CN" sz="1200" b="1" spc="55" dirty="0">
                <a:solidFill>
                  <a:srgbClr val="A23623"/>
                </a:solidFill>
                <a:latin typeface="Times New Roman"/>
                <a:cs typeface="Times New Roman"/>
              </a:rPr>
              <a:t> </a:t>
            </a:r>
            <a:r>
              <a:rPr lang="en-US" altLang="zh-CN" sz="1200" spc="-119" dirty="0">
                <a:solidFill>
                  <a:srgbClr val="000000"/>
                </a:solidFill>
                <a:latin typeface="MS Gothic"/>
                <a:ea typeface="MS Gothic"/>
              </a:rPr>
              <a:t>パートナーシップで目標を達成しよう</a:t>
            </a:r>
          </a:p>
        </p:txBody>
      </p:sp>
      <p:sp>
        <p:nvSpPr>
          <p:cNvPr id="440" name="TextBox 440"/>
          <p:cNvSpPr txBox="1"/>
          <p:nvPr/>
        </p:nvSpPr>
        <p:spPr>
          <a:xfrm>
            <a:off x="5227997" y="5707141"/>
            <a:ext cx="3324972" cy="1234440"/>
          </a:xfrm>
          <a:prstGeom prst="rect">
            <a:avLst/>
          </a:prstGeom>
          <a:noFill/>
        </p:spPr>
        <p:txBody>
          <a:bodyPr wrap="square" lIns="0" tIns="0" rIns="0" bIns="0" rtlCol="0">
            <a:spAutoFit/>
          </a:bodyPr>
          <a:lstStyle/>
          <a:p>
            <a:pPr marL="0">
              <a:lnSpc>
                <a:spcPct val="100000"/>
              </a:lnSpc>
            </a:pPr>
            <a:r>
              <a:rPr lang="en-US" altLang="zh-CN" sz="1200" b="1" spc="-109" dirty="0">
                <a:solidFill>
                  <a:srgbClr val="000000"/>
                </a:solidFill>
                <a:latin typeface="Times New Roman"/>
                <a:ea typeface="Times New Roman"/>
              </a:rPr>
              <a:t>UBS</a:t>
            </a:r>
            <a:r>
              <a:rPr lang="en-US" altLang="zh-CN" sz="1200" b="1" spc="-175" dirty="0">
                <a:solidFill>
                  <a:srgbClr val="000000"/>
                </a:solidFill>
                <a:latin typeface="MS Gothic"/>
                <a:ea typeface="MS Gothic"/>
              </a:rPr>
              <a:t>インパク</a:t>
            </a:r>
            <a:r>
              <a:rPr lang="en-US" altLang="zh-CN" sz="1200" b="1" spc="-164" dirty="0">
                <a:solidFill>
                  <a:srgbClr val="000000"/>
                </a:solidFill>
                <a:latin typeface="MS Gothic"/>
                <a:ea typeface="MS Gothic"/>
              </a:rPr>
              <a:t>ト指標：</a:t>
            </a:r>
          </a:p>
          <a:p>
            <a:pPr>
              <a:lnSpc>
                <a:spcPts val="719"/>
              </a:lnSpc>
            </a:pPr>
            <a:endParaRPr lang="en-US" dirty="0"/>
          </a:p>
          <a:p>
            <a:pPr marL="0">
              <a:lnSpc>
                <a:spcPct val="100000"/>
              </a:lnSpc>
            </a:pPr>
            <a:r>
              <a:rPr lang="en-US" altLang="zh-CN" sz="1200" b="1" spc="-30" dirty="0">
                <a:solidFill>
                  <a:srgbClr val="000000"/>
                </a:solidFill>
                <a:latin typeface="Times New Roman"/>
                <a:ea typeface="Times New Roman"/>
              </a:rPr>
              <a:t>E:</a:t>
            </a:r>
            <a:r>
              <a:rPr lang="en-US" altLang="zh-CN" sz="1200" b="1" spc="40" dirty="0">
                <a:solidFill>
                  <a:srgbClr val="000000"/>
                </a:solidFill>
                <a:latin typeface="Times New Roman"/>
                <a:cs typeface="Times New Roman"/>
              </a:rPr>
              <a:t> </a:t>
            </a:r>
            <a:r>
              <a:rPr lang="en-US" altLang="zh-CN" sz="1200" spc="-60" dirty="0">
                <a:solidFill>
                  <a:srgbClr val="000000"/>
                </a:solidFill>
                <a:latin typeface="MS Gothic"/>
                <a:ea typeface="MS Gothic"/>
              </a:rPr>
              <a:t>エネルギー</a:t>
            </a:r>
            <a:r>
              <a:rPr lang="en-US" altLang="zh-CN" sz="1200" spc="-10" dirty="0">
                <a:solidFill>
                  <a:srgbClr val="000000"/>
                </a:solidFill>
                <a:latin typeface="Times New Roman"/>
                <a:ea typeface="Times New Roman"/>
              </a:rPr>
              <a:t>/</a:t>
            </a:r>
            <a:r>
              <a:rPr lang="en-US" altLang="zh-CN" sz="1200" spc="-60" dirty="0">
                <a:solidFill>
                  <a:srgbClr val="000000"/>
                </a:solidFill>
                <a:latin typeface="MS Gothic"/>
                <a:ea typeface="MS Gothic"/>
              </a:rPr>
              <a:t>原材料</a:t>
            </a:r>
            <a:r>
              <a:rPr lang="en-US" altLang="zh-CN" sz="1200" spc="-10" dirty="0">
                <a:solidFill>
                  <a:srgbClr val="000000"/>
                </a:solidFill>
                <a:latin typeface="Times New Roman"/>
                <a:ea typeface="Times New Roman"/>
              </a:rPr>
              <a:t>/</a:t>
            </a:r>
            <a:r>
              <a:rPr lang="en-US" altLang="zh-CN" sz="1200" spc="-60" dirty="0">
                <a:solidFill>
                  <a:srgbClr val="000000"/>
                </a:solidFill>
                <a:latin typeface="MS Gothic"/>
                <a:ea typeface="MS Gothic"/>
              </a:rPr>
              <a:t>水の効率的利用、汚染物質、</a:t>
            </a:r>
          </a:p>
          <a:p>
            <a:pPr marL="0" indent="144779">
              <a:lnSpc>
                <a:spcPct val="100000"/>
              </a:lnSpc>
            </a:pPr>
            <a:r>
              <a:rPr lang="en-US" altLang="zh-CN" sz="1200" spc="-35" dirty="0">
                <a:solidFill>
                  <a:srgbClr val="000000"/>
                </a:solidFill>
                <a:latin typeface="MS Gothic"/>
                <a:ea typeface="MS Gothic"/>
              </a:rPr>
              <a:t>有毒物質、生</a:t>
            </a:r>
            <a:r>
              <a:rPr lang="en-US" altLang="zh-CN" sz="1200" spc="-30" dirty="0">
                <a:solidFill>
                  <a:srgbClr val="000000"/>
                </a:solidFill>
                <a:latin typeface="MS Gothic"/>
                <a:ea typeface="MS Gothic"/>
              </a:rPr>
              <a:t>物多様性の保護</a:t>
            </a:r>
          </a:p>
          <a:p>
            <a:pPr marL="0" hangingPunct="0">
              <a:lnSpc>
                <a:spcPct val="149583"/>
              </a:lnSpc>
              <a:spcBef>
                <a:spcPts val="359"/>
              </a:spcBef>
            </a:pPr>
            <a:r>
              <a:rPr lang="en-US" altLang="zh-CN" sz="1200" b="1" spc="-65" dirty="0">
                <a:solidFill>
                  <a:srgbClr val="000000"/>
                </a:solidFill>
                <a:latin typeface="Times New Roman"/>
                <a:ea typeface="Times New Roman"/>
              </a:rPr>
              <a:t>S:</a:t>
            </a:r>
            <a:r>
              <a:rPr lang="en-US" altLang="zh-CN" sz="1200" b="1" spc="50" dirty="0">
                <a:solidFill>
                  <a:srgbClr val="000000"/>
                </a:solidFill>
                <a:latin typeface="Times New Roman"/>
                <a:cs typeface="Times New Roman"/>
              </a:rPr>
              <a:t> </a:t>
            </a:r>
            <a:r>
              <a:rPr lang="en-US" altLang="zh-CN" sz="1200" spc="-144" dirty="0">
                <a:solidFill>
                  <a:srgbClr val="000000"/>
                </a:solidFill>
                <a:latin typeface="MS Gothic"/>
                <a:ea typeface="MS Gothic"/>
              </a:rPr>
              <a:t>健康と安全、ジェンダー平等、エンパワーメント</a:t>
            </a:r>
            <a:br/>
            <a:r>
              <a:rPr lang="en-US" altLang="zh-CN" sz="1200" b="1" spc="-44" dirty="0">
                <a:solidFill>
                  <a:srgbClr val="000000"/>
                </a:solidFill>
                <a:latin typeface="Times New Roman"/>
                <a:ea typeface="Times New Roman"/>
              </a:rPr>
              <a:t>G:</a:t>
            </a:r>
            <a:r>
              <a:rPr lang="en-US" altLang="zh-CN" sz="1200" b="1" spc="69" dirty="0">
                <a:solidFill>
                  <a:srgbClr val="000000"/>
                </a:solidFill>
                <a:latin typeface="Times New Roman"/>
                <a:cs typeface="Times New Roman"/>
              </a:rPr>
              <a:t> </a:t>
            </a:r>
            <a:r>
              <a:rPr lang="en-US" altLang="zh-CN" sz="1200" spc="-85" dirty="0">
                <a:solidFill>
                  <a:srgbClr val="000000"/>
                </a:solidFill>
                <a:latin typeface="MS Gothic"/>
                <a:ea typeface="MS Gothic"/>
              </a:rPr>
              <a:t>ガバナンス、報酬体系、汚職防止策</a:t>
            </a:r>
          </a:p>
        </p:txBody>
      </p:sp>
      <p:sp>
        <p:nvSpPr>
          <p:cNvPr id="441" name="TextBox 441"/>
          <p:cNvSpPr txBox="1"/>
          <p:nvPr/>
        </p:nvSpPr>
        <p:spPr>
          <a:xfrm>
            <a:off x="9523476" y="7138165"/>
            <a:ext cx="223360" cy="106680"/>
          </a:xfrm>
          <a:prstGeom prst="rect">
            <a:avLst/>
          </a:prstGeom>
          <a:noFill/>
        </p:spPr>
        <p:txBody>
          <a:bodyPr wrap="square" lIns="0" tIns="0" rIns="0" bIns="0" rtlCol="0">
            <a:spAutoFit/>
          </a:bodyPr>
          <a:lstStyle/>
          <a:p>
            <a:pPr marL="0">
              <a:lnSpc>
                <a:spcPct val="100000"/>
              </a:lnSpc>
            </a:pPr>
            <a:r>
              <a:rPr lang="en-US" altLang="zh-CN" sz="700" spc="20" dirty="0">
                <a:solidFill>
                  <a:srgbClr val="000000"/>
                </a:solidFill>
                <a:latin typeface="Times New Roman"/>
                <a:ea typeface="Times New Roman"/>
              </a:rPr>
              <a:t>14</a:t>
            </a:r>
          </a:p>
        </p:txBody>
      </p:sp>
      <p:sp>
        <p:nvSpPr>
          <p:cNvPr id="442" name="TextBox 442"/>
          <p:cNvSpPr txBox="1"/>
          <p:nvPr/>
        </p:nvSpPr>
        <p:spPr>
          <a:xfrm>
            <a:off x="1442981" y="7253624"/>
            <a:ext cx="3067513" cy="121920"/>
          </a:xfrm>
          <a:prstGeom prst="rect">
            <a:avLst/>
          </a:prstGeom>
          <a:noFill/>
        </p:spPr>
        <p:txBody>
          <a:bodyPr wrap="square" lIns="0" tIns="0" rIns="0" bIns="0" rtlCol="0">
            <a:spAutoFit/>
          </a:bodyPr>
          <a:lstStyle/>
          <a:p>
            <a:pPr marL="0">
              <a:lnSpc>
                <a:spcPct val="100000"/>
              </a:lnSpc>
            </a:pPr>
            <a:r>
              <a:rPr lang="en-US" altLang="zh-CN" sz="800" spc="-100" dirty="0">
                <a:solidFill>
                  <a:srgbClr val="000000"/>
                </a:solidFill>
                <a:latin typeface="MS Gothic"/>
                <a:ea typeface="MS Gothic"/>
              </a:rPr>
              <a:t>出所：国連、外務省、</a:t>
            </a:r>
            <a:r>
              <a:rPr lang="en-US" altLang="zh-CN" sz="800" spc="-55" dirty="0">
                <a:solidFill>
                  <a:srgbClr val="000000"/>
                </a:solidFill>
                <a:latin typeface="Times New Roman"/>
                <a:ea typeface="Times New Roman"/>
              </a:rPr>
              <a:t>UBS</a:t>
            </a:r>
            <a:r>
              <a:rPr lang="en-US" altLang="zh-CN" sz="800" spc="-94" dirty="0">
                <a:solidFill>
                  <a:srgbClr val="000000"/>
                </a:solidFill>
                <a:latin typeface="MS Gothic"/>
                <a:ea typeface="MS Gothic"/>
              </a:rPr>
              <a:t>アセット・マネジメント、</a:t>
            </a:r>
            <a:r>
              <a:rPr lang="en-US" altLang="zh-CN" sz="800" spc="-55" dirty="0">
                <a:solidFill>
                  <a:srgbClr val="000000"/>
                </a:solidFill>
                <a:latin typeface="Times New Roman"/>
                <a:ea typeface="Times New Roman"/>
              </a:rPr>
              <a:t>2018</a:t>
            </a:r>
            <a:r>
              <a:rPr lang="en-US" altLang="zh-CN" sz="800" spc="-104" dirty="0">
                <a:solidFill>
                  <a:srgbClr val="000000"/>
                </a:solidFill>
                <a:latin typeface="MS Gothic"/>
                <a:ea typeface="MS Gothic"/>
              </a:rPr>
              <a:t>年</a:t>
            </a:r>
            <a:r>
              <a:rPr lang="en-US" altLang="zh-CN" sz="800" spc="-50" dirty="0">
                <a:solidFill>
                  <a:srgbClr val="000000"/>
                </a:solidFill>
                <a:latin typeface="Times New Roman"/>
                <a:ea typeface="Times New Roman"/>
              </a:rPr>
              <a:t>12</a:t>
            </a:r>
            <a:r>
              <a:rPr lang="en-US" altLang="zh-CN" sz="800" spc="-100" dirty="0">
                <a:solidFill>
                  <a:srgbClr val="000000"/>
                </a:solidFill>
                <a:latin typeface="MS Gothic"/>
                <a:ea typeface="MS Gothic"/>
              </a:rPr>
              <a:t>月末</a:t>
            </a:r>
            <a:r>
              <a:rPr lang="en-US" altLang="zh-CN" sz="800" spc="-94" dirty="0">
                <a:solidFill>
                  <a:srgbClr val="000000"/>
                </a:solidFill>
                <a:latin typeface="MS Gothic"/>
                <a:ea typeface="MS Gothic"/>
              </a:rPr>
              <a:t>時点。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Freeform 443"/>
          <p:cNvSpPr/>
          <p:nvPr/>
        </p:nvSpPr>
        <p:spPr>
          <a:xfrm>
            <a:off x="414337" y="1023937"/>
            <a:ext cx="9186862" cy="4762"/>
          </a:xfrm>
          <a:custGeom>
            <a:avLst/>
            <a:gdLst>
              <a:gd name="connsiteX0" fmla="*/ 6286 w 9186862"/>
              <a:gd name="connsiteY0" fmla="*/ 7937 h 4762"/>
              <a:gd name="connsiteX1" fmla="*/ 9196006 w 9186862"/>
              <a:gd name="connsiteY1" fmla="*/ 7937 h 4762"/>
            </a:gdLst>
            <a:ahLst/>
            <a:cxnLst>
              <a:cxn ang="0">
                <a:pos x="connsiteX0" y="connsiteY0"/>
              </a:cxn>
              <a:cxn ang="0">
                <a:pos x="connsiteX1" y="connsiteY1"/>
              </a:cxn>
            </a:cxnLst>
            <a:rect l="l" t="t" r="r" b="b"/>
            <a:pathLst>
              <a:path w="9186862" h="4762">
                <a:moveTo>
                  <a:pt x="6286" y="7937"/>
                </a:moveTo>
                <a:lnTo>
                  <a:pt x="9196006" y="7937"/>
                </a:lnTo>
              </a:path>
            </a:pathLst>
          </a:custGeom>
          <a:ln w="9525">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45" name="Picture 445"/>
          <p:cNvPicPr>
            <a:picLocks noChangeAspect="1"/>
          </p:cNvPicPr>
          <p:nvPr/>
        </p:nvPicPr>
        <p:blipFill>
          <a:blip r:embed="rId2"/>
          <a:stretch>
            <a:fillRect/>
          </a:stretch>
        </p:blipFill>
        <p:spPr>
          <a:xfrm>
            <a:off x="411480" y="6979920"/>
            <a:ext cx="251460" cy="274320"/>
          </a:xfrm>
          <a:prstGeom prst="rect">
            <a:avLst/>
          </a:prstGeom>
        </p:spPr>
      </p:pic>
      <p:pic>
        <p:nvPicPr>
          <p:cNvPr id="446" name="Picture 446"/>
          <p:cNvPicPr>
            <a:picLocks noChangeAspect="1"/>
          </p:cNvPicPr>
          <p:nvPr/>
        </p:nvPicPr>
        <p:blipFill>
          <a:blip r:embed="rId3"/>
          <a:stretch>
            <a:fillRect/>
          </a:stretch>
        </p:blipFill>
        <p:spPr>
          <a:xfrm>
            <a:off x="693420" y="7018020"/>
            <a:ext cx="449580" cy="182880"/>
          </a:xfrm>
          <a:prstGeom prst="rect">
            <a:avLst/>
          </a:prstGeom>
        </p:spPr>
      </p:pic>
      <p:sp>
        <p:nvSpPr>
          <p:cNvPr id="2" name="Freeform 446"/>
          <p:cNvSpPr/>
          <p:nvPr/>
        </p:nvSpPr>
        <p:spPr>
          <a:xfrm>
            <a:off x="1454150" y="2139950"/>
            <a:ext cx="7410450" cy="19050"/>
          </a:xfrm>
          <a:custGeom>
            <a:avLst/>
            <a:gdLst>
              <a:gd name="connsiteX0" fmla="*/ 10746 w 7410450"/>
              <a:gd name="connsiteY0" fmla="*/ 9371 h 19050"/>
              <a:gd name="connsiteX1" fmla="*/ 7419266 w 7410450"/>
              <a:gd name="connsiteY1" fmla="*/ 9371 h 19050"/>
            </a:gdLst>
            <a:ahLst/>
            <a:cxnLst>
              <a:cxn ang="0">
                <a:pos x="connsiteX0" y="connsiteY0"/>
              </a:cxn>
              <a:cxn ang="0">
                <a:pos x="connsiteX1" y="connsiteY1"/>
              </a:cxn>
            </a:cxnLst>
            <a:rect l="l" t="t" r="r" b="b"/>
            <a:pathLst>
              <a:path w="7410450" h="19050">
                <a:moveTo>
                  <a:pt x="10746" y="9371"/>
                </a:moveTo>
                <a:lnTo>
                  <a:pt x="7419266" y="9371"/>
                </a:lnTo>
              </a:path>
            </a:pathLst>
          </a:custGeom>
          <a:ln w="12700">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48" name="Picture 448"/>
          <p:cNvPicPr>
            <a:picLocks noChangeAspect="1"/>
          </p:cNvPicPr>
          <p:nvPr/>
        </p:nvPicPr>
        <p:blipFill>
          <a:blip r:embed="rId4"/>
          <a:stretch>
            <a:fillRect/>
          </a:stretch>
        </p:blipFill>
        <p:spPr>
          <a:xfrm>
            <a:off x="525780" y="2430780"/>
            <a:ext cx="579120" cy="579120"/>
          </a:xfrm>
          <a:prstGeom prst="rect">
            <a:avLst/>
          </a:prstGeom>
        </p:spPr>
      </p:pic>
      <p:pic>
        <p:nvPicPr>
          <p:cNvPr id="449" name="Picture 449"/>
          <p:cNvPicPr>
            <a:picLocks noChangeAspect="1"/>
          </p:cNvPicPr>
          <p:nvPr/>
        </p:nvPicPr>
        <p:blipFill>
          <a:blip r:embed="rId5"/>
          <a:stretch>
            <a:fillRect/>
          </a:stretch>
        </p:blipFill>
        <p:spPr>
          <a:xfrm>
            <a:off x="525780" y="4023360"/>
            <a:ext cx="579120" cy="563880"/>
          </a:xfrm>
          <a:prstGeom prst="rect">
            <a:avLst/>
          </a:prstGeom>
        </p:spPr>
      </p:pic>
      <p:pic>
        <p:nvPicPr>
          <p:cNvPr id="450" name="Picture 450"/>
          <p:cNvPicPr>
            <a:picLocks noChangeAspect="1"/>
          </p:cNvPicPr>
          <p:nvPr/>
        </p:nvPicPr>
        <p:blipFill>
          <a:blip r:embed="rId6"/>
          <a:stretch>
            <a:fillRect/>
          </a:stretch>
        </p:blipFill>
        <p:spPr>
          <a:xfrm>
            <a:off x="525780" y="3208020"/>
            <a:ext cx="579120" cy="579120"/>
          </a:xfrm>
          <a:prstGeom prst="rect">
            <a:avLst/>
          </a:prstGeom>
        </p:spPr>
      </p:pic>
      <p:sp>
        <p:nvSpPr>
          <p:cNvPr id="3" name="TextBox 450"/>
          <p:cNvSpPr txBox="1"/>
          <p:nvPr/>
        </p:nvSpPr>
        <p:spPr>
          <a:xfrm>
            <a:off x="419106" y="450798"/>
            <a:ext cx="7493331" cy="1289401"/>
          </a:xfrm>
          <a:prstGeom prst="rect">
            <a:avLst/>
          </a:prstGeom>
          <a:noFill/>
        </p:spPr>
        <p:txBody>
          <a:bodyPr wrap="square" lIns="0" tIns="0" rIns="0" bIns="0" rtlCol="0">
            <a:spAutoFit/>
          </a:bodyPr>
          <a:lstStyle/>
          <a:p>
            <a:pPr marL="0" hangingPunct="0">
              <a:lnSpc>
                <a:spcPct val="143333"/>
              </a:lnSpc>
            </a:pPr>
            <a:r>
              <a:rPr lang="en-US" altLang="zh-CN" sz="2800" spc="-320" dirty="0">
                <a:solidFill>
                  <a:srgbClr val="000000"/>
                </a:solidFill>
                <a:latin typeface="MS Gothic"/>
                <a:ea typeface="MS Gothic"/>
              </a:rPr>
              <a:t>インパクト投資：</a:t>
            </a:r>
            <a:r>
              <a:rPr lang="en-US" altLang="zh-CN" sz="2800" spc="-605" dirty="0">
                <a:solidFill>
                  <a:srgbClr val="000000"/>
                </a:solidFill>
                <a:latin typeface="MS Gothic"/>
                <a:cs typeface="MS Gothic"/>
              </a:rPr>
              <a:t> </a:t>
            </a:r>
            <a:r>
              <a:rPr lang="en-US" altLang="zh-CN" sz="2800" spc="-315" dirty="0">
                <a:solidFill>
                  <a:srgbClr val="000000"/>
                </a:solidFill>
                <a:latin typeface="MS Gothic"/>
                <a:ea typeface="MS Gothic"/>
              </a:rPr>
              <a:t>インパクト測定報告の一例</a:t>
            </a:r>
            <a:br/>
            <a:r>
              <a:rPr lang="en-US" altLang="zh-CN" sz="1400" spc="-164" dirty="0">
                <a:solidFill>
                  <a:srgbClr val="454547"/>
                </a:solidFill>
                <a:latin typeface="MS Gothic"/>
                <a:ea typeface="MS Gothic"/>
              </a:rPr>
              <a:t>グローバル・サステナブル・インパクト株式戦略（</a:t>
            </a:r>
            <a:r>
              <a:rPr lang="en-US" altLang="zh-CN" sz="1400" spc="-90" dirty="0">
                <a:solidFill>
                  <a:srgbClr val="454547"/>
                </a:solidFill>
                <a:latin typeface="Times New Roman"/>
                <a:ea typeface="Times New Roman"/>
              </a:rPr>
              <a:t>2018</a:t>
            </a:r>
            <a:r>
              <a:rPr lang="en-US" altLang="zh-CN" sz="1400" spc="-160" dirty="0">
                <a:solidFill>
                  <a:srgbClr val="454547"/>
                </a:solidFill>
                <a:latin typeface="MS Gothic"/>
                <a:ea typeface="MS Gothic"/>
              </a:rPr>
              <a:t>年</a:t>
            </a:r>
            <a:r>
              <a:rPr lang="en-US" altLang="zh-CN" sz="1400" spc="-85" dirty="0">
                <a:solidFill>
                  <a:srgbClr val="454547"/>
                </a:solidFill>
                <a:latin typeface="Times New Roman"/>
                <a:ea typeface="Times New Roman"/>
              </a:rPr>
              <a:t>12</a:t>
            </a:r>
            <a:r>
              <a:rPr lang="en-US" altLang="zh-CN" sz="1400" spc="-169" dirty="0">
                <a:solidFill>
                  <a:srgbClr val="454547"/>
                </a:solidFill>
                <a:latin typeface="MS Gothic"/>
                <a:ea typeface="MS Gothic"/>
              </a:rPr>
              <a:t>月</a:t>
            </a:r>
            <a:r>
              <a:rPr lang="en-US" altLang="zh-CN" sz="1400" spc="-164" dirty="0">
                <a:solidFill>
                  <a:srgbClr val="454547"/>
                </a:solidFill>
                <a:latin typeface="MS Gothic"/>
                <a:ea typeface="MS Gothic"/>
              </a:rPr>
              <a:t>末現在）</a:t>
            </a:r>
          </a:p>
          <a:p>
            <a:pPr>
              <a:lnSpc>
                <a:spcPts val="1604"/>
              </a:lnSpc>
            </a:pPr>
            <a:endParaRPr lang="en-US" dirty="0"/>
          </a:p>
          <a:p>
            <a:pPr marL="0" indent="5557955">
              <a:lnSpc>
                <a:spcPct val="100000"/>
              </a:lnSpc>
            </a:pPr>
            <a:r>
              <a:rPr lang="en-US" altLang="zh-CN" sz="1100" b="1" spc="-50" dirty="0">
                <a:solidFill>
                  <a:srgbClr val="A23623"/>
                </a:solidFill>
                <a:latin typeface="Times New Roman"/>
                <a:ea typeface="Times New Roman"/>
              </a:rPr>
              <a:t>10</a:t>
            </a:r>
            <a:r>
              <a:rPr lang="en-US" altLang="zh-CN" sz="1100" b="1" spc="-100" dirty="0">
                <a:solidFill>
                  <a:srgbClr val="A23623"/>
                </a:solidFill>
                <a:latin typeface="MS Gothic"/>
                <a:ea typeface="MS Gothic"/>
              </a:rPr>
              <a:t>億</a:t>
            </a:r>
            <a:r>
              <a:rPr lang="en-US" altLang="zh-CN" sz="1100" b="1" spc="-94" dirty="0">
                <a:solidFill>
                  <a:srgbClr val="A23623"/>
                </a:solidFill>
                <a:latin typeface="MS Gothic"/>
                <a:ea typeface="MS Gothic"/>
              </a:rPr>
              <a:t>米ドル投資当りのインパクト</a:t>
            </a:r>
          </a:p>
        </p:txBody>
      </p:sp>
      <p:sp>
        <p:nvSpPr>
          <p:cNvPr id="451" name="TextBox 451"/>
          <p:cNvSpPr txBox="1"/>
          <p:nvPr/>
        </p:nvSpPr>
        <p:spPr>
          <a:xfrm>
            <a:off x="1474421" y="1985046"/>
            <a:ext cx="7516676" cy="167640"/>
          </a:xfrm>
          <a:prstGeom prst="rect">
            <a:avLst/>
          </a:prstGeom>
          <a:noFill/>
        </p:spPr>
        <p:txBody>
          <a:bodyPr wrap="square" lIns="0" tIns="0" rIns="0" bIns="0" rtlCol="0">
            <a:spAutoFit/>
          </a:bodyPr>
          <a:lstStyle/>
          <a:p>
            <a:pPr marL="0">
              <a:lnSpc>
                <a:spcPct val="100000"/>
              </a:lnSpc>
              <a:tabLst>
                <a:tab pos="4572332" algn="l"/>
                <a:tab pos="6037984" algn="l"/>
              </a:tabLst>
            </a:pPr>
            <a:r>
              <a:rPr lang="en-US" altLang="zh-CN" sz="1100" b="1" spc="-204" dirty="0">
                <a:solidFill>
                  <a:srgbClr val="000000"/>
                </a:solidFill>
                <a:latin typeface="MS Gothic"/>
                <a:ea typeface="MS Gothic"/>
              </a:rPr>
              <a:t>インパクト・カテゴリー	</a:t>
            </a:r>
            <a:r>
              <a:rPr lang="en-US" altLang="zh-CN" sz="1100" b="1" spc="-179" dirty="0">
                <a:solidFill>
                  <a:srgbClr val="000000"/>
                </a:solidFill>
                <a:latin typeface="MS Gothic"/>
                <a:ea typeface="MS Gothic"/>
              </a:rPr>
              <a:t>ポートフォリオ	</a:t>
            </a:r>
            <a:r>
              <a:rPr lang="en-US" altLang="zh-CN" sz="1100" b="1" spc="-69" dirty="0">
                <a:solidFill>
                  <a:srgbClr val="000000"/>
                </a:solidFill>
                <a:latin typeface="Times New Roman"/>
                <a:ea typeface="Times New Roman"/>
              </a:rPr>
              <a:t>MSCI</a:t>
            </a:r>
            <a:r>
              <a:rPr lang="en-US" altLang="zh-CN" sz="1100" b="1" spc="-30" dirty="0">
                <a:solidFill>
                  <a:srgbClr val="000000"/>
                </a:solidFill>
                <a:latin typeface="Times New Roman"/>
                <a:cs typeface="Times New Roman"/>
              </a:rPr>
              <a:t> </a:t>
            </a:r>
            <a:r>
              <a:rPr lang="en-US" altLang="zh-CN" sz="1100" b="1" spc="-80" dirty="0">
                <a:solidFill>
                  <a:srgbClr val="000000"/>
                </a:solidFill>
                <a:latin typeface="Times New Roman"/>
                <a:ea typeface="Times New Roman"/>
              </a:rPr>
              <a:t>ACWI</a:t>
            </a:r>
            <a:r>
              <a:rPr lang="en-US" altLang="zh-CN" sz="1100" b="1" spc="-110" dirty="0">
                <a:solidFill>
                  <a:srgbClr val="000000"/>
                </a:solidFill>
                <a:latin typeface="MS Gothic"/>
                <a:ea typeface="MS Gothic"/>
              </a:rPr>
              <a:t>インデクス</a:t>
            </a:r>
          </a:p>
        </p:txBody>
      </p:sp>
      <p:sp>
        <p:nvSpPr>
          <p:cNvPr id="452" name="TextBox 452"/>
          <p:cNvSpPr txBox="1"/>
          <p:nvPr/>
        </p:nvSpPr>
        <p:spPr>
          <a:xfrm>
            <a:off x="1474421" y="2390021"/>
            <a:ext cx="7516745" cy="189992"/>
          </a:xfrm>
          <a:prstGeom prst="rect">
            <a:avLst/>
          </a:prstGeom>
          <a:noFill/>
        </p:spPr>
        <p:txBody>
          <a:bodyPr wrap="square" lIns="0" tIns="0" rIns="0" bIns="0" rtlCol="0">
            <a:spAutoFit/>
          </a:bodyPr>
          <a:lstStyle/>
          <a:p>
            <a:pPr marL="0">
              <a:lnSpc>
                <a:spcPct val="113333"/>
              </a:lnSpc>
              <a:tabLst>
                <a:tab pos="4698824" algn="l"/>
                <a:tab pos="6766458" algn="l"/>
              </a:tabLst>
            </a:pPr>
            <a:r>
              <a:rPr lang="en-US" altLang="zh-CN" sz="1100" spc="-129" dirty="0">
                <a:solidFill>
                  <a:srgbClr val="000000"/>
                </a:solidFill>
                <a:latin typeface="MS Gothic"/>
                <a:ea typeface="MS Gothic"/>
              </a:rPr>
              <a:t>水資源の節約（立方メートル）	</a:t>
            </a:r>
            <a:r>
              <a:rPr lang="en-US" altLang="zh-CN" sz="1100" spc="69" dirty="0">
                <a:solidFill>
                  <a:srgbClr val="000000"/>
                </a:solidFill>
                <a:latin typeface="Times New Roman"/>
                <a:ea typeface="Times New Roman"/>
              </a:rPr>
              <a:t>11'777'645	</a:t>
            </a:r>
            <a:r>
              <a:rPr lang="en-US" altLang="zh-CN" sz="1100" spc="64" dirty="0">
                <a:solidFill>
                  <a:srgbClr val="000000"/>
                </a:solidFill>
                <a:latin typeface="Times New Roman"/>
                <a:ea typeface="Times New Roman"/>
              </a:rPr>
              <a:t>1'251'171</a:t>
            </a:r>
          </a:p>
        </p:txBody>
      </p:sp>
      <p:sp>
        <p:nvSpPr>
          <p:cNvPr id="453" name="TextBox 453"/>
          <p:cNvSpPr txBox="1"/>
          <p:nvPr/>
        </p:nvSpPr>
        <p:spPr>
          <a:xfrm>
            <a:off x="1474421" y="2621291"/>
            <a:ext cx="7516648" cy="189992"/>
          </a:xfrm>
          <a:prstGeom prst="rect">
            <a:avLst/>
          </a:prstGeom>
          <a:noFill/>
        </p:spPr>
        <p:txBody>
          <a:bodyPr wrap="square" lIns="0" tIns="0" rIns="0" bIns="0" rtlCol="0">
            <a:spAutoFit/>
          </a:bodyPr>
          <a:lstStyle/>
          <a:p>
            <a:pPr marL="0">
              <a:lnSpc>
                <a:spcPct val="113333"/>
              </a:lnSpc>
              <a:tabLst>
                <a:tab pos="4503753" algn="l"/>
                <a:tab pos="6611010" algn="l"/>
              </a:tabLst>
            </a:pPr>
            <a:r>
              <a:rPr lang="en-US" altLang="zh-CN" sz="1100" spc="-129" dirty="0">
                <a:solidFill>
                  <a:srgbClr val="000000"/>
                </a:solidFill>
                <a:latin typeface="MS Gothic"/>
                <a:ea typeface="MS Gothic"/>
              </a:rPr>
              <a:t>水資源の処理（立方メートル）	</a:t>
            </a:r>
            <a:r>
              <a:rPr lang="en-US" altLang="zh-CN" sz="1100" spc="69" dirty="0">
                <a:solidFill>
                  <a:srgbClr val="000000"/>
                </a:solidFill>
                <a:latin typeface="Times New Roman"/>
                <a:ea typeface="Times New Roman"/>
              </a:rPr>
              <a:t>8'639'949'865	</a:t>
            </a:r>
            <a:r>
              <a:rPr lang="en-US" altLang="zh-CN" sz="1100" spc="64" dirty="0">
                <a:solidFill>
                  <a:srgbClr val="000000"/>
                </a:solidFill>
                <a:latin typeface="Times New Roman"/>
                <a:ea typeface="Times New Roman"/>
              </a:rPr>
              <a:t>289'746'053</a:t>
            </a:r>
          </a:p>
        </p:txBody>
      </p:sp>
      <p:sp>
        <p:nvSpPr>
          <p:cNvPr id="454" name="TextBox 454"/>
          <p:cNvSpPr txBox="1"/>
          <p:nvPr/>
        </p:nvSpPr>
        <p:spPr>
          <a:xfrm>
            <a:off x="1474421" y="2852562"/>
            <a:ext cx="7516648" cy="189992"/>
          </a:xfrm>
          <a:prstGeom prst="rect">
            <a:avLst/>
          </a:prstGeom>
          <a:noFill/>
        </p:spPr>
        <p:txBody>
          <a:bodyPr wrap="square" lIns="0" tIns="0" rIns="0" bIns="0" rtlCol="0">
            <a:spAutoFit/>
          </a:bodyPr>
          <a:lstStyle/>
          <a:p>
            <a:pPr marL="0">
              <a:lnSpc>
                <a:spcPct val="113333"/>
              </a:lnSpc>
              <a:tabLst>
                <a:tab pos="4621100" algn="l"/>
                <a:tab pos="6611010" algn="l"/>
              </a:tabLst>
            </a:pPr>
            <a:r>
              <a:rPr lang="en-US" altLang="zh-CN" sz="1100" spc="-129" dirty="0">
                <a:solidFill>
                  <a:srgbClr val="000000"/>
                </a:solidFill>
                <a:latin typeface="MS Gothic"/>
                <a:ea typeface="MS Gothic"/>
              </a:rPr>
              <a:t>水資源の供給（立方メートル）	</a:t>
            </a:r>
            <a:r>
              <a:rPr lang="en-US" altLang="zh-CN" sz="1100" spc="69" dirty="0">
                <a:solidFill>
                  <a:srgbClr val="000000"/>
                </a:solidFill>
                <a:latin typeface="Times New Roman"/>
                <a:ea typeface="Times New Roman"/>
              </a:rPr>
              <a:t>442'600'160	</a:t>
            </a:r>
            <a:r>
              <a:rPr lang="en-US" altLang="zh-CN" sz="1100" spc="64" dirty="0">
                <a:solidFill>
                  <a:srgbClr val="000000"/>
                </a:solidFill>
                <a:latin typeface="Times New Roman"/>
                <a:ea typeface="Times New Roman"/>
              </a:rPr>
              <a:t>395'777'162</a:t>
            </a:r>
          </a:p>
        </p:txBody>
      </p:sp>
      <p:sp>
        <p:nvSpPr>
          <p:cNvPr id="455" name="TextBox 455"/>
          <p:cNvSpPr txBox="1"/>
          <p:nvPr/>
        </p:nvSpPr>
        <p:spPr>
          <a:xfrm>
            <a:off x="1474421" y="3315101"/>
            <a:ext cx="7516745" cy="189992"/>
          </a:xfrm>
          <a:prstGeom prst="rect">
            <a:avLst/>
          </a:prstGeom>
          <a:noFill/>
        </p:spPr>
        <p:txBody>
          <a:bodyPr wrap="square" lIns="0" tIns="0" rIns="0" bIns="0" rtlCol="0">
            <a:spAutoFit/>
          </a:bodyPr>
          <a:lstStyle/>
          <a:p>
            <a:pPr marL="0">
              <a:lnSpc>
                <a:spcPct val="113333"/>
              </a:lnSpc>
              <a:tabLst>
                <a:tab pos="4776548" algn="l"/>
                <a:tab pos="6766458" algn="l"/>
              </a:tabLst>
            </a:pPr>
            <a:r>
              <a:rPr lang="en-US" altLang="zh-CN" sz="1100" spc="-109" dirty="0">
                <a:solidFill>
                  <a:srgbClr val="000000"/>
                </a:solidFill>
                <a:latin typeface="MS Gothic"/>
                <a:ea typeface="MS Gothic"/>
              </a:rPr>
              <a:t>二酸化炭素排出量の削減（トン）	</a:t>
            </a:r>
            <a:r>
              <a:rPr lang="en-US" altLang="zh-CN" sz="1100" spc="69" dirty="0">
                <a:solidFill>
                  <a:srgbClr val="000000"/>
                </a:solidFill>
                <a:latin typeface="Times New Roman"/>
                <a:ea typeface="Times New Roman"/>
              </a:rPr>
              <a:t>6'405'338	</a:t>
            </a:r>
            <a:r>
              <a:rPr lang="en-US" altLang="zh-CN" sz="1100" spc="64" dirty="0">
                <a:solidFill>
                  <a:srgbClr val="000000"/>
                </a:solidFill>
                <a:latin typeface="Times New Roman"/>
                <a:ea typeface="Times New Roman"/>
              </a:rPr>
              <a:t>1'523'994</a:t>
            </a:r>
          </a:p>
        </p:txBody>
      </p:sp>
      <p:sp>
        <p:nvSpPr>
          <p:cNvPr id="456" name="TextBox 456"/>
          <p:cNvSpPr txBox="1"/>
          <p:nvPr/>
        </p:nvSpPr>
        <p:spPr>
          <a:xfrm>
            <a:off x="1474421" y="3546419"/>
            <a:ext cx="7516893" cy="189293"/>
          </a:xfrm>
          <a:prstGeom prst="rect">
            <a:avLst/>
          </a:prstGeom>
          <a:noFill/>
        </p:spPr>
        <p:txBody>
          <a:bodyPr wrap="square" lIns="0" tIns="0" rIns="0" bIns="0" rtlCol="0">
            <a:spAutoFit/>
          </a:bodyPr>
          <a:lstStyle/>
          <a:p>
            <a:pPr marL="0">
              <a:lnSpc>
                <a:spcPct val="112916"/>
              </a:lnSpc>
              <a:tabLst>
                <a:tab pos="5166693" algn="l"/>
                <a:tab pos="7039254" algn="l"/>
              </a:tabLst>
            </a:pPr>
            <a:r>
              <a:rPr lang="en-US" altLang="zh-CN" sz="1100" spc="-75" dirty="0">
                <a:solidFill>
                  <a:srgbClr val="000000"/>
                </a:solidFill>
                <a:latin typeface="Times New Roman"/>
                <a:ea typeface="Times New Roman"/>
              </a:rPr>
              <a:t>PM2.5</a:t>
            </a:r>
            <a:r>
              <a:rPr lang="en-US" altLang="zh-CN" sz="1100" spc="-144" dirty="0">
                <a:solidFill>
                  <a:srgbClr val="000000"/>
                </a:solidFill>
                <a:latin typeface="MS Gothic"/>
                <a:ea typeface="MS Gothic"/>
              </a:rPr>
              <a:t>の削減量（トン）	</a:t>
            </a:r>
            <a:r>
              <a:rPr lang="en-US" altLang="zh-CN" sz="1100" spc="60" dirty="0">
                <a:solidFill>
                  <a:srgbClr val="000000"/>
                </a:solidFill>
                <a:latin typeface="Times New Roman"/>
                <a:ea typeface="Times New Roman"/>
              </a:rPr>
              <a:t>663	1'192</a:t>
            </a:r>
          </a:p>
        </p:txBody>
      </p:sp>
      <p:sp>
        <p:nvSpPr>
          <p:cNvPr id="457" name="TextBox 457"/>
          <p:cNvSpPr txBox="1"/>
          <p:nvPr/>
        </p:nvSpPr>
        <p:spPr>
          <a:xfrm>
            <a:off x="1474421" y="4008911"/>
            <a:ext cx="7516697" cy="189992"/>
          </a:xfrm>
          <a:prstGeom prst="rect">
            <a:avLst/>
          </a:prstGeom>
          <a:noFill/>
        </p:spPr>
        <p:txBody>
          <a:bodyPr wrap="square" lIns="0" tIns="0" rIns="0" bIns="0" rtlCol="0">
            <a:spAutoFit/>
          </a:bodyPr>
          <a:lstStyle/>
          <a:p>
            <a:pPr marL="0">
              <a:lnSpc>
                <a:spcPct val="113333"/>
              </a:lnSpc>
              <a:tabLst>
                <a:tab pos="4698824" algn="l"/>
                <a:tab pos="6688734" algn="l"/>
              </a:tabLst>
            </a:pPr>
            <a:r>
              <a:rPr lang="en-US" altLang="zh-CN" sz="1100" dirty="0">
                <a:solidFill>
                  <a:srgbClr val="000000"/>
                </a:solidFill>
                <a:latin typeface="MS Gothic"/>
                <a:ea typeface="MS Gothic"/>
              </a:rPr>
              <a:t>疾患日数の削減	</a:t>
            </a:r>
            <a:r>
              <a:rPr lang="en-US" altLang="zh-CN" sz="1100" spc="69" dirty="0">
                <a:solidFill>
                  <a:srgbClr val="000000"/>
                </a:solidFill>
                <a:latin typeface="Times New Roman"/>
                <a:ea typeface="Times New Roman"/>
              </a:rPr>
              <a:t>49'168'901	</a:t>
            </a:r>
            <a:r>
              <a:rPr lang="en-US" altLang="zh-CN" sz="1100" spc="64" dirty="0">
                <a:solidFill>
                  <a:srgbClr val="000000"/>
                </a:solidFill>
                <a:latin typeface="Times New Roman"/>
                <a:ea typeface="Times New Roman"/>
              </a:rPr>
              <a:t>13'923'320</a:t>
            </a:r>
          </a:p>
        </p:txBody>
      </p:sp>
      <p:sp>
        <p:nvSpPr>
          <p:cNvPr id="458" name="TextBox 458"/>
          <p:cNvSpPr txBox="1"/>
          <p:nvPr/>
        </p:nvSpPr>
        <p:spPr>
          <a:xfrm>
            <a:off x="1474421" y="4240182"/>
            <a:ext cx="7516831" cy="189992"/>
          </a:xfrm>
          <a:prstGeom prst="rect">
            <a:avLst/>
          </a:prstGeom>
          <a:noFill/>
        </p:spPr>
        <p:txBody>
          <a:bodyPr wrap="square" lIns="0" tIns="0" rIns="0" bIns="0" rtlCol="0">
            <a:spAutoFit/>
          </a:bodyPr>
          <a:lstStyle/>
          <a:p>
            <a:pPr marL="0">
              <a:lnSpc>
                <a:spcPct val="113333"/>
              </a:lnSpc>
              <a:tabLst>
                <a:tab pos="4893897" algn="l"/>
                <a:tab pos="6961530" algn="l"/>
              </a:tabLst>
            </a:pPr>
            <a:r>
              <a:rPr lang="en-US" altLang="zh-CN" sz="1100" dirty="0">
                <a:solidFill>
                  <a:srgbClr val="000000"/>
                </a:solidFill>
                <a:latin typeface="MS Gothic"/>
                <a:ea typeface="MS Gothic"/>
              </a:rPr>
              <a:t>入院日数の削減	</a:t>
            </a:r>
            <a:r>
              <a:rPr lang="en-US" altLang="zh-CN" sz="1100" spc="64" dirty="0">
                <a:solidFill>
                  <a:srgbClr val="000000"/>
                </a:solidFill>
                <a:latin typeface="Times New Roman"/>
                <a:ea typeface="Times New Roman"/>
              </a:rPr>
              <a:t>230'293	</a:t>
            </a:r>
            <a:r>
              <a:rPr lang="en-US" altLang="zh-CN" sz="1100" spc="60" dirty="0">
                <a:solidFill>
                  <a:srgbClr val="000000"/>
                </a:solidFill>
                <a:latin typeface="Times New Roman"/>
                <a:ea typeface="Times New Roman"/>
              </a:rPr>
              <a:t>47'403</a:t>
            </a:r>
          </a:p>
        </p:txBody>
      </p:sp>
      <p:sp>
        <p:nvSpPr>
          <p:cNvPr id="459" name="TextBox 459"/>
          <p:cNvSpPr txBox="1"/>
          <p:nvPr/>
        </p:nvSpPr>
        <p:spPr>
          <a:xfrm>
            <a:off x="1474421" y="4471451"/>
            <a:ext cx="7516831" cy="189992"/>
          </a:xfrm>
          <a:prstGeom prst="rect">
            <a:avLst/>
          </a:prstGeom>
          <a:noFill/>
        </p:spPr>
        <p:txBody>
          <a:bodyPr wrap="square" lIns="0" tIns="0" rIns="0" bIns="0" rtlCol="0">
            <a:spAutoFit/>
          </a:bodyPr>
          <a:lstStyle/>
          <a:p>
            <a:pPr marL="0">
              <a:lnSpc>
                <a:spcPct val="113333"/>
              </a:lnSpc>
              <a:tabLst>
                <a:tab pos="4971620" algn="l"/>
                <a:tab pos="6961530" algn="l"/>
              </a:tabLst>
            </a:pPr>
            <a:r>
              <a:rPr lang="en-US" altLang="zh-CN" sz="1100" dirty="0">
                <a:solidFill>
                  <a:srgbClr val="000000"/>
                </a:solidFill>
                <a:latin typeface="MS Gothic"/>
                <a:ea typeface="MS Gothic"/>
              </a:rPr>
              <a:t>延命数	</a:t>
            </a:r>
            <a:r>
              <a:rPr lang="en-US" altLang="zh-CN" sz="1100" spc="69" dirty="0">
                <a:solidFill>
                  <a:srgbClr val="000000"/>
                </a:solidFill>
                <a:latin typeface="Times New Roman"/>
                <a:ea typeface="Times New Roman"/>
              </a:rPr>
              <a:t>64'444	</a:t>
            </a:r>
            <a:r>
              <a:rPr lang="en-US" altLang="zh-CN" sz="1100" spc="60" dirty="0">
                <a:solidFill>
                  <a:srgbClr val="000000"/>
                </a:solidFill>
                <a:latin typeface="Times New Roman"/>
                <a:ea typeface="Times New Roman"/>
              </a:rPr>
              <a:t>23'761</a:t>
            </a:r>
          </a:p>
        </p:txBody>
      </p:sp>
      <p:sp>
        <p:nvSpPr>
          <p:cNvPr id="460" name="TextBox 460"/>
          <p:cNvSpPr txBox="1"/>
          <p:nvPr/>
        </p:nvSpPr>
        <p:spPr>
          <a:xfrm>
            <a:off x="1442879" y="6287000"/>
            <a:ext cx="2200369" cy="303599"/>
          </a:xfrm>
          <a:prstGeom prst="rect">
            <a:avLst/>
          </a:prstGeom>
          <a:noFill/>
        </p:spPr>
        <p:txBody>
          <a:bodyPr wrap="square" lIns="0" tIns="0" rIns="0" bIns="0" rtlCol="0">
            <a:spAutoFit/>
          </a:bodyPr>
          <a:lstStyle/>
          <a:p>
            <a:pPr marL="0">
              <a:lnSpc>
                <a:spcPct val="100000"/>
              </a:lnSpc>
            </a:pPr>
            <a:r>
              <a:rPr lang="en-US" altLang="zh-CN" sz="800" spc="-150" dirty="0">
                <a:solidFill>
                  <a:srgbClr val="000000"/>
                </a:solidFill>
                <a:latin typeface="MS Gothic"/>
                <a:ea typeface="MS Gothic"/>
              </a:rPr>
              <a:t>出所：</a:t>
            </a:r>
            <a:r>
              <a:rPr lang="en-US" altLang="zh-CN" sz="800" spc="-100" dirty="0">
                <a:solidFill>
                  <a:srgbClr val="000000"/>
                </a:solidFill>
                <a:latin typeface="Times New Roman"/>
                <a:ea typeface="Times New Roman"/>
              </a:rPr>
              <a:t>UBS</a:t>
            </a:r>
            <a:r>
              <a:rPr lang="en-US" altLang="zh-CN" sz="800" spc="-154" dirty="0">
                <a:solidFill>
                  <a:srgbClr val="000000"/>
                </a:solidFill>
                <a:latin typeface="MS Gothic"/>
                <a:ea typeface="MS Gothic"/>
              </a:rPr>
              <a:t>アセット</a:t>
            </a:r>
            <a:r>
              <a:rPr lang="en-US" altLang="zh-CN" sz="800" spc="-150" dirty="0">
                <a:solidFill>
                  <a:srgbClr val="000000"/>
                </a:solidFill>
                <a:latin typeface="MS Gothic"/>
                <a:ea typeface="MS Gothic"/>
              </a:rPr>
              <a:t>・マネジメント</a:t>
            </a:r>
          </a:p>
          <a:p>
            <a:pPr>
              <a:lnSpc>
                <a:spcPts val="469"/>
              </a:lnSpc>
            </a:pPr>
            <a:endParaRPr lang="en-US" dirty="0"/>
          </a:p>
          <a:p>
            <a:pPr marL="0">
              <a:lnSpc>
                <a:spcPct val="100000"/>
              </a:lnSpc>
            </a:pPr>
            <a:r>
              <a:rPr lang="en-US" altLang="zh-CN" sz="800" spc="-55" dirty="0">
                <a:solidFill>
                  <a:srgbClr val="000000"/>
                </a:solidFill>
                <a:latin typeface="MS Gothic"/>
                <a:ea typeface="MS Gothic"/>
              </a:rPr>
              <a:t>注：上記は例示</a:t>
            </a:r>
            <a:r>
              <a:rPr lang="en-US" altLang="zh-CN" sz="800" spc="-50" dirty="0">
                <a:solidFill>
                  <a:srgbClr val="000000"/>
                </a:solidFill>
                <a:latin typeface="MS Gothic"/>
                <a:ea typeface="MS Gothic"/>
              </a:rPr>
              <a:t>目的のためにのみ提示しています。</a:t>
            </a:r>
          </a:p>
        </p:txBody>
      </p:sp>
      <p:sp>
        <p:nvSpPr>
          <p:cNvPr id="461" name="TextBox 461"/>
          <p:cNvSpPr txBox="1"/>
          <p:nvPr/>
        </p:nvSpPr>
        <p:spPr>
          <a:xfrm>
            <a:off x="9523476" y="7138165"/>
            <a:ext cx="223360" cy="106680"/>
          </a:xfrm>
          <a:prstGeom prst="rect">
            <a:avLst/>
          </a:prstGeom>
          <a:noFill/>
        </p:spPr>
        <p:txBody>
          <a:bodyPr wrap="square" lIns="0" tIns="0" rIns="0" bIns="0" rtlCol="0">
            <a:spAutoFit/>
          </a:bodyPr>
          <a:lstStyle/>
          <a:p>
            <a:pPr marL="0">
              <a:lnSpc>
                <a:spcPct val="100000"/>
              </a:lnSpc>
            </a:pPr>
            <a:r>
              <a:rPr lang="en-US" altLang="zh-CN" sz="700" spc="20" dirty="0">
                <a:solidFill>
                  <a:srgbClr val="000000"/>
                </a:solidFill>
                <a:latin typeface="Times New Roman"/>
                <a:ea typeface="Times New Roman"/>
              </a:rPr>
              <a:t>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Freeform 462"/>
          <p:cNvSpPr/>
          <p:nvPr/>
        </p:nvSpPr>
        <p:spPr>
          <a:xfrm>
            <a:off x="414337" y="1023937"/>
            <a:ext cx="9186862" cy="4762"/>
          </a:xfrm>
          <a:custGeom>
            <a:avLst/>
            <a:gdLst>
              <a:gd name="connsiteX0" fmla="*/ 6286 w 9186862"/>
              <a:gd name="connsiteY0" fmla="*/ 9334 h 4762"/>
              <a:gd name="connsiteX1" fmla="*/ 9196006 w 9186862"/>
              <a:gd name="connsiteY1" fmla="*/ 9334 h 4762"/>
            </a:gdLst>
            <a:ahLst/>
            <a:cxnLst>
              <a:cxn ang="0">
                <a:pos x="connsiteX0" y="connsiteY0"/>
              </a:cxn>
              <a:cxn ang="0">
                <a:pos x="connsiteX1" y="connsiteY1"/>
              </a:cxn>
            </a:cxnLst>
            <a:rect l="l" t="t" r="r" b="b"/>
            <a:pathLst>
              <a:path w="9186862" h="4762">
                <a:moveTo>
                  <a:pt x="6286" y="9334"/>
                </a:moveTo>
                <a:lnTo>
                  <a:pt x="9196006" y="9334"/>
                </a:lnTo>
              </a:path>
            </a:pathLst>
          </a:custGeom>
          <a:ln w="9525">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64" name="Picture 464"/>
          <p:cNvPicPr>
            <a:picLocks noChangeAspect="1"/>
          </p:cNvPicPr>
          <p:nvPr/>
        </p:nvPicPr>
        <p:blipFill>
          <a:blip r:embed="rId2"/>
          <a:stretch>
            <a:fillRect/>
          </a:stretch>
        </p:blipFill>
        <p:spPr>
          <a:xfrm>
            <a:off x="411480" y="6979920"/>
            <a:ext cx="251460" cy="274320"/>
          </a:xfrm>
          <a:prstGeom prst="rect">
            <a:avLst/>
          </a:prstGeom>
        </p:spPr>
      </p:pic>
      <p:pic>
        <p:nvPicPr>
          <p:cNvPr id="465" name="Picture 465"/>
          <p:cNvPicPr>
            <a:picLocks noChangeAspect="1"/>
          </p:cNvPicPr>
          <p:nvPr/>
        </p:nvPicPr>
        <p:blipFill>
          <a:blip r:embed="rId3"/>
          <a:stretch>
            <a:fillRect/>
          </a:stretch>
        </p:blipFill>
        <p:spPr>
          <a:xfrm>
            <a:off x="693420" y="7018020"/>
            <a:ext cx="449580" cy="182880"/>
          </a:xfrm>
          <a:prstGeom prst="rect">
            <a:avLst/>
          </a:prstGeom>
        </p:spPr>
      </p:pic>
      <p:sp>
        <p:nvSpPr>
          <p:cNvPr id="2" name="TextBox 465"/>
          <p:cNvSpPr txBox="1"/>
          <p:nvPr/>
        </p:nvSpPr>
        <p:spPr>
          <a:xfrm>
            <a:off x="420687" y="550351"/>
            <a:ext cx="9211849" cy="6694493"/>
          </a:xfrm>
          <a:prstGeom prst="rect">
            <a:avLst/>
          </a:prstGeom>
          <a:noFill/>
        </p:spPr>
        <p:txBody>
          <a:bodyPr wrap="square" lIns="0" tIns="0" rIns="0" bIns="0" rtlCol="0">
            <a:spAutoFit/>
          </a:bodyPr>
          <a:lstStyle/>
          <a:p>
            <a:pPr marL="0">
              <a:lnSpc>
                <a:spcPct val="100000"/>
              </a:lnSpc>
            </a:pPr>
            <a:r>
              <a:rPr lang="en-US" altLang="zh-CN" sz="2800" spc="-69" dirty="0">
                <a:solidFill>
                  <a:srgbClr val="000000"/>
                </a:solidFill>
                <a:latin typeface="MS Gothic"/>
                <a:ea typeface="MS Gothic"/>
              </a:rPr>
              <a:t>ご留</a:t>
            </a:r>
            <a:r>
              <a:rPr lang="en-US" altLang="zh-CN" sz="2800" spc="-64" dirty="0">
                <a:solidFill>
                  <a:srgbClr val="000000"/>
                </a:solidFill>
                <a:latin typeface="MS Gothic"/>
                <a:ea typeface="MS Gothic"/>
              </a:rPr>
              <a:t>意事項</a:t>
            </a:r>
          </a:p>
          <a:p>
            <a:pPr>
              <a:lnSpc>
                <a:spcPts val="1075"/>
              </a:lnSpc>
            </a:pPr>
            <a:endParaRPr lang="en-US" dirty="0"/>
          </a:p>
          <a:p>
            <a:pPr marL="207393" indent="-126772" hangingPunct="0">
              <a:lnSpc>
                <a:spcPct val="98750"/>
              </a:lnSpc>
            </a:pPr>
            <a:r>
              <a:rPr lang="en-US" altLang="zh-CN" sz="550" spc="-20" dirty="0">
                <a:solidFill>
                  <a:srgbClr val="E50000"/>
                </a:solidFill>
                <a:latin typeface="Wingdings"/>
                <a:ea typeface="Wingdings"/>
              </a:rPr>
              <a:t></a:t>
            </a:r>
            <a:r>
              <a:rPr lang="en-US" altLang="zh-CN" sz="550" spc="-125" dirty="0">
                <a:solidFill>
                  <a:srgbClr val="E50000"/>
                </a:solidFill>
                <a:latin typeface="Wingdings"/>
                <a:cs typeface="Wingdings"/>
              </a:rPr>
              <a:t> </a:t>
            </a:r>
            <a:r>
              <a:rPr lang="en-US" altLang="zh-CN" sz="1100" spc="-34" dirty="0">
                <a:solidFill>
                  <a:srgbClr val="000000"/>
                </a:solidFill>
                <a:latin typeface="MS Gothic"/>
                <a:ea typeface="MS Gothic"/>
              </a:rPr>
              <a:t>本資料は、情報提供を目的としたものであり、特定の金融商品取引の勧誘を目的としたものではありません。本資料は、信頼できる情報をもとに</a:t>
            </a:r>
            <a:r>
              <a:rPr lang="en-US" altLang="zh-CN" sz="1100" spc="-65" dirty="0">
                <a:solidFill>
                  <a:srgbClr val="000000"/>
                </a:solidFill>
                <a:latin typeface="Times New Roman"/>
                <a:ea typeface="Times New Roman"/>
              </a:rPr>
              <a:t>UBS</a:t>
            </a:r>
            <a:r>
              <a:rPr lang="en-US" altLang="zh-CN" sz="1100" spc="-100" dirty="0">
                <a:solidFill>
                  <a:srgbClr val="000000"/>
                </a:solidFill>
                <a:latin typeface="MS Gothic"/>
                <a:ea typeface="MS Gothic"/>
              </a:rPr>
              <a:t>アセット・マネジメント株式会社によって作成</a:t>
            </a:r>
            <a:r>
              <a:rPr lang="en-US" altLang="zh-CN" sz="1100" spc="-94" dirty="0">
                <a:solidFill>
                  <a:srgbClr val="000000"/>
                </a:solidFill>
                <a:latin typeface="MS Gothic"/>
                <a:ea typeface="MS Gothic"/>
              </a:rPr>
              <a:t>されておりますが、その正確性・完全性が保証されているものではありません。本資料に記載されてい</a:t>
            </a:r>
            <a:br/>
            <a:r>
              <a:rPr lang="en-US" altLang="zh-CN" sz="1100" spc="-85" dirty="0">
                <a:solidFill>
                  <a:srgbClr val="000000"/>
                </a:solidFill>
                <a:latin typeface="MS Gothic"/>
                <a:ea typeface="MS Gothic"/>
              </a:rPr>
              <a:t>る内容・数値・図表・意見・予測等は、本資料作成時点のものであり、将来の市</a:t>
            </a:r>
            <a:r>
              <a:rPr lang="en-US" altLang="zh-CN" sz="1100" spc="-80" dirty="0">
                <a:solidFill>
                  <a:srgbClr val="000000"/>
                </a:solidFill>
                <a:latin typeface="MS Gothic"/>
                <a:ea typeface="MS Gothic"/>
              </a:rPr>
              <a:t>場動向、運用成果等を示唆・保証するものではなく、また今後予告なく</a:t>
            </a:r>
            <a:br/>
            <a:r>
              <a:rPr lang="en-US" altLang="zh-CN" sz="1100" spc="-139" dirty="0">
                <a:solidFill>
                  <a:srgbClr val="000000"/>
                </a:solidFill>
                <a:latin typeface="MS Gothic"/>
                <a:ea typeface="MS Gothic"/>
              </a:rPr>
              <a:t>変更されるこ</a:t>
            </a:r>
            <a:r>
              <a:rPr lang="en-US" altLang="zh-CN" sz="1100" spc="-129" dirty="0">
                <a:solidFill>
                  <a:srgbClr val="000000"/>
                </a:solidFill>
                <a:latin typeface="MS Gothic"/>
                <a:ea typeface="MS Gothic"/>
              </a:rPr>
              <a:t>とがあります。</a:t>
            </a:r>
          </a:p>
          <a:p>
            <a:pPr>
              <a:lnSpc>
                <a:spcPts val="1580"/>
              </a:lnSpc>
            </a:pPr>
            <a:endParaRPr lang="en-US" dirty="0"/>
          </a:p>
          <a:p>
            <a:pPr marL="0" indent="80620">
              <a:lnSpc>
                <a:spcPct val="100000"/>
              </a:lnSpc>
            </a:pPr>
            <a:r>
              <a:rPr lang="en-US" altLang="zh-CN" sz="1300" b="1" spc="-34" dirty="0">
                <a:solidFill>
                  <a:srgbClr val="000000"/>
                </a:solidFill>
                <a:latin typeface="MS Gothic"/>
                <a:ea typeface="MS Gothic"/>
              </a:rPr>
              <a:t>投資</a:t>
            </a:r>
            <a:r>
              <a:rPr lang="en-US" altLang="zh-CN" sz="1300" b="1" spc="-40" dirty="0">
                <a:solidFill>
                  <a:srgbClr val="000000"/>
                </a:solidFill>
                <a:latin typeface="MS Gothic"/>
                <a:ea typeface="MS Gothic"/>
              </a:rPr>
              <a:t>信託に関す</a:t>
            </a:r>
            <a:r>
              <a:rPr lang="en-US" altLang="zh-CN" sz="1300" b="1" spc="-34" dirty="0">
                <a:solidFill>
                  <a:srgbClr val="000000"/>
                </a:solidFill>
                <a:latin typeface="MS Gothic"/>
                <a:ea typeface="MS Gothic"/>
              </a:rPr>
              <a:t>るご留意事項</a:t>
            </a:r>
          </a:p>
          <a:p>
            <a:pPr marL="206972" indent="-126351" hangingPunct="0">
              <a:lnSpc>
                <a:spcPct val="100000"/>
              </a:lnSpc>
            </a:pPr>
            <a:r>
              <a:rPr lang="en-US" altLang="zh-CN" sz="550" spc="-25" dirty="0">
                <a:solidFill>
                  <a:srgbClr val="E50000"/>
                </a:solidFill>
                <a:latin typeface="Wingdings"/>
                <a:ea typeface="Wingdings"/>
              </a:rPr>
              <a:t></a:t>
            </a:r>
            <a:r>
              <a:rPr lang="en-US" altLang="zh-CN" sz="550" spc="-204" dirty="0">
                <a:solidFill>
                  <a:srgbClr val="E50000"/>
                </a:solidFill>
                <a:latin typeface="Wingdings"/>
                <a:cs typeface="Wingdings"/>
              </a:rPr>
              <a:t> </a:t>
            </a:r>
            <a:r>
              <a:rPr lang="en-US" altLang="zh-CN" sz="1100" spc="-50" dirty="0">
                <a:solidFill>
                  <a:srgbClr val="000000"/>
                </a:solidFill>
                <a:latin typeface="MS Gothic"/>
                <a:ea typeface="MS Gothic"/>
              </a:rPr>
              <a:t>投資信託のリスクおよび費用は投資信託毎に異なりますので、ご投資される際には、事前に投資信託説明書（交付目論見書）および契約締結前交付</a:t>
            </a:r>
            <a:br/>
            <a:r>
              <a:rPr lang="en-US" altLang="zh-CN" sz="1100" spc="-100" dirty="0">
                <a:solidFill>
                  <a:srgbClr val="000000"/>
                </a:solidFill>
                <a:latin typeface="MS Gothic"/>
                <a:ea typeface="MS Gothic"/>
              </a:rPr>
              <a:t>書面をよくご覧ください。なお、以下に記載するリスクおよび費用項目につ</a:t>
            </a:r>
            <a:r>
              <a:rPr lang="en-US" altLang="zh-CN" sz="1100" spc="-94" dirty="0">
                <a:solidFill>
                  <a:srgbClr val="000000"/>
                </a:solidFill>
                <a:latin typeface="MS Gothic"/>
                <a:ea typeface="MS Gothic"/>
              </a:rPr>
              <a:t>きましては、一般的な投資信託を想定しております。費用の料率につきまして</a:t>
            </a:r>
            <a:br/>
            <a:r>
              <a:rPr lang="en-US" altLang="zh-CN" sz="1100" spc="-64" dirty="0">
                <a:solidFill>
                  <a:srgbClr val="000000"/>
                </a:solidFill>
                <a:latin typeface="MS Gothic"/>
                <a:ea typeface="MS Gothic"/>
              </a:rPr>
              <a:t>は、</a:t>
            </a:r>
            <a:r>
              <a:rPr lang="en-US" altLang="zh-CN" sz="1100" spc="-45" dirty="0">
                <a:solidFill>
                  <a:srgbClr val="000000"/>
                </a:solidFill>
                <a:latin typeface="Times New Roman"/>
                <a:ea typeface="Times New Roman"/>
              </a:rPr>
              <a:t>UBS</a:t>
            </a:r>
            <a:r>
              <a:rPr lang="en-US" altLang="zh-CN" sz="1100" spc="-69" dirty="0">
                <a:solidFill>
                  <a:srgbClr val="000000"/>
                </a:solidFill>
                <a:latin typeface="MS Gothic"/>
                <a:ea typeface="MS Gothic"/>
              </a:rPr>
              <a:t>アセット・マネジメント株式会社が運用するす</a:t>
            </a:r>
            <a:r>
              <a:rPr lang="en-US" altLang="zh-CN" sz="1100" spc="-64" dirty="0">
                <a:solidFill>
                  <a:srgbClr val="000000"/>
                </a:solidFill>
                <a:latin typeface="MS Gothic"/>
                <a:ea typeface="MS Gothic"/>
              </a:rPr>
              <a:t>べての公募投資信託のうち、徴収する各費用における最高の料率を記載しております。購入の</a:t>
            </a:r>
            <a:br/>
            <a:r>
              <a:rPr lang="en-US" altLang="zh-CN" sz="1100" spc="-85" dirty="0">
                <a:solidFill>
                  <a:srgbClr val="000000"/>
                </a:solidFill>
                <a:latin typeface="MS Gothic"/>
                <a:ea typeface="MS Gothic"/>
              </a:rPr>
              <a:t>お申込にあたっては、販売会社より投資信託説明書（交付目論見書）等をお渡しし</a:t>
            </a:r>
            <a:r>
              <a:rPr lang="en-US" altLang="zh-CN" sz="1100" spc="-80" dirty="0">
                <a:solidFill>
                  <a:srgbClr val="000000"/>
                </a:solidFill>
                <a:latin typeface="MS Gothic"/>
                <a:ea typeface="MS Gothic"/>
              </a:rPr>
              <a:t>ますので、必ず内容をご確認の上、ご自身でご判断くださいますよう</a:t>
            </a:r>
            <a:br/>
            <a:r>
              <a:rPr lang="en-US" altLang="zh-CN" sz="1100" spc="-119" dirty="0">
                <a:solidFill>
                  <a:srgbClr val="000000"/>
                </a:solidFill>
                <a:latin typeface="MS Gothic"/>
                <a:ea typeface="MS Gothic"/>
              </a:rPr>
              <a:t>お願いい</a:t>
            </a:r>
            <a:r>
              <a:rPr lang="en-US" altLang="zh-CN" sz="1100" spc="-114" dirty="0">
                <a:solidFill>
                  <a:srgbClr val="000000"/>
                </a:solidFill>
                <a:latin typeface="MS Gothic"/>
                <a:ea typeface="MS Gothic"/>
              </a:rPr>
              <a:t>たします。</a:t>
            </a:r>
          </a:p>
          <a:p>
            <a:pPr>
              <a:lnSpc>
                <a:spcPts val="1139"/>
              </a:lnSpc>
            </a:pPr>
            <a:endParaRPr lang="en-US" dirty="0"/>
          </a:p>
          <a:p>
            <a:pPr marL="0" indent="198688">
              <a:lnSpc>
                <a:spcPct val="100000"/>
              </a:lnSpc>
            </a:pPr>
            <a:r>
              <a:rPr lang="en-US" altLang="zh-CN" sz="1100" b="1" u="sng" spc="-75" dirty="0">
                <a:solidFill>
                  <a:srgbClr val="000000"/>
                </a:solidFill>
                <a:uFill>
                  <a:solidFill>
                    <a:srgbClr val="000000"/>
                  </a:solidFill>
                </a:uFill>
                <a:latin typeface="MS Gothic"/>
                <a:ea typeface="MS Gothic"/>
              </a:rPr>
              <a:t>投資信託のリスク</a:t>
            </a:r>
            <a:r>
              <a:rPr lang="en-US" altLang="zh-CN" sz="1100" b="1" u="sng" spc="-69" dirty="0">
                <a:solidFill>
                  <a:srgbClr val="000000"/>
                </a:solidFill>
                <a:uFill>
                  <a:solidFill>
                    <a:srgbClr val="000000"/>
                  </a:solidFill>
                </a:uFill>
                <a:latin typeface="MS Gothic"/>
                <a:ea typeface="MS Gothic"/>
              </a:rPr>
              <a:t>について</a:t>
            </a:r>
          </a:p>
          <a:p>
            <a:pPr marL="198548" hangingPunct="0">
              <a:lnSpc>
                <a:spcPct val="120000"/>
              </a:lnSpc>
              <a:spcBef>
                <a:spcPts val="129"/>
              </a:spcBef>
            </a:pPr>
            <a:r>
              <a:rPr lang="en-US" altLang="zh-CN" sz="1100" spc="-75" dirty="0">
                <a:solidFill>
                  <a:srgbClr val="000000"/>
                </a:solidFill>
                <a:latin typeface="MS Gothic"/>
                <a:ea typeface="MS Gothic"/>
              </a:rPr>
              <a:t>投資信託は株式、債券、投</a:t>
            </a:r>
            <a:r>
              <a:rPr lang="en-US" altLang="zh-CN" sz="1100" spc="-69" dirty="0">
                <a:solidFill>
                  <a:srgbClr val="000000"/>
                </a:solidFill>
                <a:latin typeface="MS Gothic"/>
                <a:ea typeface="MS Gothic"/>
              </a:rPr>
              <a:t>資信託証券など値動きのある有価証券等（外貨建資産には為替リスクもあります）に投資しますので、基準価額は大きく変動</a:t>
            </a:r>
            <a:br/>
            <a:r>
              <a:rPr lang="en-US" altLang="zh-CN" sz="1100" spc="-90" dirty="0">
                <a:solidFill>
                  <a:srgbClr val="000000"/>
                </a:solidFill>
                <a:latin typeface="MS Gothic"/>
                <a:ea typeface="MS Gothic"/>
              </a:rPr>
              <a:t>します。したがって、投資家の</a:t>
            </a:r>
            <a:r>
              <a:rPr lang="en-US" altLang="zh-CN" sz="1100" spc="-85" dirty="0">
                <a:solidFill>
                  <a:srgbClr val="000000"/>
                </a:solidFill>
                <a:latin typeface="MS Gothic"/>
                <a:ea typeface="MS Gothic"/>
              </a:rPr>
              <a:t>皆様の投資元本が保証されているものではなく、基準価額の下落により損失を被り、元本を割り込むことがあります。投資</a:t>
            </a:r>
            <a:br/>
            <a:r>
              <a:rPr lang="en-US" altLang="zh-CN" sz="1100" spc="-75" dirty="0">
                <a:solidFill>
                  <a:srgbClr val="000000"/>
                </a:solidFill>
                <a:latin typeface="MS Gothic"/>
                <a:ea typeface="MS Gothic"/>
              </a:rPr>
              <a:t>信託のリスクは投資対象資産の種</a:t>
            </a:r>
            <a:r>
              <a:rPr lang="en-US" altLang="zh-CN" sz="1100" spc="-69" dirty="0">
                <a:solidFill>
                  <a:srgbClr val="000000"/>
                </a:solidFill>
                <a:latin typeface="MS Gothic"/>
                <a:ea typeface="MS Gothic"/>
              </a:rPr>
              <a:t>類、投資制限、取引市場、投資対象国等により異なります。また、投資信託は預金ではなく、預金保険制度の対象では</a:t>
            </a:r>
            <a:br/>
            <a:r>
              <a:rPr lang="en-US" altLang="zh-CN" sz="1100" spc="-50" dirty="0">
                <a:solidFill>
                  <a:srgbClr val="000000"/>
                </a:solidFill>
                <a:latin typeface="MS Gothic"/>
                <a:ea typeface="MS Gothic"/>
              </a:rPr>
              <a:t>ありません。登録金融機関を通じてご購入頂いた場合は、投資者保護基金の保護の対象ではありません。</a:t>
            </a:r>
            <a:r>
              <a:rPr lang="en-US" altLang="zh-CN" sz="1100" spc="-144" dirty="0">
                <a:solidFill>
                  <a:srgbClr val="000000"/>
                </a:solidFill>
                <a:latin typeface="Times New Roman"/>
                <a:ea typeface="Times New Roman"/>
              </a:rPr>
              <a:t>※</a:t>
            </a:r>
            <a:r>
              <a:rPr lang="en-US" altLang="zh-CN" sz="1100" spc="-55" dirty="0">
                <a:solidFill>
                  <a:srgbClr val="000000"/>
                </a:solidFill>
                <a:latin typeface="MS Gothic"/>
                <a:ea typeface="MS Gothic"/>
              </a:rPr>
              <a:t>詳しくは各投資信託</a:t>
            </a:r>
            <a:r>
              <a:rPr lang="en-US" altLang="zh-CN" sz="1100" spc="-50" dirty="0">
                <a:solidFill>
                  <a:srgbClr val="000000"/>
                </a:solidFill>
                <a:latin typeface="MS Gothic"/>
                <a:ea typeface="MS Gothic"/>
              </a:rPr>
              <a:t>の目論見書および契約</a:t>
            </a:r>
            <a:br/>
            <a:r>
              <a:rPr lang="en-US" altLang="zh-CN" sz="1100" spc="-100" dirty="0">
                <a:solidFill>
                  <a:srgbClr val="000000"/>
                </a:solidFill>
                <a:latin typeface="MS Gothic"/>
                <a:ea typeface="MS Gothic"/>
              </a:rPr>
              <a:t>締結前交付書面をご覧</a:t>
            </a:r>
            <a:r>
              <a:rPr lang="en-US" altLang="zh-CN" sz="1100" spc="-94" dirty="0">
                <a:solidFill>
                  <a:srgbClr val="000000"/>
                </a:solidFill>
                <a:latin typeface="MS Gothic"/>
                <a:ea typeface="MS Gothic"/>
              </a:rPr>
              <a:t>ください。</a:t>
            </a:r>
          </a:p>
          <a:p>
            <a:pPr>
              <a:lnSpc>
                <a:spcPts val="1714"/>
              </a:lnSpc>
            </a:pPr>
            <a:endParaRPr lang="en-US" dirty="0"/>
          </a:p>
          <a:p>
            <a:pPr marL="0" indent="198688">
              <a:lnSpc>
                <a:spcPct val="100000"/>
              </a:lnSpc>
            </a:pPr>
            <a:r>
              <a:rPr lang="en-US" altLang="zh-CN" sz="1100" b="1" u="sng" spc="-30" dirty="0">
                <a:solidFill>
                  <a:srgbClr val="000000"/>
                </a:solidFill>
                <a:uFill>
                  <a:solidFill>
                    <a:srgbClr val="000000"/>
                  </a:solidFill>
                </a:uFill>
                <a:latin typeface="MS Gothic"/>
                <a:ea typeface="MS Gothic"/>
              </a:rPr>
              <a:t>投資信託</a:t>
            </a:r>
            <a:r>
              <a:rPr lang="en-US" altLang="zh-CN" sz="1100" b="1" u="sng" spc="-25" dirty="0">
                <a:solidFill>
                  <a:srgbClr val="000000"/>
                </a:solidFill>
                <a:uFill>
                  <a:solidFill>
                    <a:srgbClr val="000000"/>
                  </a:solidFill>
                </a:uFill>
                <a:latin typeface="MS Gothic"/>
                <a:ea typeface="MS Gothic"/>
              </a:rPr>
              <a:t>の費用について</a:t>
            </a:r>
          </a:p>
          <a:p>
            <a:pPr marL="0" indent="236825">
              <a:lnSpc>
                <a:spcPct val="100000"/>
              </a:lnSpc>
              <a:spcBef>
                <a:spcPts val="259"/>
              </a:spcBef>
            </a:pPr>
            <a:r>
              <a:rPr lang="en-US" altLang="zh-CN" sz="1100" spc="-35" dirty="0">
                <a:solidFill>
                  <a:srgbClr val="000000"/>
                </a:solidFill>
                <a:latin typeface="MS Gothic"/>
                <a:ea typeface="MS Gothic"/>
              </a:rPr>
              <a:t>投資</a:t>
            </a:r>
            <a:r>
              <a:rPr lang="en-US" altLang="zh-CN" sz="1100" spc="-30" dirty="0">
                <a:solidFill>
                  <a:srgbClr val="000000"/>
                </a:solidFill>
                <a:latin typeface="MS Gothic"/>
                <a:ea typeface="MS Gothic"/>
              </a:rPr>
              <a:t>信託の購入時や保有期間中には以下の費用がかかります。</a:t>
            </a:r>
          </a:p>
          <a:p>
            <a:pPr marL="0" indent="198689">
              <a:lnSpc>
                <a:spcPct val="100000"/>
              </a:lnSpc>
              <a:spcBef>
                <a:spcPts val="259"/>
              </a:spcBef>
            </a:pPr>
            <a:r>
              <a:rPr lang="en-US" altLang="zh-CN" sz="1100" spc="-150" dirty="0">
                <a:solidFill>
                  <a:srgbClr val="000000"/>
                </a:solidFill>
                <a:latin typeface="MS Gothic"/>
                <a:ea typeface="MS Gothic"/>
              </a:rPr>
              <a:t>【直接ご負担</a:t>
            </a:r>
            <a:r>
              <a:rPr lang="en-US" altLang="zh-CN" sz="1100" spc="-139" dirty="0">
                <a:solidFill>
                  <a:srgbClr val="000000"/>
                </a:solidFill>
                <a:latin typeface="MS Gothic"/>
                <a:ea typeface="MS Gothic"/>
              </a:rPr>
              <a:t>いただく費用】</a:t>
            </a:r>
          </a:p>
          <a:p>
            <a:pPr marL="198828" hangingPunct="0">
              <a:lnSpc>
                <a:spcPct val="120000"/>
              </a:lnSpc>
              <a:spcBef>
                <a:spcPts val="135"/>
              </a:spcBef>
            </a:pPr>
            <a:r>
              <a:rPr lang="en-US" altLang="zh-CN" sz="1100" spc="-80" dirty="0">
                <a:solidFill>
                  <a:srgbClr val="000000"/>
                </a:solidFill>
                <a:latin typeface="MS Gothic"/>
                <a:ea typeface="MS Gothic"/>
              </a:rPr>
              <a:t>・購入時：購入時手数料</a:t>
            </a:r>
            <a:r>
              <a:rPr lang="en-US" altLang="zh-CN" sz="1100" spc="135" dirty="0">
                <a:solidFill>
                  <a:srgbClr val="000000"/>
                </a:solidFill>
                <a:latin typeface="MS Gothic"/>
                <a:cs typeface="MS Gothic"/>
              </a:rPr>
              <a:t> </a:t>
            </a:r>
            <a:r>
              <a:rPr lang="en-US" altLang="zh-CN" sz="1100" spc="-64" dirty="0">
                <a:solidFill>
                  <a:srgbClr val="000000"/>
                </a:solidFill>
                <a:latin typeface="MS Gothic"/>
                <a:ea typeface="MS Gothic"/>
              </a:rPr>
              <a:t>上限</a:t>
            </a:r>
            <a:r>
              <a:rPr lang="en-US" altLang="zh-CN" sz="1100" spc="-35" dirty="0">
                <a:solidFill>
                  <a:srgbClr val="000000"/>
                </a:solidFill>
                <a:latin typeface="Times New Roman"/>
                <a:ea typeface="Times New Roman"/>
              </a:rPr>
              <a:t>3.78</a:t>
            </a:r>
            <a:r>
              <a:rPr lang="en-US" altLang="zh-CN" sz="1100" spc="-75" dirty="0">
                <a:solidFill>
                  <a:srgbClr val="000000"/>
                </a:solidFill>
                <a:latin typeface="MS Gothic"/>
                <a:ea typeface="MS Gothic"/>
              </a:rPr>
              <a:t>％（税抜</a:t>
            </a:r>
            <a:r>
              <a:rPr lang="en-US" altLang="zh-CN" sz="1100" spc="-34" dirty="0">
                <a:solidFill>
                  <a:srgbClr val="000000"/>
                </a:solidFill>
                <a:latin typeface="Times New Roman"/>
                <a:ea typeface="Times New Roman"/>
              </a:rPr>
              <a:t>3.50</a:t>
            </a:r>
            <a:r>
              <a:rPr lang="en-US" altLang="zh-CN" sz="1100" spc="-80" dirty="0">
                <a:solidFill>
                  <a:srgbClr val="000000"/>
                </a:solidFill>
                <a:latin typeface="MS Gothic"/>
                <a:ea typeface="MS Gothic"/>
              </a:rPr>
              <a:t>％）</a:t>
            </a:r>
            <a:br/>
            <a:r>
              <a:rPr lang="en-US" altLang="zh-CN" sz="1100" spc="-55" dirty="0">
                <a:solidFill>
                  <a:srgbClr val="000000"/>
                </a:solidFill>
                <a:latin typeface="MS Gothic"/>
                <a:ea typeface="MS Gothic"/>
              </a:rPr>
              <a:t>・換金時：信託財産留保額</a:t>
            </a:r>
            <a:r>
              <a:rPr lang="en-US" altLang="zh-CN" sz="1100" spc="135" dirty="0">
                <a:solidFill>
                  <a:srgbClr val="000000"/>
                </a:solidFill>
                <a:latin typeface="MS Gothic"/>
                <a:cs typeface="MS Gothic"/>
              </a:rPr>
              <a:t> </a:t>
            </a:r>
            <a:r>
              <a:rPr lang="en-US" altLang="zh-CN" sz="1100" spc="-55" dirty="0">
                <a:solidFill>
                  <a:srgbClr val="000000"/>
                </a:solidFill>
                <a:latin typeface="MS Gothic"/>
                <a:ea typeface="MS Gothic"/>
              </a:rPr>
              <a:t>上限</a:t>
            </a:r>
            <a:r>
              <a:rPr lang="en-US" altLang="zh-CN" sz="1100" spc="-25" dirty="0">
                <a:solidFill>
                  <a:srgbClr val="000000"/>
                </a:solidFill>
                <a:latin typeface="Times New Roman"/>
                <a:ea typeface="Times New Roman"/>
              </a:rPr>
              <a:t>0.3</a:t>
            </a:r>
            <a:r>
              <a:rPr lang="en-US" altLang="zh-CN" sz="1100" spc="-50" dirty="0">
                <a:solidFill>
                  <a:srgbClr val="000000"/>
                </a:solidFill>
                <a:latin typeface="MS Gothic"/>
                <a:ea typeface="MS Gothic"/>
              </a:rPr>
              <a:t>％</a:t>
            </a:r>
          </a:p>
          <a:p>
            <a:pPr marL="0" indent="198688">
              <a:lnSpc>
                <a:spcPct val="100000"/>
              </a:lnSpc>
              <a:spcBef>
                <a:spcPts val="125"/>
              </a:spcBef>
            </a:pPr>
            <a:r>
              <a:rPr lang="en-US" altLang="zh-CN" sz="1100" spc="-100" dirty="0">
                <a:solidFill>
                  <a:srgbClr val="000000"/>
                </a:solidFill>
                <a:latin typeface="MS Gothic"/>
                <a:ea typeface="MS Gothic"/>
              </a:rPr>
              <a:t>【保</a:t>
            </a:r>
            <a:r>
              <a:rPr lang="en-US" altLang="zh-CN" sz="1100" spc="-94" dirty="0">
                <a:solidFill>
                  <a:srgbClr val="000000"/>
                </a:solidFill>
                <a:latin typeface="MS Gothic"/>
                <a:ea typeface="MS Gothic"/>
              </a:rPr>
              <a:t>有期間中に間接的にご負担いただく費用】</a:t>
            </a:r>
          </a:p>
          <a:p>
            <a:pPr marL="198688" hangingPunct="0">
              <a:lnSpc>
                <a:spcPct val="119583"/>
              </a:lnSpc>
            </a:pPr>
            <a:r>
              <a:rPr lang="en-US" altLang="zh-CN" sz="1100" spc="-125" dirty="0">
                <a:solidFill>
                  <a:srgbClr val="000000"/>
                </a:solidFill>
                <a:latin typeface="MS Gothic"/>
                <a:ea typeface="MS Gothic"/>
              </a:rPr>
              <a:t>・運用管理費用（信託報酬）</a:t>
            </a:r>
            <a:r>
              <a:rPr lang="en-US" altLang="zh-CN" sz="1100" spc="85" dirty="0">
                <a:solidFill>
                  <a:srgbClr val="000000"/>
                </a:solidFill>
                <a:latin typeface="MS Gothic"/>
                <a:cs typeface="MS Gothic"/>
              </a:rPr>
              <a:t> </a:t>
            </a:r>
            <a:r>
              <a:rPr lang="en-US" altLang="zh-CN" sz="1100" spc="-135" dirty="0">
                <a:solidFill>
                  <a:srgbClr val="000000"/>
                </a:solidFill>
                <a:latin typeface="MS Gothic"/>
                <a:ea typeface="MS Gothic"/>
              </a:rPr>
              <a:t>上限約</a:t>
            </a:r>
            <a:r>
              <a:rPr lang="en-US" altLang="zh-CN" sz="1100" spc="-60" dirty="0">
                <a:solidFill>
                  <a:srgbClr val="000000"/>
                </a:solidFill>
                <a:latin typeface="Times New Roman"/>
                <a:ea typeface="Times New Roman"/>
              </a:rPr>
              <a:t>2.2839</a:t>
            </a:r>
            <a:r>
              <a:rPr lang="en-US" altLang="zh-CN" sz="1100" spc="-125" dirty="0">
                <a:solidFill>
                  <a:srgbClr val="000000"/>
                </a:solidFill>
                <a:latin typeface="MS Gothic"/>
                <a:ea typeface="MS Gothic"/>
              </a:rPr>
              <a:t>％（税込）（ファンドオブファンズの投資先ファンドの概算値を含む）</a:t>
            </a:r>
            <a:br/>
            <a:r>
              <a:rPr lang="en-US" altLang="zh-CN" sz="1100" spc="-85" dirty="0">
                <a:solidFill>
                  <a:srgbClr val="000000"/>
                </a:solidFill>
                <a:latin typeface="MS Gothic"/>
                <a:ea typeface="MS Gothic"/>
              </a:rPr>
              <a:t>・そ</a:t>
            </a:r>
            <a:r>
              <a:rPr lang="en-US" altLang="zh-CN" sz="1100" spc="-80" dirty="0">
                <a:solidFill>
                  <a:srgbClr val="000000"/>
                </a:solidFill>
                <a:latin typeface="MS Gothic"/>
                <a:ea typeface="MS Gothic"/>
              </a:rPr>
              <a:t>の他の費用（監査報酬、有価証券売買委託手数料、信託事務の諸費用等）をご負担いただきます。</a:t>
            </a:r>
          </a:p>
          <a:p>
            <a:pPr marL="0" indent="198688">
              <a:lnSpc>
                <a:spcPct val="100000"/>
              </a:lnSpc>
              <a:spcBef>
                <a:spcPts val="195"/>
              </a:spcBef>
            </a:pPr>
            <a:r>
              <a:rPr lang="en-US" altLang="zh-CN" sz="1100" spc="-75" dirty="0">
                <a:solidFill>
                  <a:srgbClr val="000000"/>
                </a:solidFill>
                <a:latin typeface="MS Gothic"/>
                <a:ea typeface="MS Gothic"/>
              </a:rPr>
              <a:t>※信託財産の規模、取引量等により変動しますので、事前に金額および計算方法を表示することがで</a:t>
            </a:r>
            <a:r>
              <a:rPr lang="en-US" altLang="zh-CN" sz="1100" spc="-69" dirty="0">
                <a:solidFill>
                  <a:srgbClr val="000000"/>
                </a:solidFill>
                <a:latin typeface="MS Gothic"/>
                <a:ea typeface="MS Gothic"/>
              </a:rPr>
              <a:t>きません。</a:t>
            </a:r>
          </a:p>
          <a:p>
            <a:pPr marL="0" indent="198689">
              <a:lnSpc>
                <a:spcPct val="100000"/>
              </a:lnSpc>
              <a:spcBef>
                <a:spcPts val="259"/>
              </a:spcBef>
            </a:pPr>
            <a:r>
              <a:rPr lang="en-US" altLang="zh-CN" sz="1100" spc="-45" dirty="0">
                <a:solidFill>
                  <a:srgbClr val="000000"/>
                </a:solidFill>
                <a:latin typeface="Times New Roman"/>
                <a:ea typeface="Times New Roman"/>
              </a:rPr>
              <a:t>※</a:t>
            </a:r>
            <a:r>
              <a:rPr lang="en-US" altLang="zh-CN" sz="1100" spc="-60" dirty="0">
                <a:solidFill>
                  <a:srgbClr val="000000"/>
                </a:solidFill>
                <a:latin typeface="MS Gothic"/>
                <a:ea typeface="MS Gothic"/>
              </a:rPr>
              <a:t>これらの費用の額および計算方法等は</a:t>
            </a:r>
            <a:r>
              <a:rPr lang="en-US" altLang="zh-CN" sz="1100" spc="-55" dirty="0">
                <a:solidFill>
                  <a:srgbClr val="000000"/>
                </a:solidFill>
                <a:latin typeface="MS Gothic"/>
                <a:ea typeface="MS Gothic"/>
              </a:rPr>
              <a:t>、投資信託毎に異なります。詳しくは各投資信託の目論見書および契約締結前交付書面等にてご確認ください。</a:t>
            </a:r>
          </a:p>
          <a:p>
            <a:pPr>
              <a:lnSpc>
                <a:spcPts val="1000"/>
              </a:lnSpc>
            </a:pPr>
            <a:endParaRPr lang="en-US" dirty="0"/>
          </a:p>
          <a:p>
            <a:pPr>
              <a:lnSpc>
                <a:spcPts val="1000"/>
              </a:lnSpc>
            </a:pPr>
            <a:endParaRPr lang="en-US" dirty="0"/>
          </a:p>
          <a:p>
            <a:pPr>
              <a:lnSpc>
                <a:spcPts val="1000"/>
              </a:lnSpc>
            </a:pPr>
            <a:endParaRPr lang="en-US" dirty="0"/>
          </a:p>
          <a:p>
            <a:pPr>
              <a:lnSpc>
                <a:spcPts val="1664"/>
              </a:lnSpc>
            </a:pPr>
            <a:endParaRPr lang="en-US" dirty="0"/>
          </a:p>
          <a:p>
            <a:pPr marL="0" indent="9102788">
              <a:lnSpc>
                <a:spcPct val="100000"/>
              </a:lnSpc>
            </a:pPr>
            <a:r>
              <a:rPr lang="en-US" altLang="zh-CN" sz="700" spc="20" dirty="0">
                <a:solidFill>
                  <a:srgbClr val="000000"/>
                </a:solidFill>
                <a:latin typeface="Times New Roman"/>
                <a:ea typeface="Times New Roman"/>
              </a:rPr>
              <a:t>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Freeform 466"/>
          <p:cNvSpPr/>
          <p:nvPr/>
        </p:nvSpPr>
        <p:spPr>
          <a:xfrm>
            <a:off x="414337" y="1023937"/>
            <a:ext cx="9186862" cy="4762"/>
          </a:xfrm>
          <a:custGeom>
            <a:avLst/>
            <a:gdLst>
              <a:gd name="connsiteX0" fmla="*/ 6286 w 9186862"/>
              <a:gd name="connsiteY0" fmla="*/ 9334 h 4762"/>
              <a:gd name="connsiteX1" fmla="*/ 9196006 w 9186862"/>
              <a:gd name="connsiteY1" fmla="*/ 9334 h 4762"/>
            </a:gdLst>
            <a:ahLst/>
            <a:cxnLst>
              <a:cxn ang="0">
                <a:pos x="connsiteX0" y="connsiteY0"/>
              </a:cxn>
              <a:cxn ang="0">
                <a:pos x="connsiteX1" y="connsiteY1"/>
              </a:cxn>
            </a:cxnLst>
            <a:rect l="l" t="t" r="r" b="b"/>
            <a:pathLst>
              <a:path w="9186862" h="4762">
                <a:moveTo>
                  <a:pt x="6286" y="9334"/>
                </a:moveTo>
                <a:lnTo>
                  <a:pt x="9196006" y="9334"/>
                </a:lnTo>
              </a:path>
            </a:pathLst>
          </a:custGeom>
          <a:ln w="9525">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68" name="Picture 468"/>
          <p:cNvPicPr>
            <a:picLocks noChangeAspect="1"/>
          </p:cNvPicPr>
          <p:nvPr/>
        </p:nvPicPr>
        <p:blipFill>
          <a:blip r:embed="rId2"/>
          <a:stretch>
            <a:fillRect/>
          </a:stretch>
        </p:blipFill>
        <p:spPr>
          <a:xfrm>
            <a:off x="411480" y="6979920"/>
            <a:ext cx="251460" cy="274320"/>
          </a:xfrm>
          <a:prstGeom prst="rect">
            <a:avLst/>
          </a:prstGeom>
        </p:spPr>
      </p:pic>
      <p:pic>
        <p:nvPicPr>
          <p:cNvPr id="469" name="Picture 469"/>
          <p:cNvPicPr>
            <a:picLocks noChangeAspect="1"/>
          </p:cNvPicPr>
          <p:nvPr/>
        </p:nvPicPr>
        <p:blipFill>
          <a:blip r:embed="rId3"/>
          <a:stretch>
            <a:fillRect/>
          </a:stretch>
        </p:blipFill>
        <p:spPr>
          <a:xfrm>
            <a:off x="693420" y="7018020"/>
            <a:ext cx="449580" cy="182880"/>
          </a:xfrm>
          <a:prstGeom prst="rect">
            <a:avLst/>
          </a:prstGeom>
        </p:spPr>
      </p:pic>
      <p:sp>
        <p:nvSpPr>
          <p:cNvPr id="2" name="Freeform 469"/>
          <p:cNvSpPr/>
          <p:nvPr/>
        </p:nvSpPr>
        <p:spPr>
          <a:xfrm>
            <a:off x="654050" y="2851150"/>
            <a:ext cx="2940050" cy="19050"/>
          </a:xfrm>
          <a:custGeom>
            <a:avLst/>
            <a:gdLst>
              <a:gd name="connsiteX0" fmla="*/ 1484171 w 2940050"/>
              <a:gd name="connsiteY0" fmla="*/ 13665 h 19050"/>
              <a:gd name="connsiteX1" fmla="*/ 18845 w 2940050"/>
              <a:gd name="connsiteY1" fmla="*/ 13665 h 19050"/>
              <a:gd name="connsiteX2" fmla="*/ 18845 w 2940050"/>
              <a:gd name="connsiteY2" fmla="*/ 21284 h 19050"/>
              <a:gd name="connsiteX3" fmla="*/ 1484171 w 2940050"/>
              <a:gd name="connsiteY3" fmla="*/ 21284 h 19050"/>
              <a:gd name="connsiteX4" fmla="*/ 2949497 w 2940050"/>
              <a:gd name="connsiteY4" fmla="*/ 21284 h 19050"/>
              <a:gd name="connsiteX5" fmla="*/ 2949497 w 2940050"/>
              <a:gd name="connsiteY5" fmla="*/ 13665 h 19050"/>
              <a:gd name="connsiteX6" fmla="*/ 1484171 w 2940050"/>
              <a:gd name="connsiteY6" fmla="*/ 1366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0050" h="19050">
                <a:moveTo>
                  <a:pt x="1484171" y="13665"/>
                </a:moveTo>
                <a:lnTo>
                  <a:pt x="18845" y="13665"/>
                </a:lnTo>
                <a:lnTo>
                  <a:pt x="18845" y="21284"/>
                </a:lnTo>
                <a:lnTo>
                  <a:pt x="1484171" y="21284"/>
                </a:lnTo>
                <a:lnTo>
                  <a:pt x="2949497" y="21284"/>
                </a:lnTo>
                <a:lnTo>
                  <a:pt x="2949497" y="13665"/>
                </a:lnTo>
                <a:lnTo>
                  <a:pt x="1484171" y="13665"/>
                </a:lnTo>
                <a:close/>
              </a:path>
            </a:pathLst>
          </a:custGeom>
          <a:solidFill>
            <a:srgbClr val="000000">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0" name="TextBox 470"/>
          <p:cNvSpPr txBox="1"/>
          <p:nvPr/>
        </p:nvSpPr>
        <p:spPr>
          <a:xfrm>
            <a:off x="420687" y="550351"/>
            <a:ext cx="9211849" cy="6694493"/>
          </a:xfrm>
          <a:prstGeom prst="rect">
            <a:avLst/>
          </a:prstGeom>
          <a:noFill/>
        </p:spPr>
        <p:txBody>
          <a:bodyPr wrap="square" lIns="0" tIns="0" rIns="0" bIns="0" rtlCol="0">
            <a:spAutoFit/>
          </a:bodyPr>
          <a:lstStyle/>
          <a:p>
            <a:pPr marL="0">
              <a:lnSpc>
                <a:spcPct val="100000"/>
              </a:lnSpc>
            </a:pPr>
            <a:r>
              <a:rPr lang="en-US" altLang="zh-CN" sz="2800" spc="-69" dirty="0">
                <a:solidFill>
                  <a:srgbClr val="000000"/>
                </a:solidFill>
                <a:latin typeface="MS Gothic"/>
                <a:ea typeface="MS Gothic"/>
              </a:rPr>
              <a:t>ご留</a:t>
            </a:r>
            <a:r>
              <a:rPr lang="en-US" altLang="zh-CN" sz="2800" spc="-64" dirty="0">
                <a:solidFill>
                  <a:srgbClr val="000000"/>
                </a:solidFill>
                <a:latin typeface="MS Gothic"/>
                <a:ea typeface="MS Gothic"/>
              </a:rPr>
              <a:t>意事項</a:t>
            </a:r>
          </a:p>
          <a:p>
            <a:pPr>
              <a:lnSpc>
                <a:spcPts val="1030"/>
              </a:lnSpc>
            </a:pPr>
            <a:endParaRPr lang="en-US" dirty="0"/>
          </a:p>
          <a:p>
            <a:pPr marL="0" indent="80620">
              <a:lnSpc>
                <a:spcPct val="100000"/>
              </a:lnSpc>
            </a:pPr>
            <a:r>
              <a:rPr lang="en-US" altLang="zh-CN" sz="1300" b="1" spc="-30" dirty="0">
                <a:solidFill>
                  <a:srgbClr val="000000"/>
                </a:solidFill>
                <a:latin typeface="MS Gothic"/>
                <a:ea typeface="MS Gothic"/>
              </a:rPr>
              <a:t>投資</a:t>
            </a:r>
            <a:r>
              <a:rPr lang="en-US" altLang="zh-CN" sz="1300" b="1" spc="-25" dirty="0">
                <a:solidFill>
                  <a:srgbClr val="000000"/>
                </a:solidFill>
                <a:latin typeface="MS Gothic"/>
                <a:ea typeface="MS Gothic"/>
              </a:rPr>
              <a:t>一任契約に関する留意事項</a:t>
            </a:r>
          </a:p>
          <a:p>
            <a:pPr marL="250046" indent="-126492" hangingPunct="0">
              <a:lnSpc>
                <a:spcPct val="100000"/>
              </a:lnSpc>
              <a:spcBef>
                <a:spcPts val="125"/>
              </a:spcBef>
            </a:pPr>
            <a:r>
              <a:rPr lang="en-US" altLang="zh-CN" sz="550" spc="-34" dirty="0">
                <a:solidFill>
                  <a:srgbClr val="E50000"/>
                </a:solidFill>
                <a:latin typeface="Wingdings"/>
                <a:ea typeface="Wingdings"/>
              </a:rPr>
              <a:t></a:t>
            </a:r>
            <a:r>
              <a:rPr lang="en-US" altLang="zh-CN" sz="550" spc="-64" dirty="0">
                <a:solidFill>
                  <a:srgbClr val="E50000"/>
                </a:solidFill>
                <a:latin typeface="Wingdings"/>
                <a:cs typeface="Wingdings"/>
              </a:rPr>
              <a:t> </a:t>
            </a:r>
            <a:r>
              <a:rPr lang="en-US" altLang="zh-CN" sz="1100" spc="-69" dirty="0">
                <a:solidFill>
                  <a:srgbClr val="000000"/>
                </a:solidFill>
                <a:latin typeface="MS Gothic"/>
                <a:ea typeface="MS Gothic"/>
              </a:rPr>
              <a:t>当社が投資一任契約に係る業務を行う際には、お客様にはご契約の資産額に対し年率</a:t>
            </a:r>
            <a:r>
              <a:rPr lang="en-US" altLang="zh-CN" sz="1100" spc="-69" dirty="0">
                <a:solidFill>
                  <a:srgbClr val="000000"/>
                </a:solidFill>
                <a:latin typeface="MS Gothic"/>
                <a:cs typeface="MS Gothic"/>
              </a:rPr>
              <a:t> </a:t>
            </a:r>
            <a:r>
              <a:rPr lang="en-US" altLang="zh-CN" sz="1100" spc="-55" dirty="0">
                <a:solidFill>
                  <a:srgbClr val="000000"/>
                </a:solidFill>
                <a:latin typeface="MS Gothic"/>
                <a:ea typeface="MS Gothic"/>
              </a:rPr>
              <a:t>0.825</a:t>
            </a:r>
            <a:r>
              <a:rPr lang="en-US" altLang="zh-CN" sz="1100" spc="-69" dirty="0">
                <a:solidFill>
                  <a:srgbClr val="000000"/>
                </a:solidFill>
                <a:latin typeface="MS Gothic"/>
                <a:ea typeface="MS Gothic"/>
              </a:rPr>
              <a:t>％（税抜）を上限とする投資顧問料をご負担いただきます。</a:t>
            </a:r>
            <a:r>
              <a:rPr lang="en-US" altLang="zh-CN" sz="1100" spc="-100" dirty="0">
                <a:solidFill>
                  <a:srgbClr val="000000"/>
                </a:solidFill>
                <a:latin typeface="MS Gothic"/>
                <a:ea typeface="MS Gothic"/>
              </a:rPr>
              <a:t>その他、組入資産の売買手数料、保管費用等（以</a:t>
            </a:r>
            <a:r>
              <a:rPr lang="en-US" altLang="zh-CN" sz="1100" spc="-94" dirty="0">
                <a:solidFill>
                  <a:srgbClr val="000000"/>
                </a:solidFill>
                <a:latin typeface="MS Gothic"/>
                <a:ea typeface="MS Gothic"/>
              </a:rPr>
              <a:t>下「手数料等」といいます。）を、運用資産を通じて間接的にご負担いただく場合があります。また投資</a:t>
            </a:r>
            <a:br/>
            <a:r>
              <a:rPr lang="en-US" altLang="zh-CN" sz="1100" spc="-119" dirty="0">
                <a:solidFill>
                  <a:srgbClr val="000000"/>
                </a:solidFill>
                <a:latin typeface="MS Gothic"/>
                <a:ea typeface="MS Gothic"/>
              </a:rPr>
              <a:t>一任契約に基づき投資信託または外国籍リミテッド・パートナーシップ等（</a:t>
            </a:r>
            <a:r>
              <a:rPr lang="en-US" altLang="zh-CN" sz="1100" spc="75" dirty="0">
                <a:solidFill>
                  <a:srgbClr val="000000"/>
                </a:solidFill>
                <a:latin typeface="MS Gothic"/>
                <a:cs typeface="MS Gothic"/>
              </a:rPr>
              <a:t> </a:t>
            </a:r>
            <a:r>
              <a:rPr lang="en-US" altLang="zh-CN" sz="1100" spc="-119" dirty="0">
                <a:solidFill>
                  <a:srgbClr val="000000"/>
                </a:solidFill>
                <a:latin typeface="MS Gothic"/>
                <a:ea typeface="MS Gothic"/>
              </a:rPr>
              <a:t>以下、これらを総称して「投資信託等」といいます。）に投資する場合は、投資</a:t>
            </a:r>
            <a:br/>
            <a:r>
              <a:rPr lang="en-US" altLang="zh-CN" sz="1100" spc="-69" dirty="0">
                <a:solidFill>
                  <a:srgbClr val="000000"/>
                </a:solidFill>
                <a:latin typeface="MS Gothic"/>
                <a:ea typeface="MS Gothic"/>
              </a:rPr>
              <a:t>信託等に掛かる運用報酬・管理報酬等（監査費用を</a:t>
            </a:r>
            <a:r>
              <a:rPr lang="en-US" altLang="zh-CN" sz="1100" spc="-64" dirty="0">
                <a:solidFill>
                  <a:srgbClr val="000000"/>
                </a:solidFill>
                <a:latin typeface="MS Gothic"/>
                <a:ea typeface="MS Gothic"/>
              </a:rPr>
              <a:t>含みます。以下「諸費用等」といいます。）を別途ご負担いただきます。これらの手数料等および</a:t>
            </a:r>
            <a:br/>
            <a:r>
              <a:rPr lang="en-US" altLang="zh-CN" sz="1100" spc="-69" dirty="0">
                <a:solidFill>
                  <a:srgbClr val="000000"/>
                </a:solidFill>
                <a:latin typeface="MS Gothic"/>
                <a:ea typeface="MS Gothic"/>
              </a:rPr>
              <a:t>諸費用等は契約内容、契約資産の額、運用状況等に</a:t>
            </a:r>
            <a:r>
              <a:rPr lang="en-US" altLang="zh-CN" sz="1100" spc="-64" dirty="0">
                <a:solidFill>
                  <a:srgbClr val="000000"/>
                </a:solidFill>
                <a:latin typeface="MS Gothic"/>
                <a:ea typeface="MS Gothic"/>
              </a:rPr>
              <a:t>より異なるため、具体的な金額を表示することはできません。また、お客様に直接および間接的に</a:t>
            </a:r>
            <a:br/>
            <a:r>
              <a:rPr lang="en-US" altLang="zh-CN" sz="1100" spc="-69" dirty="0">
                <a:solidFill>
                  <a:srgbClr val="000000"/>
                </a:solidFill>
                <a:latin typeface="MS Gothic"/>
                <a:ea typeface="MS Gothic"/>
              </a:rPr>
              <a:t>ご負担頂く投資顧問料、手数料等および諸費用等</a:t>
            </a:r>
            <a:r>
              <a:rPr lang="en-US" altLang="zh-CN" sz="1100" spc="-64" dirty="0">
                <a:solidFill>
                  <a:srgbClr val="000000"/>
                </a:solidFill>
                <a:latin typeface="MS Gothic"/>
                <a:ea typeface="MS Gothic"/>
              </a:rPr>
              <a:t>の合計額についても、契約資産の額、運用状況等により異なるため、具体的に表示することができま</a:t>
            </a:r>
            <a:br/>
            <a:r>
              <a:rPr lang="en-US" altLang="zh-CN" sz="1100" spc="-80" dirty="0">
                <a:solidFill>
                  <a:srgbClr val="000000"/>
                </a:solidFill>
                <a:latin typeface="MS Gothic"/>
                <a:ea typeface="MS Gothic"/>
              </a:rPr>
              <a:t>せん。投資一任契約のお申込みに当たっては、契約締結前交付書面をお渡ししますので、</a:t>
            </a:r>
            <a:r>
              <a:rPr lang="en-US" altLang="zh-CN" sz="1100" spc="-75" dirty="0">
                <a:solidFill>
                  <a:srgbClr val="000000"/>
                </a:solidFill>
                <a:latin typeface="MS Gothic"/>
                <a:ea typeface="MS Gothic"/>
              </a:rPr>
              <a:t>必ず内容をよくお読み下さい。</a:t>
            </a:r>
          </a:p>
          <a:p>
            <a:pPr>
              <a:lnSpc>
                <a:spcPts val="1735"/>
              </a:lnSpc>
            </a:pPr>
            <a:endParaRPr lang="en-US" dirty="0"/>
          </a:p>
          <a:p>
            <a:pPr marL="0" indent="252208">
              <a:lnSpc>
                <a:spcPct val="100000"/>
              </a:lnSpc>
            </a:pPr>
            <a:r>
              <a:rPr lang="en-US" altLang="zh-CN" sz="1100" b="1" spc="-55" dirty="0">
                <a:solidFill>
                  <a:srgbClr val="000000"/>
                </a:solidFill>
                <a:latin typeface="MS Gothic"/>
                <a:ea typeface="MS Gothic"/>
              </a:rPr>
              <a:t>有価証券等への投資に係わる主なリスクに</a:t>
            </a:r>
            <a:r>
              <a:rPr lang="en-US" altLang="zh-CN" sz="1100" b="1" spc="-69" dirty="0">
                <a:solidFill>
                  <a:srgbClr val="000000"/>
                </a:solidFill>
                <a:latin typeface="MS Gothic"/>
                <a:ea typeface="MS Gothic"/>
              </a:rPr>
              <a:t>ついて</a:t>
            </a:r>
          </a:p>
          <a:p>
            <a:pPr marL="248648" hangingPunct="0">
              <a:lnSpc>
                <a:spcPct val="100000"/>
              </a:lnSpc>
              <a:spcBef>
                <a:spcPts val="200"/>
              </a:spcBef>
            </a:pPr>
            <a:r>
              <a:rPr lang="en-US" altLang="zh-CN" sz="1100" spc="-20" dirty="0">
                <a:solidFill>
                  <a:srgbClr val="000000"/>
                </a:solidFill>
                <a:latin typeface="MS Gothic"/>
                <a:ea typeface="MS Gothic"/>
              </a:rPr>
              <a:t>投資一任契約に基づく有価証</a:t>
            </a:r>
            <a:r>
              <a:rPr lang="en-US" altLang="zh-CN" sz="1100" spc="-15" dirty="0">
                <a:solidFill>
                  <a:srgbClr val="000000"/>
                </a:solidFill>
                <a:latin typeface="MS Gothic"/>
                <a:ea typeface="MS Gothic"/>
              </a:rPr>
              <a:t>券の投資には、株式投資のリスク（価格変動リスク・信用リスク・流動性リスク）、債券投資のリスク（価格変動</a:t>
            </a:r>
            <a:br/>
            <a:r>
              <a:rPr lang="en-US" altLang="zh-CN" sz="1100" spc="-179" dirty="0">
                <a:solidFill>
                  <a:srgbClr val="000000"/>
                </a:solidFill>
                <a:latin typeface="MS Gothic"/>
                <a:ea typeface="MS Gothic"/>
              </a:rPr>
              <a:t>リスク・信用</a:t>
            </a:r>
            <a:r>
              <a:rPr lang="en-US" altLang="zh-CN" sz="1100" spc="-175" dirty="0">
                <a:solidFill>
                  <a:srgbClr val="000000"/>
                </a:solidFill>
                <a:latin typeface="MS Gothic"/>
                <a:ea typeface="MS Gothic"/>
              </a:rPr>
              <a:t>リスク・流動性リスク）、為替リスク、カントリー・リスク、デリバティブ取引のリスク、オルタナティブ投資に係わるリスク、インフラストラクチャー</a:t>
            </a:r>
            <a:br/>
            <a:r>
              <a:rPr lang="en-US" altLang="zh-CN" sz="1100" spc="-65" dirty="0">
                <a:solidFill>
                  <a:srgbClr val="000000"/>
                </a:solidFill>
                <a:latin typeface="MS Gothic"/>
                <a:ea typeface="MS Gothic"/>
              </a:rPr>
              <a:t>／</a:t>
            </a:r>
            <a:r>
              <a:rPr lang="en-US" altLang="zh-CN" sz="1100" spc="-30" dirty="0">
                <a:solidFill>
                  <a:srgbClr val="000000"/>
                </a:solidFill>
                <a:latin typeface="MS Gothic"/>
                <a:ea typeface="MS Gothic"/>
              </a:rPr>
              <a:t>PE</a:t>
            </a:r>
            <a:r>
              <a:rPr lang="en-US" altLang="zh-CN" sz="1100" spc="-15" dirty="0">
                <a:solidFill>
                  <a:srgbClr val="000000"/>
                </a:solidFill>
                <a:latin typeface="MS Gothic"/>
                <a:cs typeface="MS Gothic"/>
              </a:rPr>
              <a:t> </a:t>
            </a:r>
            <a:r>
              <a:rPr lang="en-US" altLang="zh-CN" sz="1100" spc="-65" dirty="0">
                <a:solidFill>
                  <a:srgbClr val="000000"/>
                </a:solidFill>
                <a:latin typeface="MS Gothic"/>
                <a:ea typeface="MS Gothic"/>
              </a:rPr>
              <a:t>投資、不動産関連投</a:t>
            </a:r>
            <a:r>
              <a:rPr lang="en-US" altLang="zh-CN" sz="1100" spc="-20" dirty="0">
                <a:solidFill>
                  <a:srgbClr val="000000"/>
                </a:solidFill>
                <a:latin typeface="MS Gothic"/>
                <a:cs typeface="MS Gothic"/>
              </a:rPr>
              <a:t> </a:t>
            </a:r>
            <a:r>
              <a:rPr lang="en-US" altLang="zh-CN" sz="1100" spc="-65" dirty="0">
                <a:solidFill>
                  <a:srgbClr val="000000"/>
                </a:solidFill>
                <a:latin typeface="MS Gothic"/>
                <a:ea typeface="MS Gothic"/>
              </a:rPr>
              <a:t>資に係わるリスク等があります。従って、投資元本が保証されているものではなく、当該有価証券等の値動きにより損失が</a:t>
            </a:r>
            <a:br/>
            <a:r>
              <a:rPr lang="en-US" altLang="zh-CN" sz="1100" spc="-125" dirty="0">
                <a:solidFill>
                  <a:srgbClr val="000000"/>
                </a:solidFill>
                <a:latin typeface="MS Gothic"/>
                <a:ea typeface="MS Gothic"/>
              </a:rPr>
              <a:t>生じ、投資元本を</a:t>
            </a:r>
            <a:r>
              <a:rPr lang="en-US" altLang="zh-CN" sz="1100" spc="-120" dirty="0">
                <a:solidFill>
                  <a:srgbClr val="000000"/>
                </a:solidFill>
                <a:latin typeface="MS Gothic"/>
                <a:ea typeface="MS Gothic"/>
              </a:rPr>
              <a:t>割り込むことがあります。</a:t>
            </a:r>
          </a:p>
          <a:p>
            <a:pPr>
              <a:lnSpc>
                <a:spcPts val="659"/>
              </a:lnSpc>
            </a:pPr>
            <a:endParaRPr lang="en-US" dirty="0"/>
          </a:p>
          <a:p>
            <a:pPr marL="0" indent="248507">
              <a:lnSpc>
                <a:spcPct val="100000"/>
              </a:lnSpc>
            </a:pPr>
            <a:r>
              <a:rPr lang="en-US" altLang="zh-CN" sz="1100" spc="-85" dirty="0">
                <a:solidFill>
                  <a:srgbClr val="000000"/>
                </a:solidFill>
                <a:latin typeface="MS Gothic"/>
                <a:ea typeface="MS Gothic"/>
              </a:rPr>
              <a:t>※リスクや手数料・報酬等の詳細については、契</a:t>
            </a:r>
            <a:r>
              <a:rPr lang="en-US" altLang="zh-CN" sz="1100" spc="-80" dirty="0">
                <a:solidFill>
                  <a:srgbClr val="000000"/>
                </a:solidFill>
                <a:latin typeface="MS Gothic"/>
                <a:ea typeface="MS Gothic"/>
              </a:rPr>
              <a:t>約締結前交付書面にてご確認ください。</a:t>
            </a:r>
          </a:p>
          <a:p>
            <a:pPr>
              <a:lnSpc>
                <a:spcPts val="1294"/>
              </a:lnSpc>
            </a:pPr>
            <a:endParaRPr lang="en-US" dirty="0"/>
          </a:p>
          <a:p>
            <a:pPr marL="0" indent="38762">
              <a:lnSpc>
                <a:spcPct val="100000"/>
              </a:lnSpc>
            </a:pPr>
            <a:r>
              <a:rPr lang="en-US" altLang="zh-CN" sz="1200" spc="-119" dirty="0">
                <a:solidFill>
                  <a:srgbClr val="000000"/>
                </a:solidFill>
                <a:latin typeface="Times New Roman"/>
                <a:ea typeface="Times New Roman"/>
              </a:rPr>
              <a:t>UBS</a:t>
            </a:r>
            <a:r>
              <a:rPr lang="en-US" altLang="zh-CN" sz="1200" spc="-184" dirty="0">
                <a:solidFill>
                  <a:srgbClr val="000000"/>
                </a:solidFill>
                <a:latin typeface="MS Gothic"/>
                <a:ea typeface="MS Gothic"/>
              </a:rPr>
              <a:t>アセット・マ</a:t>
            </a:r>
            <a:r>
              <a:rPr lang="en-US" altLang="zh-CN" sz="1200" spc="-179" dirty="0">
                <a:solidFill>
                  <a:srgbClr val="000000"/>
                </a:solidFill>
                <a:latin typeface="MS Gothic"/>
                <a:ea typeface="MS Gothic"/>
              </a:rPr>
              <a:t>ネジメント株式会社</a:t>
            </a:r>
          </a:p>
          <a:p>
            <a:pPr marL="0" indent="38762">
              <a:lnSpc>
                <a:spcPct val="100000"/>
              </a:lnSpc>
              <a:spcBef>
                <a:spcPts val="250"/>
              </a:spcBef>
            </a:pPr>
            <a:r>
              <a:rPr lang="en-US" altLang="zh-CN" sz="1000" spc="-50" dirty="0">
                <a:solidFill>
                  <a:srgbClr val="000000"/>
                </a:solidFill>
                <a:latin typeface="MS Gothic"/>
                <a:ea typeface="MS Gothic"/>
              </a:rPr>
              <a:t>金融商品取引業者</a:t>
            </a:r>
            <a:r>
              <a:rPr lang="en-US" altLang="zh-CN" sz="1000" spc="189" dirty="0">
                <a:solidFill>
                  <a:srgbClr val="000000"/>
                </a:solidFill>
                <a:latin typeface="MS Gothic"/>
                <a:cs typeface="MS Gothic"/>
              </a:rPr>
              <a:t> </a:t>
            </a:r>
            <a:r>
              <a:rPr lang="en-US" altLang="zh-CN" sz="1000" spc="-50" dirty="0">
                <a:solidFill>
                  <a:srgbClr val="000000"/>
                </a:solidFill>
                <a:latin typeface="MS Gothic"/>
                <a:ea typeface="MS Gothic"/>
              </a:rPr>
              <a:t>関東財務局長（金商）第</a:t>
            </a:r>
            <a:r>
              <a:rPr lang="en-US" altLang="zh-CN" sz="1000" spc="-20" dirty="0">
                <a:solidFill>
                  <a:srgbClr val="000000"/>
                </a:solidFill>
                <a:latin typeface="MS Gothic"/>
                <a:ea typeface="MS Gothic"/>
              </a:rPr>
              <a:t>412</a:t>
            </a:r>
            <a:r>
              <a:rPr lang="en-US" altLang="zh-CN" sz="1000" spc="-50" dirty="0">
                <a:solidFill>
                  <a:srgbClr val="000000"/>
                </a:solidFill>
                <a:latin typeface="MS Gothic"/>
                <a:ea typeface="MS Gothic"/>
              </a:rPr>
              <a:t>号</a:t>
            </a:r>
          </a:p>
          <a:p>
            <a:pPr marL="0" indent="38762">
              <a:lnSpc>
                <a:spcPct val="100000"/>
              </a:lnSpc>
              <a:spcBef>
                <a:spcPts val="240"/>
              </a:spcBef>
            </a:pPr>
            <a:r>
              <a:rPr lang="en-US" altLang="zh-CN" sz="1000" spc="-30" dirty="0">
                <a:solidFill>
                  <a:srgbClr val="000000"/>
                </a:solidFill>
                <a:latin typeface="MS Gothic"/>
                <a:ea typeface="MS Gothic"/>
              </a:rPr>
              <a:t>加入協会：</a:t>
            </a:r>
            <a:r>
              <a:rPr lang="en-US" altLang="zh-CN" sz="1000" spc="-5" dirty="0">
                <a:solidFill>
                  <a:srgbClr val="000000"/>
                </a:solidFill>
                <a:latin typeface="MS Gothic"/>
                <a:cs typeface="MS Gothic"/>
              </a:rPr>
              <a:t> </a:t>
            </a:r>
            <a:r>
              <a:rPr lang="en-US" altLang="zh-CN" sz="1000" spc="-30" dirty="0">
                <a:solidFill>
                  <a:srgbClr val="000000"/>
                </a:solidFill>
                <a:latin typeface="MS Gothic"/>
                <a:ea typeface="MS Gothic"/>
              </a:rPr>
              <a:t>一般社団法人投資信託協会</a:t>
            </a:r>
            <a:r>
              <a:rPr lang="en-US" altLang="zh-CN" sz="1000" spc="-10" dirty="0">
                <a:solidFill>
                  <a:srgbClr val="000000"/>
                </a:solidFill>
                <a:latin typeface="MS Gothic"/>
                <a:cs typeface="MS Gothic"/>
              </a:rPr>
              <a:t> </a:t>
            </a:r>
            <a:r>
              <a:rPr lang="en-US" altLang="zh-CN" sz="1000" spc="-10" dirty="0">
                <a:solidFill>
                  <a:srgbClr val="000000"/>
                </a:solidFill>
                <a:latin typeface="MS Gothic"/>
                <a:ea typeface="MS Gothic"/>
              </a:rPr>
              <a:t>／</a:t>
            </a:r>
            <a:r>
              <a:rPr lang="en-US" altLang="zh-CN" sz="1000" spc="-10" dirty="0">
                <a:solidFill>
                  <a:srgbClr val="000000"/>
                </a:solidFill>
                <a:latin typeface="MS Gothic"/>
                <a:cs typeface="MS Gothic"/>
              </a:rPr>
              <a:t> </a:t>
            </a:r>
            <a:r>
              <a:rPr lang="en-US" altLang="zh-CN" sz="1000" spc="-30" dirty="0">
                <a:solidFill>
                  <a:srgbClr val="000000"/>
                </a:solidFill>
                <a:latin typeface="MS Gothic"/>
                <a:ea typeface="MS Gothic"/>
              </a:rPr>
              <a:t>一般社団法人日本投資顧問業協会</a:t>
            </a:r>
            <a:r>
              <a:rPr lang="en-US" altLang="zh-CN" sz="1000" spc="-10" dirty="0">
                <a:solidFill>
                  <a:srgbClr val="000000"/>
                </a:solidFill>
                <a:latin typeface="MS Gothic"/>
                <a:cs typeface="MS Gothic"/>
              </a:rPr>
              <a:t> </a:t>
            </a:r>
            <a:r>
              <a:rPr lang="en-US" altLang="zh-CN" sz="1000" spc="-10" dirty="0">
                <a:solidFill>
                  <a:srgbClr val="000000"/>
                </a:solidFill>
                <a:latin typeface="MS Gothic"/>
                <a:ea typeface="MS Gothic"/>
              </a:rPr>
              <a:t>／</a:t>
            </a:r>
            <a:r>
              <a:rPr lang="en-US" altLang="zh-CN" sz="1000" spc="-15" dirty="0">
                <a:solidFill>
                  <a:srgbClr val="000000"/>
                </a:solidFill>
                <a:latin typeface="MS Gothic"/>
                <a:cs typeface="MS Gothic"/>
              </a:rPr>
              <a:t> </a:t>
            </a:r>
            <a:r>
              <a:rPr lang="en-US" altLang="zh-CN" sz="1000" spc="-30" dirty="0">
                <a:solidFill>
                  <a:srgbClr val="000000"/>
                </a:solidFill>
                <a:latin typeface="MS Gothic"/>
                <a:ea typeface="MS Gothic"/>
              </a:rPr>
              <a:t>一般社団法人第二種金融商品取引業協会</a:t>
            </a:r>
          </a:p>
          <a:p>
            <a:pPr>
              <a:lnSpc>
                <a:spcPts val="1025"/>
              </a:lnSpc>
            </a:pPr>
            <a:endParaRPr lang="en-US" dirty="0"/>
          </a:p>
          <a:p>
            <a:pPr marL="0" indent="48811">
              <a:lnSpc>
                <a:spcPct val="100000"/>
              </a:lnSpc>
            </a:pPr>
            <a:r>
              <a:rPr lang="en-US" altLang="zh-CN" sz="850" spc="-5" dirty="0">
                <a:solidFill>
                  <a:srgbClr val="000000"/>
                </a:solidFill>
                <a:latin typeface="MS Gothic"/>
                <a:ea typeface="MS Gothic"/>
              </a:rPr>
              <a:t>©UBS</a:t>
            </a:r>
            <a:r>
              <a:rPr lang="en-US" altLang="zh-CN" sz="850" spc="-144" dirty="0">
                <a:solidFill>
                  <a:srgbClr val="000000"/>
                </a:solidFill>
                <a:latin typeface="MS Gothic"/>
                <a:cs typeface="MS Gothic"/>
              </a:rPr>
              <a:t> </a:t>
            </a:r>
            <a:r>
              <a:rPr lang="en-US" altLang="zh-CN" sz="850" spc="-10" dirty="0">
                <a:solidFill>
                  <a:srgbClr val="000000"/>
                </a:solidFill>
                <a:latin typeface="MS Gothic"/>
                <a:ea typeface="MS Gothic"/>
              </a:rPr>
              <a:t>2019.</a:t>
            </a:r>
            <a:r>
              <a:rPr lang="en-US" altLang="zh-CN" sz="850" spc="-15" dirty="0">
                <a:solidFill>
                  <a:srgbClr val="000000"/>
                </a:solidFill>
                <a:latin typeface="MS Gothic"/>
                <a:ea typeface="MS Gothic"/>
              </a:rPr>
              <a:t>キーシンボル及び</a:t>
            </a:r>
            <a:r>
              <a:rPr lang="en-US" altLang="zh-CN" sz="850" dirty="0">
                <a:solidFill>
                  <a:srgbClr val="000000"/>
                </a:solidFill>
                <a:latin typeface="MS Gothic"/>
                <a:ea typeface="MS Gothic"/>
              </a:rPr>
              <a:t>UBS</a:t>
            </a:r>
            <a:r>
              <a:rPr lang="en-US" altLang="zh-CN" sz="850" spc="-15" dirty="0">
                <a:solidFill>
                  <a:srgbClr val="000000"/>
                </a:solidFill>
                <a:latin typeface="MS Gothic"/>
                <a:ea typeface="MS Gothic"/>
              </a:rPr>
              <a:t>の各標章は、</a:t>
            </a:r>
            <a:r>
              <a:rPr lang="en-US" altLang="zh-CN" sz="850" spc="-5" dirty="0">
                <a:solidFill>
                  <a:srgbClr val="000000"/>
                </a:solidFill>
                <a:latin typeface="MS Gothic"/>
                <a:ea typeface="MS Gothic"/>
              </a:rPr>
              <a:t>UBS</a:t>
            </a:r>
            <a:r>
              <a:rPr lang="en-US" altLang="zh-CN" sz="850" spc="-15" dirty="0">
                <a:solidFill>
                  <a:srgbClr val="000000"/>
                </a:solidFill>
                <a:latin typeface="MS Gothic"/>
                <a:ea typeface="MS Gothic"/>
              </a:rPr>
              <a:t>の登録又は未登録商標です。</a:t>
            </a:r>
            <a:r>
              <a:rPr lang="en-US" altLang="zh-CN" sz="850" dirty="0">
                <a:solidFill>
                  <a:srgbClr val="000000"/>
                </a:solidFill>
                <a:latin typeface="MS Gothic"/>
                <a:ea typeface="MS Gothic"/>
              </a:rPr>
              <a:t>UBS</a:t>
            </a:r>
            <a:r>
              <a:rPr lang="en-US" altLang="zh-CN" sz="850" spc="-15" dirty="0">
                <a:solidFill>
                  <a:srgbClr val="000000"/>
                </a:solidFill>
                <a:latin typeface="MS Gothic"/>
                <a:ea typeface="MS Gothic"/>
              </a:rPr>
              <a:t>は全ての権利を留保します。</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350"/>
              </a:lnSpc>
            </a:pPr>
            <a:endParaRPr lang="en-US" dirty="0"/>
          </a:p>
          <a:p>
            <a:pPr marL="0" indent="9102788">
              <a:lnSpc>
                <a:spcPct val="100000"/>
              </a:lnSpc>
            </a:pPr>
            <a:r>
              <a:rPr lang="en-US" altLang="zh-CN" sz="700" spc="20" dirty="0">
                <a:solidFill>
                  <a:srgbClr val="000000"/>
                </a:solidFill>
                <a:latin typeface="Times New Roman"/>
                <a:ea typeface="Times New Roman"/>
              </a:rPr>
              <a:t>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414337" y="1023937"/>
            <a:ext cx="9186862" cy="4762"/>
          </a:xfrm>
          <a:custGeom>
            <a:avLst/>
            <a:gdLst>
              <a:gd name="connsiteX0" fmla="*/ 6286 w 9186862"/>
              <a:gd name="connsiteY0" fmla="*/ 9334 h 4762"/>
              <a:gd name="connsiteX1" fmla="*/ 9196006 w 9186862"/>
              <a:gd name="connsiteY1" fmla="*/ 9334 h 4762"/>
            </a:gdLst>
            <a:ahLst/>
            <a:cxnLst>
              <a:cxn ang="0">
                <a:pos x="connsiteX0" y="connsiteY0"/>
              </a:cxn>
              <a:cxn ang="0">
                <a:pos x="connsiteX1" y="connsiteY1"/>
              </a:cxn>
            </a:cxnLst>
            <a:rect l="l" t="t" r="r" b="b"/>
            <a:pathLst>
              <a:path w="9186862" h="4762">
                <a:moveTo>
                  <a:pt x="6286" y="9334"/>
                </a:moveTo>
                <a:lnTo>
                  <a:pt x="9196006" y="9334"/>
                </a:lnTo>
              </a:path>
            </a:pathLst>
          </a:custGeom>
          <a:ln w="9525">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 name="Picture 9"/>
          <p:cNvPicPr>
            <a:picLocks noChangeAspect="1"/>
          </p:cNvPicPr>
          <p:nvPr/>
        </p:nvPicPr>
        <p:blipFill>
          <a:blip r:embed="rId2"/>
          <a:stretch>
            <a:fillRect/>
          </a:stretch>
        </p:blipFill>
        <p:spPr>
          <a:xfrm>
            <a:off x="411480" y="6979920"/>
            <a:ext cx="251460" cy="274320"/>
          </a:xfrm>
          <a:prstGeom prst="rect">
            <a:avLst/>
          </a:prstGeom>
        </p:spPr>
      </p:pic>
      <p:pic>
        <p:nvPicPr>
          <p:cNvPr id="10" name="Picture 10"/>
          <p:cNvPicPr>
            <a:picLocks noChangeAspect="1"/>
          </p:cNvPicPr>
          <p:nvPr/>
        </p:nvPicPr>
        <p:blipFill>
          <a:blip r:embed="rId3"/>
          <a:stretch>
            <a:fillRect/>
          </a:stretch>
        </p:blipFill>
        <p:spPr>
          <a:xfrm>
            <a:off x="693420" y="7018020"/>
            <a:ext cx="449580" cy="182880"/>
          </a:xfrm>
          <a:prstGeom prst="rect">
            <a:avLst/>
          </a:prstGeom>
        </p:spPr>
      </p:pic>
      <p:sp>
        <p:nvSpPr>
          <p:cNvPr id="2" name="Freeform 10"/>
          <p:cNvSpPr/>
          <p:nvPr/>
        </p:nvSpPr>
        <p:spPr>
          <a:xfrm>
            <a:off x="393700" y="5461000"/>
            <a:ext cx="9220200" cy="800100"/>
          </a:xfrm>
          <a:custGeom>
            <a:avLst/>
            <a:gdLst>
              <a:gd name="connsiteX0" fmla="*/ 34391 w 9220200"/>
              <a:gd name="connsiteY0" fmla="*/ 35598 h 800100"/>
              <a:gd name="connsiteX1" fmla="*/ 9217025 w 9220200"/>
              <a:gd name="connsiteY1" fmla="*/ 35598 h 800100"/>
              <a:gd name="connsiteX2" fmla="*/ 9217025 w 9220200"/>
              <a:gd name="connsiteY2" fmla="*/ 789851 h 800100"/>
              <a:gd name="connsiteX3" fmla="*/ 34391 w 9220200"/>
              <a:gd name="connsiteY3" fmla="*/ 789851 h 800100"/>
              <a:gd name="connsiteX4" fmla="*/ 34391 w 9220200"/>
              <a:gd name="connsiteY4" fmla="*/ 35598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0200" h="800100">
                <a:moveTo>
                  <a:pt x="34391" y="35598"/>
                </a:moveTo>
                <a:lnTo>
                  <a:pt x="9217025" y="35598"/>
                </a:lnTo>
                <a:lnTo>
                  <a:pt x="9217025" y="789851"/>
                </a:lnTo>
                <a:lnTo>
                  <a:pt x="34391" y="789851"/>
                </a:lnTo>
                <a:lnTo>
                  <a:pt x="34391" y="35598"/>
                </a:lnTo>
                <a:close/>
              </a:path>
            </a:pathLst>
          </a:custGeom>
          <a:solidFill>
            <a:srgbClr val="F4F0EA">
              <a:alpha val="100000"/>
            </a:srgbClr>
          </a:solidFill>
          <a:ln w="25400">
            <a:solidFill>
              <a:srgbClr val="F4F0EA">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2" name="Picture 12"/>
          <p:cNvPicPr>
            <a:picLocks noChangeAspect="1"/>
          </p:cNvPicPr>
          <p:nvPr/>
        </p:nvPicPr>
        <p:blipFill>
          <a:blip r:embed="rId4"/>
          <a:stretch>
            <a:fillRect/>
          </a:stretch>
        </p:blipFill>
        <p:spPr>
          <a:xfrm>
            <a:off x="4983480" y="5593080"/>
            <a:ext cx="571500" cy="571500"/>
          </a:xfrm>
          <a:prstGeom prst="rect">
            <a:avLst/>
          </a:prstGeom>
        </p:spPr>
      </p:pic>
      <p:pic>
        <p:nvPicPr>
          <p:cNvPr id="13" name="Picture 13"/>
          <p:cNvPicPr>
            <a:picLocks noChangeAspect="1"/>
          </p:cNvPicPr>
          <p:nvPr/>
        </p:nvPicPr>
        <p:blipFill>
          <a:blip r:embed="rId5"/>
          <a:stretch>
            <a:fillRect/>
          </a:stretch>
        </p:blipFill>
        <p:spPr>
          <a:xfrm>
            <a:off x="7680959" y="5585460"/>
            <a:ext cx="563880" cy="563880"/>
          </a:xfrm>
          <a:prstGeom prst="rect">
            <a:avLst/>
          </a:prstGeom>
        </p:spPr>
      </p:pic>
      <p:pic>
        <p:nvPicPr>
          <p:cNvPr id="14" name="Picture 14"/>
          <p:cNvPicPr>
            <a:picLocks noChangeAspect="1"/>
          </p:cNvPicPr>
          <p:nvPr/>
        </p:nvPicPr>
        <p:blipFill>
          <a:blip r:embed="rId6"/>
          <a:stretch>
            <a:fillRect/>
          </a:stretch>
        </p:blipFill>
        <p:spPr>
          <a:xfrm>
            <a:off x="518159" y="5570220"/>
            <a:ext cx="563880" cy="579120"/>
          </a:xfrm>
          <a:prstGeom prst="rect">
            <a:avLst/>
          </a:prstGeom>
        </p:spPr>
      </p:pic>
      <p:pic>
        <p:nvPicPr>
          <p:cNvPr id="15" name="Picture 15"/>
          <p:cNvPicPr>
            <a:picLocks noChangeAspect="1"/>
          </p:cNvPicPr>
          <p:nvPr/>
        </p:nvPicPr>
        <p:blipFill>
          <a:blip r:embed="rId7"/>
          <a:stretch>
            <a:fillRect/>
          </a:stretch>
        </p:blipFill>
        <p:spPr>
          <a:xfrm>
            <a:off x="2674620" y="5585460"/>
            <a:ext cx="579120" cy="563880"/>
          </a:xfrm>
          <a:prstGeom prst="rect">
            <a:avLst/>
          </a:prstGeom>
        </p:spPr>
      </p:pic>
      <p:sp>
        <p:nvSpPr>
          <p:cNvPr id="3" name="Freeform 15"/>
          <p:cNvSpPr/>
          <p:nvPr/>
        </p:nvSpPr>
        <p:spPr>
          <a:xfrm>
            <a:off x="406400" y="3594100"/>
            <a:ext cx="1003300" cy="965200"/>
          </a:xfrm>
          <a:custGeom>
            <a:avLst/>
            <a:gdLst>
              <a:gd name="connsiteX0" fmla="*/ 34785 w 1003300"/>
              <a:gd name="connsiteY0" fmla="*/ 28702 h 965200"/>
              <a:gd name="connsiteX1" fmla="*/ 1009599 w 1003300"/>
              <a:gd name="connsiteY1" fmla="*/ 28702 h 965200"/>
              <a:gd name="connsiteX2" fmla="*/ 1009599 w 1003300"/>
              <a:gd name="connsiteY2" fmla="*/ 969353 h 965200"/>
              <a:gd name="connsiteX3" fmla="*/ 34785 w 1003300"/>
              <a:gd name="connsiteY3" fmla="*/ 969353 h 965200"/>
              <a:gd name="connsiteX4" fmla="*/ 34785 w 1003300"/>
              <a:gd name="connsiteY4" fmla="*/ 28702 h 96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0" h="965200">
                <a:moveTo>
                  <a:pt x="34785" y="28702"/>
                </a:moveTo>
                <a:lnTo>
                  <a:pt x="1009599" y="28702"/>
                </a:lnTo>
                <a:lnTo>
                  <a:pt x="1009599" y="969353"/>
                </a:lnTo>
                <a:lnTo>
                  <a:pt x="34785" y="969353"/>
                </a:lnTo>
                <a:lnTo>
                  <a:pt x="34785" y="28702"/>
                </a:lnTo>
                <a:close/>
              </a:path>
            </a:pathLst>
          </a:custGeom>
          <a:solidFill>
            <a:srgbClr val="C3AD9E">
              <a:alpha val="100000"/>
            </a:srgbClr>
          </a:solidFill>
          <a:ln w="19050">
            <a:solidFill>
              <a:srgbClr val="C3AD9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6"/>
          <p:cNvSpPr/>
          <p:nvPr/>
        </p:nvSpPr>
        <p:spPr>
          <a:xfrm>
            <a:off x="3632200" y="3594100"/>
            <a:ext cx="1003300" cy="965200"/>
          </a:xfrm>
          <a:custGeom>
            <a:avLst/>
            <a:gdLst>
              <a:gd name="connsiteX0" fmla="*/ 34239 w 1003300"/>
              <a:gd name="connsiteY0" fmla="*/ 28702 h 965200"/>
              <a:gd name="connsiteX1" fmla="*/ 1009053 w 1003300"/>
              <a:gd name="connsiteY1" fmla="*/ 28702 h 965200"/>
              <a:gd name="connsiteX2" fmla="*/ 1009053 w 1003300"/>
              <a:gd name="connsiteY2" fmla="*/ 969353 h 965200"/>
              <a:gd name="connsiteX3" fmla="*/ 34239 w 1003300"/>
              <a:gd name="connsiteY3" fmla="*/ 969353 h 965200"/>
              <a:gd name="connsiteX4" fmla="*/ 34239 w 1003300"/>
              <a:gd name="connsiteY4" fmla="*/ 28702 h 96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0" h="965200">
                <a:moveTo>
                  <a:pt x="34239" y="28702"/>
                </a:moveTo>
                <a:lnTo>
                  <a:pt x="1009053" y="28702"/>
                </a:lnTo>
                <a:lnTo>
                  <a:pt x="1009053" y="969353"/>
                </a:lnTo>
                <a:lnTo>
                  <a:pt x="34239" y="969353"/>
                </a:lnTo>
                <a:lnTo>
                  <a:pt x="34239" y="28702"/>
                </a:lnTo>
                <a:close/>
              </a:path>
            </a:pathLst>
          </a:custGeom>
          <a:solidFill>
            <a:srgbClr val="C3AD9E">
              <a:alpha val="100000"/>
            </a:srgbClr>
          </a:solidFill>
          <a:ln w="19050">
            <a:solidFill>
              <a:srgbClr val="C3AD9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7"/>
          <p:cNvSpPr/>
          <p:nvPr/>
        </p:nvSpPr>
        <p:spPr>
          <a:xfrm>
            <a:off x="2565400" y="3594100"/>
            <a:ext cx="990600" cy="965200"/>
          </a:xfrm>
          <a:custGeom>
            <a:avLst/>
            <a:gdLst>
              <a:gd name="connsiteX0" fmla="*/ 25958 w 990600"/>
              <a:gd name="connsiteY0" fmla="*/ 28702 h 965200"/>
              <a:gd name="connsiteX1" fmla="*/ 1000773 w 990600"/>
              <a:gd name="connsiteY1" fmla="*/ 28702 h 965200"/>
              <a:gd name="connsiteX2" fmla="*/ 1000773 w 990600"/>
              <a:gd name="connsiteY2" fmla="*/ 969353 h 965200"/>
              <a:gd name="connsiteX3" fmla="*/ 25958 w 990600"/>
              <a:gd name="connsiteY3" fmla="*/ 969353 h 965200"/>
              <a:gd name="connsiteX4" fmla="*/ 25958 w 990600"/>
              <a:gd name="connsiteY4" fmla="*/ 28702 h 96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 h="965200">
                <a:moveTo>
                  <a:pt x="25958" y="28702"/>
                </a:moveTo>
                <a:lnTo>
                  <a:pt x="1000773" y="28702"/>
                </a:lnTo>
                <a:lnTo>
                  <a:pt x="1000773" y="969353"/>
                </a:lnTo>
                <a:lnTo>
                  <a:pt x="25958" y="969353"/>
                </a:lnTo>
                <a:lnTo>
                  <a:pt x="25958" y="28702"/>
                </a:lnTo>
                <a:close/>
              </a:path>
            </a:pathLst>
          </a:custGeom>
          <a:solidFill>
            <a:srgbClr val="C3AD9E">
              <a:alpha val="100000"/>
            </a:srgbClr>
          </a:solidFill>
          <a:ln w="19050">
            <a:solidFill>
              <a:srgbClr val="C3AD9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8"/>
          <p:cNvSpPr/>
          <p:nvPr/>
        </p:nvSpPr>
        <p:spPr>
          <a:xfrm>
            <a:off x="406400" y="4660900"/>
            <a:ext cx="5308600" cy="457200"/>
          </a:xfrm>
          <a:custGeom>
            <a:avLst/>
            <a:gdLst>
              <a:gd name="connsiteX0" fmla="*/ 31203 w 5308600"/>
              <a:gd name="connsiteY0" fmla="*/ 28994 h 457200"/>
              <a:gd name="connsiteX1" fmla="*/ 5314810 w 5308600"/>
              <a:gd name="connsiteY1" fmla="*/ 28994 h 457200"/>
              <a:gd name="connsiteX2" fmla="*/ 5314810 w 5308600"/>
              <a:gd name="connsiteY2" fmla="*/ 461937 h 457200"/>
              <a:gd name="connsiteX3" fmla="*/ 31203 w 5308600"/>
              <a:gd name="connsiteY3" fmla="*/ 461937 h 457200"/>
              <a:gd name="connsiteX4" fmla="*/ 31203 w 5308600"/>
              <a:gd name="connsiteY4" fmla="*/ 28994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8600" h="457200">
                <a:moveTo>
                  <a:pt x="31203" y="28994"/>
                </a:moveTo>
                <a:lnTo>
                  <a:pt x="5314810" y="28994"/>
                </a:lnTo>
                <a:lnTo>
                  <a:pt x="5314810" y="461937"/>
                </a:lnTo>
                <a:lnTo>
                  <a:pt x="31203" y="461937"/>
                </a:lnTo>
                <a:lnTo>
                  <a:pt x="31203" y="28994"/>
                </a:lnTo>
                <a:close/>
              </a:path>
            </a:pathLst>
          </a:custGeom>
          <a:solidFill>
            <a:srgbClr val="EFDCA2">
              <a:alpha val="100000"/>
            </a:srgbClr>
          </a:solidFill>
          <a:ln w="19050">
            <a:solidFill>
              <a:srgbClr val="EFDCA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9"/>
          <p:cNvSpPr/>
          <p:nvPr/>
        </p:nvSpPr>
        <p:spPr>
          <a:xfrm>
            <a:off x="1473200" y="3594100"/>
            <a:ext cx="1003300" cy="965200"/>
          </a:xfrm>
          <a:custGeom>
            <a:avLst/>
            <a:gdLst>
              <a:gd name="connsiteX0" fmla="*/ 34797 w 1003300"/>
              <a:gd name="connsiteY0" fmla="*/ 28702 h 965200"/>
              <a:gd name="connsiteX1" fmla="*/ 1009612 w 1003300"/>
              <a:gd name="connsiteY1" fmla="*/ 28702 h 965200"/>
              <a:gd name="connsiteX2" fmla="*/ 1009612 w 1003300"/>
              <a:gd name="connsiteY2" fmla="*/ 969353 h 965200"/>
              <a:gd name="connsiteX3" fmla="*/ 34797 w 1003300"/>
              <a:gd name="connsiteY3" fmla="*/ 969353 h 965200"/>
              <a:gd name="connsiteX4" fmla="*/ 34797 w 1003300"/>
              <a:gd name="connsiteY4" fmla="*/ 28702 h 96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0" h="965200">
                <a:moveTo>
                  <a:pt x="34797" y="28702"/>
                </a:moveTo>
                <a:lnTo>
                  <a:pt x="1009612" y="28702"/>
                </a:lnTo>
                <a:lnTo>
                  <a:pt x="1009612" y="969353"/>
                </a:lnTo>
                <a:lnTo>
                  <a:pt x="34797" y="969353"/>
                </a:lnTo>
                <a:lnTo>
                  <a:pt x="34797" y="28702"/>
                </a:lnTo>
                <a:close/>
              </a:path>
            </a:pathLst>
          </a:custGeom>
          <a:solidFill>
            <a:srgbClr val="C3AD9E">
              <a:alpha val="100000"/>
            </a:srgbClr>
          </a:solidFill>
          <a:ln w="19050">
            <a:solidFill>
              <a:srgbClr val="C3AD9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20"/>
          <p:cNvSpPr/>
          <p:nvPr/>
        </p:nvSpPr>
        <p:spPr>
          <a:xfrm>
            <a:off x="4711700" y="3594100"/>
            <a:ext cx="1003300" cy="965200"/>
          </a:xfrm>
          <a:custGeom>
            <a:avLst/>
            <a:gdLst>
              <a:gd name="connsiteX0" fmla="*/ 34696 w 1003300"/>
              <a:gd name="connsiteY0" fmla="*/ 28702 h 965200"/>
              <a:gd name="connsiteX1" fmla="*/ 1009510 w 1003300"/>
              <a:gd name="connsiteY1" fmla="*/ 28702 h 965200"/>
              <a:gd name="connsiteX2" fmla="*/ 1009510 w 1003300"/>
              <a:gd name="connsiteY2" fmla="*/ 969353 h 965200"/>
              <a:gd name="connsiteX3" fmla="*/ 34696 w 1003300"/>
              <a:gd name="connsiteY3" fmla="*/ 969353 h 965200"/>
              <a:gd name="connsiteX4" fmla="*/ 34696 w 1003300"/>
              <a:gd name="connsiteY4" fmla="*/ 28702 h 96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0" h="965200">
                <a:moveTo>
                  <a:pt x="34696" y="28702"/>
                </a:moveTo>
                <a:lnTo>
                  <a:pt x="1009510" y="28702"/>
                </a:lnTo>
                <a:lnTo>
                  <a:pt x="1009510" y="969353"/>
                </a:lnTo>
                <a:lnTo>
                  <a:pt x="34696" y="969353"/>
                </a:lnTo>
                <a:lnTo>
                  <a:pt x="34696" y="28702"/>
                </a:lnTo>
                <a:close/>
              </a:path>
            </a:pathLst>
          </a:custGeom>
          <a:solidFill>
            <a:srgbClr val="C3AD9E">
              <a:alpha val="100000"/>
            </a:srgbClr>
          </a:solidFill>
          <a:ln w="19050">
            <a:solidFill>
              <a:srgbClr val="C3AD9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1"/>
          <p:cNvSpPr/>
          <p:nvPr/>
        </p:nvSpPr>
        <p:spPr>
          <a:xfrm>
            <a:off x="1968500" y="3035300"/>
            <a:ext cx="2184400" cy="457200"/>
          </a:xfrm>
          <a:custGeom>
            <a:avLst/>
            <a:gdLst>
              <a:gd name="connsiteX0" fmla="*/ 26911 w 2184400"/>
              <a:gd name="connsiteY0" fmla="*/ 33286 h 457200"/>
              <a:gd name="connsiteX1" fmla="*/ 2185352 w 2184400"/>
              <a:gd name="connsiteY1" fmla="*/ 33286 h 457200"/>
              <a:gd name="connsiteX2" fmla="*/ 2185352 w 2184400"/>
              <a:gd name="connsiteY2" fmla="*/ 466230 h 457200"/>
              <a:gd name="connsiteX3" fmla="*/ 26911 w 2184400"/>
              <a:gd name="connsiteY3" fmla="*/ 466230 h 457200"/>
              <a:gd name="connsiteX4" fmla="*/ 26911 w 2184400"/>
              <a:gd name="connsiteY4" fmla="*/ 33286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4400" h="457200">
                <a:moveTo>
                  <a:pt x="26911" y="33286"/>
                </a:moveTo>
                <a:lnTo>
                  <a:pt x="2185352" y="33286"/>
                </a:lnTo>
                <a:lnTo>
                  <a:pt x="2185352" y="466230"/>
                </a:lnTo>
                <a:lnTo>
                  <a:pt x="26911" y="466230"/>
                </a:lnTo>
                <a:lnTo>
                  <a:pt x="26911" y="33286"/>
                </a:lnTo>
                <a:close/>
              </a:path>
            </a:pathLst>
          </a:custGeom>
          <a:solidFill>
            <a:srgbClr val="4C3A2D">
              <a:alpha val="100000"/>
            </a:srgbClr>
          </a:solidFill>
          <a:ln w="19050">
            <a:solidFill>
              <a:srgbClr val="4C3A2D">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3" name="Picture 23"/>
          <p:cNvPicPr>
            <a:picLocks noChangeAspect="1"/>
          </p:cNvPicPr>
          <p:nvPr/>
        </p:nvPicPr>
        <p:blipFill>
          <a:blip r:embed="rId8"/>
          <a:stretch>
            <a:fillRect/>
          </a:stretch>
        </p:blipFill>
        <p:spPr>
          <a:xfrm>
            <a:off x="6179820" y="2979420"/>
            <a:ext cx="3451860" cy="2308860"/>
          </a:xfrm>
          <a:prstGeom prst="rect">
            <a:avLst/>
          </a:prstGeom>
        </p:spPr>
      </p:pic>
      <p:sp>
        <p:nvSpPr>
          <p:cNvPr id="4" name="TextBox 23"/>
          <p:cNvSpPr txBox="1"/>
          <p:nvPr/>
        </p:nvSpPr>
        <p:spPr>
          <a:xfrm>
            <a:off x="414336" y="527810"/>
            <a:ext cx="9128672" cy="2844473"/>
          </a:xfrm>
          <a:prstGeom prst="rect">
            <a:avLst/>
          </a:prstGeom>
          <a:noFill/>
        </p:spPr>
        <p:txBody>
          <a:bodyPr wrap="square" lIns="0" tIns="0" rIns="0" bIns="0" rtlCol="0">
            <a:spAutoFit/>
          </a:bodyPr>
          <a:lstStyle/>
          <a:p>
            <a:pPr marL="0">
              <a:lnSpc>
                <a:spcPct val="100000"/>
              </a:lnSpc>
            </a:pPr>
            <a:r>
              <a:rPr lang="en-US" altLang="zh-CN" sz="2800" spc="-109" dirty="0">
                <a:solidFill>
                  <a:srgbClr val="000000"/>
                </a:solidFill>
                <a:latin typeface="Times New Roman"/>
                <a:ea typeface="Times New Roman"/>
              </a:rPr>
              <a:t>UBS</a:t>
            </a:r>
            <a:r>
              <a:rPr lang="en-US" altLang="zh-CN" sz="2800" spc="-169" dirty="0">
                <a:solidFill>
                  <a:srgbClr val="000000"/>
                </a:solidFill>
                <a:latin typeface="MS Gothic"/>
                <a:ea typeface="MS Gothic"/>
              </a:rPr>
              <a:t>におけるサステナ</a:t>
            </a:r>
            <a:r>
              <a:rPr lang="en-US" altLang="zh-CN" sz="2800" spc="-164" dirty="0">
                <a:solidFill>
                  <a:srgbClr val="000000"/>
                </a:solidFill>
                <a:latin typeface="MS Gothic"/>
                <a:ea typeface="MS Gothic"/>
              </a:rPr>
              <a:t>ブル投資への取り組み</a:t>
            </a:r>
          </a:p>
          <a:p>
            <a:pPr>
              <a:lnSpc>
                <a:spcPts val="1000"/>
              </a:lnSpc>
            </a:pPr>
            <a:endParaRPr lang="en-US" dirty="0"/>
          </a:p>
          <a:p>
            <a:pPr>
              <a:lnSpc>
                <a:spcPts val="1679"/>
              </a:lnSpc>
            </a:pPr>
            <a:endParaRPr lang="en-US" dirty="0"/>
          </a:p>
          <a:p>
            <a:pPr marL="0">
              <a:lnSpc>
                <a:spcPct val="100000"/>
              </a:lnSpc>
            </a:pPr>
            <a:r>
              <a:rPr lang="en-US" altLang="zh-CN" sz="1600" spc="-75" dirty="0">
                <a:solidFill>
                  <a:srgbClr val="E50000"/>
                </a:solidFill>
                <a:latin typeface="Wingdings"/>
                <a:ea typeface="Wingdings"/>
              </a:rPr>
              <a:t></a:t>
            </a:r>
            <a:r>
              <a:rPr lang="en-US" altLang="zh-CN" sz="1600" spc="-630" dirty="0">
                <a:solidFill>
                  <a:srgbClr val="E50000"/>
                </a:solidFill>
                <a:latin typeface="Wingdings"/>
                <a:cs typeface="Wingdings"/>
              </a:rPr>
              <a:t> </a:t>
            </a:r>
            <a:r>
              <a:rPr lang="en-US" altLang="zh-CN" sz="1600" spc="-94" dirty="0">
                <a:solidFill>
                  <a:srgbClr val="000000"/>
                </a:solidFill>
                <a:latin typeface="MS Gothic"/>
                <a:ea typeface="MS Gothic"/>
              </a:rPr>
              <a:t>サステナブル投資への関心が高い欧州をリードする運用会社として、</a:t>
            </a:r>
            <a:r>
              <a:rPr lang="en-US" altLang="zh-CN" sz="1600" spc="-10" dirty="0">
                <a:solidFill>
                  <a:srgbClr val="000000"/>
                </a:solidFill>
                <a:latin typeface="Times New Roman"/>
                <a:ea typeface="Times New Roman"/>
              </a:rPr>
              <a:t>20</a:t>
            </a:r>
            <a:r>
              <a:rPr lang="en-US" altLang="zh-CN" sz="1600" spc="-89" dirty="0">
                <a:solidFill>
                  <a:srgbClr val="000000"/>
                </a:solidFill>
                <a:latin typeface="MS Gothic"/>
                <a:ea typeface="MS Gothic"/>
              </a:rPr>
              <a:t>年超に亘る取り組みの歴史</a:t>
            </a:r>
          </a:p>
          <a:p>
            <a:pPr>
              <a:lnSpc>
                <a:spcPts val="694"/>
              </a:lnSpc>
            </a:pPr>
            <a:endParaRPr lang="en-US" dirty="0"/>
          </a:p>
          <a:p>
            <a:pPr marL="0">
              <a:lnSpc>
                <a:spcPct val="100000"/>
              </a:lnSpc>
            </a:pPr>
            <a:r>
              <a:rPr lang="en-US" altLang="zh-CN" sz="1600" spc="-60" dirty="0">
                <a:solidFill>
                  <a:srgbClr val="E50000"/>
                </a:solidFill>
                <a:latin typeface="Wingdings"/>
                <a:ea typeface="Wingdings"/>
              </a:rPr>
              <a:t></a:t>
            </a:r>
            <a:r>
              <a:rPr lang="en-US" altLang="zh-CN" sz="1600" spc="-595" dirty="0">
                <a:solidFill>
                  <a:srgbClr val="E50000"/>
                </a:solidFill>
                <a:latin typeface="Wingdings"/>
                <a:cs typeface="Wingdings"/>
              </a:rPr>
              <a:t> </a:t>
            </a:r>
            <a:r>
              <a:rPr lang="en-US" altLang="zh-CN" sz="1600" spc="-75" dirty="0">
                <a:solidFill>
                  <a:srgbClr val="000000"/>
                </a:solidFill>
                <a:latin typeface="MS Gothic"/>
                <a:ea typeface="MS Gothic"/>
              </a:rPr>
              <a:t>業界平均の</a:t>
            </a:r>
            <a:r>
              <a:rPr lang="en-US" altLang="zh-CN" sz="1600" spc="-34" dirty="0">
                <a:solidFill>
                  <a:srgbClr val="000000"/>
                </a:solidFill>
                <a:latin typeface="Times New Roman"/>
                <a:ea typeface="Times New Roman"/>
              </a:rPr>
              <a:t>2</a:t>
            </a:r>
            <a:r>
              <a:rPr lang="en-US" altLang="zh-CN" sz="1600" spc="-75" dirty="0">
                <a:solidFill>
                  <a:srgbClr val="000000"/>
                </a:solidFill>
                <a:latin typeface="MS Gothic"/>
                <a:ea typeface="MS Gothic"/>
              </a:rPr>
              <a:t>倍超の成長が見込まれる分野として、戦略的な優先事業の一つとして位置づけ</a:t>
            </a:r>
          </a:p>
          <a:p>
            <a:pPr>
              <a:lnSpc>
                <a:spcPts val="705"/>
              </a:lnSpc>
            </a:pPr>
            <a:endParaRPr lang="en-US" dirty="0"/>
          </a:p>
          <a:p>
            <a:pPr marL="0">
              <a:lnSpc>
                <a:spcPct val="100000"/>
              </a:lnSpc>
            </a:pPr>
            <a:r>
              <a:rPr lang="en-US" altLang="zh-CN" sz="1600" spc="-50" dirty="0">
                <a:solidFill>
                  <a:srgbClr val="E50000"/>
                </a:solidFill>
                <a:latin typeface="Wingdings"/>
                <a:ea typeface="Wingdings"/>
              </a:rPr>
              <a:t></a:t>
            </a:r>
            <a:r>
              <a:rPr lang="en-US" altLang="zh-CN" sz="1600" spc="-680" dirty="0">
                <a:solidFill>
                  <a:srgbClr val="E50000"/>
                </a:solidFill>
                <a:latin typeface="Wingdings"/>
                <a:cs typeface="Wingdings"/>
              </a:rPr>
              <a:t> </a:t>
            </a:r>
            <a:r>
              <a:rPr lang="en-US" altLang="zh-CN" sz="1600" spc="-30" dirty="0">
                <a:solidFill>
                  <a:srgbClr val="000000"/>
                </a:solidFill>
                <a:latin typeface="Times New Roman"/>
                <a:ea typeface="Times New Roman"/>
              </a:rPr>
              <a:t>2016</a:t>
            </a:r>
            <a:r>
              <a:rPr lang="en-US" altLang="zh-CN" sz="1600" spc="-60" dirty="0">
                <a:solidFill>
                  <a:srgbClr val="000000"/>
                </a:solidFill>
                <a:latin typeface="MS Gothic"/>
                <a:ea typeface="MS Gothic"/>
              </a:rPr>
              <a:t>年に全資産チームを横断的にサポートするサステナブル専担部署を設置</a:t>
            </a:r>
          </a:p>
          <a:p>
            <a:pPr>
              <a:lnSpc>
                <a:spcPts val="780"/>
              </a:lnSpc>
            </a:pPr>
            <a:endParaRPr lang="en-US" dirty="0"/>
          </a:p>
          <a:p>
            <a:pPr marL="271272" hangingPunct="0">
              <a:lnSpc>
                <a:spcPct val="95416"/>
              </a:lnSpc>
            </a:pPr>
            <a:r>
              <a:rPr lang="en-US" altLang="zh-CN" sz="1200" spc="-179" dirty="0">
                <a:solidFill>
                  <a:srgbClr val="000000"/>
                </a:solidFill>
                <a:latin typeface="MS Gothic"/>
                <a:ea typeface="MS Gothic"/>
              </a:rPr>
              <a:t>サステナブル＆インパクト投資チームは、全資産</a:t>
            </a:r>
            <a:r>
              <a:rPr lang="en-US" altLang="zh-CN" sz="1200" spc="-175" dirty="0">
                <a:solidFill>
                  <a:srgbClr val="000000"/>
                </a:solidFill>
                <a:latin typeface="MS Gothic"/>
                <a:ea typeface="MS Gothic"/>
              </a:rPr>
              <a:t>クラスに亘ってポートフォリオ・マネジャー、リサーチ・アナリスト、インベストメント・スペシャリ</a:t>
            </a:r>
            <a:r>
              <a:rPr lang="en-US" altLang="zh-CN" sz="1200" spc="-94" dirty="0">
                <a:solidFill>
                  <a:srgbClr val="000000"/>
                </a:solidFill>
                <a:latin typeface="MS Gothic"/>
                <a:ea typeface="MS Gothic"/>
              </a:rPr>
              <a:t>ストと緊密に協業し、</a:t>
            </a:r>
            <a:r>
              <a:rPr lang="en-US" altLang="zh-CN" sz="1200" spc="-69" dirty="0">
                <a:solidFill>
                  <a:srgbClr val="000000"/>
                </a:solidFill>
                <a:latin typeface="Times New Roman"/>
                <a:ea typeface="Times New Roman"/>
              </a:rPr>
              <a:t>ESG</a:t>
            </a:r>
            <a:r>
              <a:rPr lang="en-US" altLang="zh-CN" sz="1200" spc="-100" dirty="0">
                <a:solidFill>
                  <a:srgbClr val="000000"/>
                </a:solidFill>
                <a:latin typeface="MS Gothic"/>
                <a:ea typeface="MS Gothic"/>
              </a:rPr>
              <a:t>評価の体系的な運用プロセスへの取り込みと</a:t>
            </a:r>
            <a:r>
              <a:rPr lang="en-US" altLang="zh-CN" sz="1200" spc="-94" dirty="0">
                <a:solidFill>
                  <a:srgbClr val="000000"/>
                </a:solidFill>
                <a:latin typeface="MS Gothic"/>
                <a:ea typeface="MS Gothic"/>
              </a:rPr>
              <a:t>、顧客ニーズに合致するサステナブル投資ソリューションの開発を手</a:t>
            </a:r>
            <a:r>
              <a:rPr lang="en-US" altLang="zh-CN" sz="1200" spc="-80" dirty="0">
                <a:solidFill>
                  <a:srgbClr val="000000"/>
                </a:solidFill>
                <a:latin typeface="MS Gothic"/>
                <a:ea typeface="MS Gothic"/>
              </a:rPr>
              <a:t>掛ける</a:t>
            </a:r>
          </a:p>
          <a:p>
            <a:pPr>
              <a:lnSpc>
                <a:spcPts val="1000"/>
              </a:lnSpc>
            </a:pPr>
            <a:endParaRPr lang="en-US" dirty="0"/>
          </a:p>
          <a:p>
            <a:pPr>
              <a:lnSpc>
                <a:spcPts val="1839"/>
              </a:lnSpc>
            </a:pPr>
            <a:endParaRPr lang="en-US" dirty="0"/>
          </a:p>
          <a:p>
            <a:pPr marL="0" indent="1869463">
              <a:lnSpc>
                <a:spcPct val="100000"/>
              </a:lnSpc>
            </a:pPr>
            <a:r>
              <a:rPr lang="en-US" altLang="zh-CN" sz="1200" spc="-154" dirty="0">
                <a:solidFill>
                  <a:srgbClr val="FEFEFE"/>
                </a:solidFill>
                <a:latin typeface="Times New Roman"/>
                <a:ea typeface="Times New Roman"/>
              </a:rPr>
              <a:t>UBS</a:t>
            </a:r>
            <a:r>
              <a:rPr lang="en-US" altLang="zh-CN" sz="1200" spc="-239" dirty="0">
                <a:solidFill>
                  <a:srgbClr val="FEFEFE"/>
                </a:solidFill>
                <a:latin typeface="MS Gothic"/>
                <a:ea typeface="MS Gothic"/>
              </a:rPr>
              <a:t>アセット・マネジメ</a:t>
            </a:r>
            <a:r>
              <a:rPr lang="en-US" altLang="zh-CN" sz="1200" spc="-234" dirty="0">
                <a:solidFill>
                  <a:srgbClr val="FEFEFE"/>
                </a:solidFill>
                <a:latin typeface="MS Gothic"/>
                <a:ea typeface="MS Gothic"/>
              </a:rPr>
              <a:t>ント</a:t>
            </a:r>
          </a:p>
        </p:txBody>
      </p:sp>
      <p:sp>
        <p:nvSpPr>
          <p:cNvPr id="24" name="TextBox 24"/>
          <p:cNvSpPr txBox="1"/>
          <p:nvPr/>
        </p:nvSpPr>
        <p:spPr>
          <a:xfrm>
            <a:off x="776511" y="3995681"/>
            <a:ext cx="317500" cy="182880"/>
          </a:xfrm>
          <a:prstGeom prst="rect">
            <a:avLst/>
          </a:prstGeom>
          <a:noFill/>
        </p:spPr>
        <p:txBody>
          <a:bodyPr wrap="square" lIns="0" tIns="0" rIns="0" bIns="0" rtlCol="0">
            <a:spAutoFit/>
          </a:bodyPr>
          <a:lstStyle/>
          <a:p>
            <a:pPr marL="0">
              <a:lnSpc>
                <a:spcPct val="100000"/>
              </a:lnSpc>
            </a:pPr>
            <a:r>
              <a:rPr lang="en-US" altLang="zh-CN" sz="1200" spc="-5" dirty="0">
                <a:solidFill>
                  <a:srgbClr val="000000"/>
                </a:solidFill>
                <a:latin typeface="MS Gothic"/>
                <a:ea typeface="MS Gothic"/>
              </a:rPr>
              <a:t>株式</a:t>
            </a:r>
          </a:p>
        </p:txBody>
      </p:sp>
      <p:sp>
        <p:nvSpPr>
          <p:cNvPr id="25" name="TextBox 25"/>
          <p:cNvSpPr txBox="1"/>
          <p:nvPr/>
        </p:nvSpPr>
        <p:spPr>
          <a:xfrm>
            <a:off x="1843325" y="3995681"/>
            <a:ext cx="317500" cy="182880"/>
          </a:xfrm>
          <a:prstGeom prst="rect">
            <a:avLst/>
          </a:prstGeom>
          <a:noFill/>
        </p:spPr>
        <p:txBody>
          <a:bodyPr wrap="square" lIns="0" tIns="0" rIns="0" bIns="0" rtlCol="0">
            <a:spAutoFit/>
          </a:bodyPr>
          <a:lstStyle/>
          <a:p>
            <a:pPr marL="0">
              <a:lnSpc>
                <a:spcPct val="100000"/>
              </a:lnSpc>
            </a:pPr>
            <a:r>
              <a:rPr lang="en-US" altLang="zh-CN" sz="1200" spc="-5" dirty="0">
                <a:solidFill>
                  <a:srgbClr val="000000"/>
                </a:solidFill>
                <a:latin typeface="MS Gothic"/>
                <a:ea typeface="MS Gothic"/>
              </a:rPr>
              <a:t>債券</a:t>
            </a:r>
          </a:p>
        </p:txBody>
      </p:sp>
      <p:sp>
        <p:nvSpPr>
          <p:cNvPr id="26" name="TextBox 26"/>
          <p:cNvSpPr txBox="1"/>
          <p:nvPr/>
        </p:nvSpPr>
        <p:spPr>
          <a:xfrm>
            <a:off x="2611215" y="3914718"/>
            <a:ext cx="946918" cy="335280"/>
          </a:xfrm>
          <a:prstGeom prst="rect">
            <a:avLst/>
          </a:prstGeom>
          <a:noFill/>
        </p:spPr>
        <p:txBody>
          <a:bodyPr wrap="square" lIns="0" tIns="0" rIns="0" bIns="0" rtlCol="0">
            <a:spAutoFit/>
          </a:bodyPr>
          <a:lstStyle/>
          <a:p>
            <a:pPr marL="0">
              <a:lnSpc>
                <a:spcPct val="100000"/>
              </a:lnSpc>
            </a:pPr>
            <a:r>
              <a:rPr lang="en-US" altLang="zh-CN" sz="1100" spc="-184" dirty="0">
                <a:solidFill>
                  <a:srgbClr val="000000"/>
                </a:solidFill>
                <a:latin typeface="MS Gothic"/>
                <a:ea typeface="MS Gothic"/>
              </a:rPr>
              <a:t>システ</a:t>
            </a:r>
            <a:r>
              <a:rPr lang="en-US" altLang="zh-CN" sz="1100" spc="-179" dirty="0">
                <a:solidFill>
                  <a:srgbClr val="000000"/>
                </a:solidFill>
                <a:latin typeface="MS Gothic"/>
                <a:ea typeface="MS Gothic"/>
              </a:rPr>
              <a:t>マティック</a:t>
            </a:r>
          </a:p>
          <a:p>
            <a:pPr marL="0" indent="45707">
              <a:lnSpc>
                <a:spcPct val="100000"/>
              </a:lnSpc>
            </a:pPr>
            <a:r>
              <a:rPr lang="en-US" altLang="zh-CN" sz="1100" spc="-129" dirty="0">
                <a:solidFill>
                  <a:srgbClr val="000000"/>
                </a:solidFill>
                <a:latin typeface="Times New Roman"/>
                <a:ea typeface="Times New Roman"/>
              </a:rPr>
              <a:t>&amp;</a:t>
            </a:r>
            <a:r>
              <a:rPr lang="en-US" altLang="zh-CN" sz="1100" spc="25" dirty="0">
                <a:solidFill>
                  <a:srgbClr val="000000"/>
                </a:solidFill>
                <a:latin typeface="Times New Roman"/>
                <a:cs typeface="Times New Roman"/>
              </a:rPr>
              <a:t> </a:t>
            </a:r>
            <a:r>
              <a:rPr lang="en-US" altLang="zh-CN" sz="1100" spc="-164" dirty="0">
                <a:solidFill>
                  <a:srgbClr val="000000"/>
                </a:solidFill>
                <a:latin typeface="MS Gothic"/>
                <a:ea typeface="MS Gothic"/>
              </a:rPr>
              <a:t>インデックス</a:t>
            </a:r>
          </a:p>
        </p:txBody>
      </p:sp>
      <p:sp>
        <p:nvSpPr>
          <p:cNvPr id="27" name="TextBox 27"/>
          <p:cNvSpPr txBox="1"/>
          <p:nvPr/>
        </p:nvSpPr>
        <p:spPr>
          <a:xfrm>
            <a:off x="3696996" y="3995681"/>
            <a:ext cx="926862" cy="182880"/>
          </a:xfrm>
          <a:prstGeom prst="rect">
            <a:avLst/>
          </a:prstGeom>
          <a:noFill/>
        </p:spPr>
        <p:txBody>
          <a:bodyPr wrap="square" lIns="0" tIns="0" rIns="0" bIns="0" rtlCol="0">
            <a:spAutoFit/>
          </a:bodyPr>
          <a:lstStyle/>
          <a:p>
            <a:pPr marL="0">
              <a:lnSpc>
                <a:spcPct val="100000"/>
              </a:lnSpc>
            </a:pPr>
            <a:r>
              <a:rPr lang="en-US" altLang="zh-CN" sz="1200" spc="-175" dirty="0">
                <a:solidFill>
                  <a:srgbClr val="000000"/>
                </a:solidFill>
                <a:latin typeface="MS Gothic"/>
                <a:ea typeface="MS Gothic"/>
              </a:rPr>
              <a:t>マルチアセ</a:t>
            </a:r>
            <a:r>
              <a:rPr lang="en-US" altLang="zh-CN" sz="1200" spc="-170" dirty="0">
                <a:solidFill>
                  <a:srgbClr val="000000"/>
                </a:solidFill>
                <a:latin typeface="MS Gothic"/>
                <a:ea typeface="MS Gothic"/>
              </a:rPr>
              <a:t>ット</a:t>
            </a:r>
          </a:p>
        </p:txBody>
      </p:sp>
      <p:sp>
        <p:nvSpPr>
          <p:cNvPr id="28" name="TextBox 28"/>
          <p:cNvSpPr txBox="1"/>
          <p:nvPr/>
        </p:nvSpPr>
        <p:spPr>
          <a:xfrm>
            <a:off x="4772380" y="3995681"/>
            <a:ext cx="936673" cy="182880"/>
          </a:xfrm>
          <a:prstGeom prst="rect">
            <a:avLst/>
          </a:prstGeom>
          <a:noFill/>
        </p:spPr>
        <p:txBody>
          <a:bodyPr wrap="square" lIns="0" tIns="0" rIns="0" bIns="0" rtlCol="0">
            <a:spAutoFit/>
          </a:bodyPr>
          <a:lstStyle/>
          <a:p>
            <a:pPr marL="0">
              <a:lnSpc>
                <a:spcPct val="100000"/>
              </a:lnSpc>
            </a:pPr>
            <a:r>
              <a:rPr lang="en-US" altLang="zh-CN" sz="1200" spc="-164" dirty="0">
                <a:solidFill>
                  <a:srgbClr val="000000"/>
                </a:solidFill>
                <a:latin typeface="MS Gothic"/>
                <a:ea typeface="MS Gothic"/>
              </a:rPr>
              <a:t>オルタ</a:t>
            </a:r>
            <a:r>
              <a:rPr lang="en-US" altLang="zh-CN" sz="1200" spc="-160" dirty="0">
                <a:solidFill>
                  <a:srgbClr val="000000"/>
                </a:solidFill>
                <a:latin typeface="MS Gothic"/>
                <a:ea typeface="MS Gothic"/>
              </a:rPr>
              <a:t>ナティブ</a:t>
            </a:r>
          </a:p>
        </p:txBody>
      </p:sp>
      <p:sp>
        <p:nvSpPr>
          <p:cNvPr id="29" name="TextBox 29"/>
          <p:cNvSpPr txBox="1"/>
          <p:nvPr/>
        </p:nvSpPr>
        <p:spPr>
          <a:xfrm>
            <a:off x="1882557" y="4808915"/>
            <a:ext cx="2519156" cy="182880"/>
          </a:xfrm>
          <a:prstGeom prst="rect">
            <a:avLst/>
          </a:prstGeom>
          <a:noFill/>
        </p:spPr>
        <p:txBody>
          <a:bodyPr wrap="square" lIns="0" tIns="0" rIns="0" bIns="0" rtlCol="0">
            <a:spAutoFit/>
          </a:bodyPr>
          <a:lstStyle/>
          <a:p>
            <a:pPr marL="0">
              <a:lnSpc>
                <a:spcPct val="100000"/>
              </a:lnSpc>
            </a:pPr>
            <a:r>
              <a:rPr lang="en-US" altLang="zh-CN" sz="1200" b="1" spc="-100" dirty="0">
                <a:solidFill>
                  <a:srgbClr val="000000"/>
                </a:solidFill>
                <a:latin typeface="MS Gothic"/>
                <a:ea typeface="MS Gothic"/>
              </a:rPr>
              <a:t>サステナブル＆イン</a:t>
            </a:r>
            <a:r>
              <a:rPr lang="en-US" altLang="zh-CN" sz="1200" b="1" spc="-94" dirty="0">
                <a:solidFill>
                  <a:srgbClr val="000000"/>
                </a:solidFill>
                <a:latin typeface="MS Gothic"/>
                <a:ea typeface="MS Gothic"/>
              </a:rPr>
              <a:t>パクト投資チーム</a:t>
            </a:r>
          </a:p>
        </p:txBody>
      </p:sp>
      <p:sp>
        <p:nvSpPr>
          <p:cNvPr id="30" name="TextBox 30"/>
          <p:cNvSpPr txBox="1"/>
          <p:nvPr/>
        </p:nvSpPr>
        <p:spPr>
          <a:xfrm>
            <a:off x="1142525" y="5578007"/>
            <a:ext cx="1410207" cy="566326"/>
          </a:xfrm>
          <a:prstGeom prst="rect">
            <a:avLst/>
          </a:prstGeom>
          <a:noFill/>
        </p:spPr>
        <p:txBody>
          <a:bodyPr wrap="square" lIns="0" tIns="0" rIns="0" bIns="0" rtlCol="0">
            <a:spAutoFit/>
          </a:bodyPr>
          <a:lstStyle/>
          <a:p>
            <a:pPr marL="0" hangingPunct="0">
              <a:lnSpc>
                <a:spcPct val="102916"/>
              </a:lnSpc>
            </a:pPr>
            <a:r>
              <a:rPr lang="en-US" altLang="zh-CN" sz="1200" b="1" spc="-65" dirty="0">
                <a:solidFill>
                  <a:srgbClr val="000000"/>
                </a:solidFill>
                <a:latin typeface="Times New Roman"/>
                <a:ea typeface="Times New Roman"/>
              </a:rPr>
              <a:t>18</a:t>
            </a:r>
            <a:r>
              <a:rPr lang="en-US" altLang="zh-CN" sz="1200" b="1" spc="-120" dirty="0">
                <a:solidFill>
                  <a:srgbClr val="000000"/>
                </a:solidFill>
                <a:latin typeface="MS Gothic"/>
                <a:ea typeface="MS Gothic"/>
              </a:rPr>
              <a:t>名</a:t>
            </a:r>
            <a:r>
              <a:rPr lang="en-US" altLang="zh-CN" sz="1200" spc="-129" dirty="0">
                <a:solidFill>
                  <a:srgbClr val="000000"/>
                </a:solidFill>
                <a:latin typeface="MS Gothic"/>
                <a:ea typeface="MS Gothic"/>
              </a:rPr>
              <a:t>の</a:t>
            </a:r>
            <a:r>
              <a:rPr lang="en-US" altLang="zh-CN" sz="1200" spc="-125" dirty="0">
                <a:solidFill>
                  <a:srgbClr val="000000"/>
                </a:solidFill>
                <a:latin typeface="MS Gothic"/>
                <a:ea typeface="MS Gothic"/>
              </a:rPr>
              <a:t>スペシャリスト</a:t>
            </a:r>
            <a:r>
              <a:rPr lang="en-US" altLang="zh-CN" sz="1200" spc="-110" dirty="0">
                <a:solidFill>
                  <a:srgbClr val="000000"/>
                </a:solidFill>
                <a:latin typeface="MS Gothic"/>
                <a:ea typeface="MS Gothic"/>
              </a:rPr>
              <a:t>からなるサ</a:t>
            </a:r>
            <a:r>
              <a:rPr lang="en-US" altLang="zh-CN" sz="1200" spc="-100" dirty="0">
                <a:solidFill>
                  <a:srgbClr val="000000"/>
                </a:solidFill>
                <a:latin typeface="MS Gothic"/>
                <a:ea typeface="MS Gothic"/>
              </a:rPr>
              <a:t>ステナブル</a:t>
            </a:r>
            <a:r>
              <a:rPr lang="en-US" altLang="zh-CN" sz="1200" spc="-44" dirty="0">
                <a:solidFill>
                  <a:srgbClr val="000000"/>
                </a:solidFill>
                <a:latin typeface="MS Gothic"/>
                <a:ea typeface="MS Gothic"/>
              </a:rPr>
              <a:t>専任</a:t>
            </a:r>
            <a:r>
              <a:rPr lang="en-US" altLang="zh-CN" sz="1200" spc="-34" dirty="0">
                <a:solidFill>
                  <a:srgbClr val="000000"/>
                </a:solidFill>
                <a:latin typeface="MS Gothic"/>
                <a:ea typeface="MS Gothic"/>
              </a:rPr>
              <a:t>チーム</a:t>
            </a:r>
          </a:p>
        </p:txBody>
      </p:sp>
      <p:sp>
        <p:nvSpPr>
          <p:cNvPr id="31" name="TextBox 31"/>
          <p:cNvSpPr txBox="1"/>
          <p:nvPr/>
        </p:nvSpPr>
        <p:spPr>
          <a:xfrm>
            <a:off x="3324879" y="5679960"/>
            <a:ext cx="1041400" cy="372933"/>
          </a:xfrm>
          <a:prstGeom prst="rect">
            <a:avLst/>
          </a:prstGeom>
          <a:noFill/>
        </p:spPr>
        <p:txBody>
          <a:bodyPr wrap="square" lIns="0" tIns="0" rIns="0" bIns="0" rtlCol="0">
            <a:spAutoFit/>
          </a:bodyPr>
          <a:lstStyle/>
          <a:p>
            <a:pPr marL="0">
              <a:lnSpc>
                <a:spcPct val="100000"/>
              </a:lnSpc>
            </a:pPr>
            <a:r>
              <a:rPr lang="en-US" altLang="zh-CN" sz="1200" b="1" spc="15" dirty="0">
                <a:solidFill>
                  <a:srgbClr val="000000"/>
                </a:solidFill>
                <a:latin typeface="Times New Roman"/>
                <a:ea typeface="Times New Roman"/>
              </a:rPr>
              <a:t>920</a:t>
            </a:r>
            <a:r>
              <a:rPr lang="en-US" altLang="zh-CN" sz="1200" b="1" spc="50" dirty="0">
                <a:solidFill>
                  <a:srgbClr val="000000"/>
                </a:solidFill>
                <a:latin typeface="MS Gothic"/>
                <a:ea typeface="MS Gothic"/>
              </a:rPr>
              <a:t>名</a:t>
            </a:r>
            <a:r>
              <a:rPr lang="en-US" altLang="zh-CN" sz="1200" spc="34" dirty="0">
                <a:solidFill>
                  <a:srgbClr val="000000"/>
                </a:solidFill>
                <a:latin typeface="MS Gothic"/>
                <a:ea typeface="MS Gothic"/>
              </a:rPr>
              <a:t>の運用</a:t>
            </a:r>
          </a:p>
          <a:p>
            <a:pPr marL="0">
              <a:lnSpc>
                <a:spcPct val="100000"/>
              </a:lnSpc>
            </a:pPr>
            <a:r>
              <a:rPr lang="en-US" altLang="zh-CN" sz="1200" spc="-189" dirty="0">
                <a:solidFill>
                  <a:srgbClr val="000000"/>
                </a:solidFill>
                <a:latin typeface="MS Gothic"/>
                <a:ea typeface="MS Gothic"/>
              </a:rPr>
              <a:t>プロフェショ</a:t>
            </a:r>
            <a:r>
              <a:rPr lang="en-US" altLang="zh-CN" sz="1200" spc="-185" dirty="0">
                <a:solidFill>
                  <a:srgbClr val="000000"/>
                </a:solidFill>
                <a:latin typeface="MS Gothic"/>
                <a:ea typeface="MS Gothic"/>
              </a:rPr>
              <a:t>ナル</a:t>
            </a:r>
          </a:p>
        </p:txBody>
      </p:sp>
      <p:sp>
        <p:nvSpPr>
          <p:cNvPr id="32" name="TextBox 32"/>
          <p:cNvSpPr txBox="1"/>
          <p:nvPr/>
        </p:nvSpPr>
        <p:spPr>
          <a:xfrm>
            <a:off x="5614771" y="5603172"/>
            <a:ext cx="1888744" cy="549086"/>
          </a:xfrm>
          <a:prstGeom prst="rect">
            <a:avLst/>
          </a:prstGeom>
          <a:noFill/>
        </p:spPr>
        <p:txBody>
          <a:bodyPr wrap="square" lIns="0" tIns="0" rIns="0" bIns="0" rtlCol="0">
            <a:spAutoFit/>
          </a:bodyPr>
          <a:lstStyle/>
          <a:p>
            <a:pPr marL="0">
              <a:lnSpc>
                <a:spcPct val="100000"/>
              </a:lnSpc>
            </a:pPr>
            <a:r>
              <a:rPr lang="en-US" altLang="zh-CN" sz="1200" spc="-50" dirty="0">
                <a:solidFill>
                  <a:srgbClr val="000000"/>
                </a:solidFill>
                <a:latin typeface="MS Gothic"/>
                <a:ea typeface="MS Gothic"/>
              </a:rPr>
              <a:t>サステナブル</a:t>
            </a:r>
            <a:r>
              <a:rPr lang="en-US" altLang="zh-CN" sz="1200" spc="-44" dirty="0">
                <a:solidFill>
                  <a:srgbClr val="000000"/>
                </a:solidFill>
                <a:latin typeface="MS Gothic"/>
                <a:ea typeface="MS Gothic"/>
              </a:rPr>
              <a:t>運用残高</a:t>
            </a:r>
          </a:p>
          <a:p>
            <a:pPr marL="0" hangingPunct="0">
              <a:lnSpc>
                <a:spcPct val="99583"/>
              </a:lnSpc>
            </a:pPr>
            <a:r>
              <a:rPr lang="en-US" altLang="zh-CN" sz="1200" spc="-65" dirty="0">
                <a:solidFill>
                  <a:srgbClr val="000000"/>
                </a:solidFill>
                <a:latin typeface="Times New Roman"/>
                <a:ea typeface="Times New Roman"/>
              </a:rPr>
              <a:t>ESG</a:t>
            </a:r>
            <a:r>
              <a:rPr lang="en-US" altLang="zh-CN" sz="1200" spc="-100" dirty="0">
                <a:solidFill>
                  <a:srgbClr val="000000"/>
                </a:solidFill>
                <a:latin typeface="MS Gothic"/>
                <a:ea typeface="MS Gothic"/>
              </a:rPr>
              <a:t>フォーカス：</a:t>
            </a:r>
            <a:r>
              <a:rPr lang="en-US" altLang="zh-CN" sz="1200" b="1" spc="-55" dirty="0">
                <a:solidFill>
                  <a:srgbClr val="000000"/>
                </a:solidFill>
                <a:latin typeface="Times New Roman"/>
                <a:ea typeface="Times New Roman"/>
              </a:rPr>
              <a:t>1</a:t>
            </a:r>
            <a:r>
              <a:rPr lang="en-US" altLang="zh-CN" sz="1200" b="1" spc="-104" dirty="0">
                <a:solidFill>
                  <a:srgbClr val="000000"/>
                </a:solidFill>
                <a:latin typeface="MS Gothic"/>
                <a:ea typeface="MS Gothic"/>
              </a:rPr>
              <a:t>兆</a:t>
            </a:r>
            <a:r>
              <a:rPr lang="en-US" altLang="zh-CN" sz="1200" b="1" spc="-50" dirty="0">
                <a:solidFill>
                  <a:srgbClr val="000000"/>
                </a:solidFill>
                <a:latin typeface="Times New Roman"/>
                <a:ea typeface="Times New Roman"/>
              </a:rPr>
              <a:t>9000</a:t>
            </a:r>
            <a:r>
              <a:rPr lang="en-US" altLang="zh-CN" sz="1200" b="1" spc="-104" dirty="0">
                <a:solidFill>
                  <a:srgbClr val="000000"/>
                </a:solidFill>
                <a:latin typeface="MS Gothic"/>
                <a:ea typeface="MS Gothic"/>
              </a:rPr>
              <a:t>億円</a:t>
            </a:r>
            <a:r>
              <a:rPr lang="en-US" altLang="zh-CN" sz="1200" spc="-20" dirty="0">
                <a:solidFill>
                  <a:srgbClr val="000000"/>
                </a:solidFill>
                <a:latin typeface="Times New Roman"/>
                <a:ea typeface="Times New Roman"/>
              </a:rPr>
              <a:t>ESG</a:t>
            </a:r>
            <a:r>
              <a:rPr lang="en-US" altLang="zh-CN" sz="1200" spc="-30" dirty="0">
                <a:solidFill>
                  <a:srgbClr val="000000"/>
                </a:solidFill>
                <a:latin typeface="MS Gothic"/>
                <a:ea typeface="MS Gothic"/>
              </a:rPr>
              <a:t>統合型：</a:t>
            </a:r>
            <a:r>
              <a:rPr lang="en-US" altLang="zh-CN" sz="1200" b="1" spc="-15" dirty="0">
                <a:solidFill>
                  <a:srgbClr val="000000"/>
                </a:solidFill>
                <a:latin typeface="Times New Roman"/>
                <a:ea typeface="Times New Roman"/>
              </a:rPr>
              <a:t>22</a:t>
            </a:r>
            <a:r>
              <a:rPr lang="en-US" altLang="zh-CN" sz="1200" b="1" spc="-30" dirty="0">
                <a:solidFill>
                  <a:srgbClr val="000000"/>
                </a:solidFill>
                <a:latin typeface="MS Gothic"/>
                <a:ea typeface="MS Gothic"/>
              </a:rPr>
              <a:t>兆</a:t>
            </a:r>
            <a:r>
              <a:rPr lang="en-US" altLang="zh-CN" sz="1200" b="1" spc="-15" dirty="0">
                <a:solidFill>
                  <a:srgbClr val="000000"/>
                </a:solidFill>
                <a:latin typeface="Times New Roman"/>
                <a:ea typeface="Times New Roman"/>
              </a:rPr>
              <a:t>3200</a:t>
            </a:r>
            <a:r>
              <a:rPr lang="en-US" altLang="zh-CN" sz="1200" b="1" spc="-30" dirty="0">
                <a:solidFill>
                  <a:srgbClr val="000000"/>
                </a:solidFill>
                <a:latin typeface="MS Gothic"/>
                <a:ea typeface="MS Gothic"/>
              </a:rPr>
              <a:t>億円</a:t>
            </a:r>
            <a:r>
              <a:rPr lang="en-US" altLang="zh-CN" sz="800" b="1" spc="-15" dirty="0">
                <a:solidFill>
                  <a:srgbClr val="000000"/>
                </a:solidFill>
                <a:latin typeface="Times New Roman"/>
                <a:ea typeface="Times New Roman"/>
              </a:rPr>
              <a:t>1</a:t>
            </a:r>
          </a:p>
        </p:txBody>
      </p:sp>
      <p:sp>
        <p:nvSpPr>
          <p:cNvPr id="33" name="TextBox 33"/>
          <p:cNvSpPr txBox="1"/>
          <p:nvPr/>
        </p:nvSpPr>
        <p:spPr>
          <a:xfrm>
            <a:off x="8310915" y="5602996"/>
            <a:ext cx="1172464" cy="555813"/>
          </a:xfrm>
          <a:prstGeom prst="rect">
            <a:avLst/>
          </a:prstGeom>
          <a:noFill/>
        </p:spPr>
        <p:txBody>
          <a:bodyPr wrap="square" lIns="0" tIns="0" rIns="0" bIns="0" rtlCol="0">
            <a:spAutoFit/>
          </a:bodyPr>
          <a:lstStyle/>
          <a:p>
            <a:pPr marL="0">
              <a:lnSpc>
                <a:spcPct val="100000"/>
              </a:lnSpc>
            </a:pPr>
            <a:r>
              <a:rPr lang="en-US" altLang="zh-CN" sz="1200" b="1" spc="-10" dirty="0">
                <a:solidFill>
                  <a:srgbClr val="000000"/>
                </a:solidFill>
                <a:latin typeface="Times New Roman"/>
                <a:ea typeface="Times New Roman"/>
              </a:rPr>
              <a:t>20</a:t>
            </a:r>
            <a:r>
              <a:rPr lang="en-US" altLang="zh-CN" sz="1200" b="1" spc="-15" dirty="0">
                <a:solidFill>
                  <a:srgbClr val="000000"/>
                </a:solidFill>
                <a:latin typeface="MS Gothic"/>
                <a:ea typeface="MS Gothic"/>
              </a:rPr>
              <a:t>年超</a:t>
            </a:r>
            <a:r>
              <a:rPr lang="en-US" altLang="zh-CN" sz="1200" spc="-20" dirty="0">
                <a:solidFill>
                  <a:srgbClr val="000000"/>
                </a:solidFill>
                <a:latin typeface="MS Gothic"/>
                <a:ea typeface="MS Gothic"/>
              </a:rPr>
              <a:t>に亘る</a:t>
            </a:r>
          </a:p>
          <a:p>
            <a:pPr marL="0">
              <a:lnSpc>
                <a:spcPct val="100000"/>
              </a:lnSpc>
            </a:pPr>
            <a:r>
              <a:rPr lang="en-US" altLang="zh-CN" sz="1200" spc="-65" dirty="0">
                <a:solidFill>
                  <a:srgbClr val="000000"/>
                </a:solidFill>
                <a:latin typeface="MS Gothic"/>
                <a:ea typeface="MS Gothic"/>
              </a:rPr>
              <a:t>サステナ</a:t>
            </a:r>
            <a:r>
              <a:rPr lang="en-US" altLang="zh-CN" sz="1200" spc="-55" dirty="0">
                <a:solidFill>
                  <a:srgbClr val="000000"/>
                </a:solidFill>
                <a:latin typeface="MS Gothic"/>
                <a:ea typeface="MS Gothic"/>
              </a:rPr>
              <a:t>ブル投資</a:t>
            </a:r>
          </a:p>
          <a:p>
            <a:pPr marL="0">
              <a:lnSpc>
                <a:spcPct val="100000"/>
              </a:lnSpc>
            </a:pPr>
            <a:r>
              <a:rPr lang="en-US" altLang="zh-CN" sz="1200" spc="-5" dirty="0">
                <a:solidFill>
                  <a:srgbClr val="000000"/>
                </a:solidFill>
                <a:latin typeface="MS Gothic"/>
                <a:ea typeface="MS Gothic"/>
              </a:rPr>
              <a:t>の歴史</a:t>
            </a:r>
          </a:p>
        </p:txBody>
      </p:sp>
      <p:sp>
        <p:nvSpPr>
          <p:cNvPr id="34" name="TextBox 34"/>
          <p:cNvSpPr txBox="1"/>
          <p:nvPr/>
        </p:nvSpPr>
        <p:spPr>
          <a:xfrm>
            <a:off x="709447" y="6708224"/>
            <a:ext cx="3888909" cy="121920"/>
          </a:xfrm>
          <a:prstGeom prst="rect">
            <a:avLst/>
          </a:prstGeom>
          <a:noFill/>
        </p:spPr>
        <p:txBody>
          <a:bodyPr wrap="square" lIns="0" tIns="0" rIns="0" bIns="0" rtlCol="0">
            <a:spAutoFit/>
          </a:bodyPr>
          <a:lstStyle/>
          <a:p>
            <a:pPr marL="0">
              <a:lnSpc>
                <a:spcPct val="100000"/>
              </a:lnSpc>
            </a:pPr>
            <a:r>
              <a:rPr lang="en-US" altLang="zh-CN" sz="800" spc="-100" dirty="0">
                <a:solidFill>
                  <a:srgbClr val="000000"/>
                </a:solidFill>
                <a:latin typeface="MS Gothic"/>
                <a:ea typeface="MS Gothic"/>
              </a:rPr>
              <a:t>出所：</a:t>
            </a:r>
            <a:r>
              <a:rPr lang="en-US" altLang="zh-CN" sz="800" spc="-69" dirty="0">
                <a:solidFill>
                  <a:srgbClr val="000000"/>
                </a:solidFill>
                <a:latin typeface="Times New Roman"/>
                <a:ea typeface="Times New Roman"/>
              </a:rPr>
              <a:t>UBS</a:t>
            </a:r>
            <a:r>
              <a:rPr lang="en-US" altLang="zh-CN" sz="800" spc="-100" dirty="0">
                <a:solidFill>
                  <a:srgbClr val="000000"/>
                </a:solidFill>
                <a:latin typeface="MS Gothic"/>
                <a:ea typeface="MS Gothic"/>
              </a:rPr>
              <a:t>アセット・マネジメント。</a:t>
            </a:r>
            <a:r>
              <a:rPr lang="en-US" altLang="zh-CN" sz="800" spc="-55" dirty="0">
                <a:solidFill>
                  <a:srgbClr val="000000"/>
                </a:solidFill>
                <a:latin typeface="Times New Roman"/>
                <a:ea typeface="Times New Roman"/>
              </a:rPr>
              <a:t>2018</a:t>
            </a:r>
            <a:r>
              <a:rPr lang="en-US" altLang="zh-CN" sz="800" spc="-110" dirty="0">
                <a:solidFill>
                  <a:srgbClr val="000000"/>
                </a:solidFill>
                <a:latin typeface="MS Gothic"/>
                <a:ea typeface="MS Gothic"/>
              </a:rPr>
              <a:t>年</a:t>
            </a:r>
            <a:r>
              <a:rPr lang="en-US" altLang="zh-CN" sz="800" spc="-55" dirty="0">
                <a:solidFill>
                  <a:srgbClr val="000000"/>
                </a:solidFill>
                <a:latin typeface="Times New Roman"/>
                <a:ea typeface="Times New Roman"/>
              </a:rPr>
              <a:t>9</a:t>
            </a:r>
            <a:r>
              <a:rPr lang="en-US" altLang="zh-CN" sz="800" spc="-104" dirty="0">
                <a:solidFill>
                  <a:srgbClr val="000000"/>
                </a:solidFill>
                <a:latin typeface="MS Gothic"/>
                <a:ea typeface="MS Gothic"/>
              </a:rPr>
              <a:t>月末現在。除外基準に</a:t>
            </a:r>
            <a:r>
              <a:rPr lang="en-US" altLang="zh-CN" sz="800" spc="-100" dirty="0">
                <a:solidFill>
                  <a:srgbClr val="000000"/>
                </a:solidFill>
                <a:latin typeface="MS Gothic"/>
                <a:ea typeface="MS Gothic"/>
              </a:rPr>
              <a:t>基づくマンデートを除く。</a:t>
            </a:r>
          </a:p>
        </p:txBody>
      </p:sp>
      <p:sp>
        <p:nvSpPr>
          <p:cNvPr id="35" name="TextBox 35"/>
          <p:cNvSpPr txBox="1"/>
          <p:nvPr/>
        </p:nvSpPr>
        <p:spPr>
          <a:xfrm>
            <a:off x="9206364" y="7141698"/>
            <a:ext cx="542039" cy="111125"/>
          </a:xfrm>
          <a:prstGeom prst="rect">
            <a:avLst/>
          </a:prstGeom>
          <a:noFill/>
        </p:spPr>
        <p:txBody>
          <a:bodyPr wrap="square" lIns="0" tIns="0" rIns="0" bIns="0" rtlCol="0">
            <a:spAutoFit/>
          </a:bodyPr>
          <a:lstStyle/>
          <a:p>
            <a:pPr marL="0">
              <a:lnSpc>
                <a:spcPct val="104166"/>
              </a:lnSpc>
              <a:tabLst>
                <a:tab pos="365879" algn="l"/>
              </a:tabLst>
            </a:pPr>
            <a:r>
              <a:rPr lang="en-US" altLang="zh-CN" sz="700" spc="-65" dirty="0">
                <a:solidFill>
                  <a:srgbClr val="BFBFBF"/>
                </a:solidFill>
                <a:latin typeface="Times New Roman"/>
                <a:ea typeface="Times New Roman"/>
              </a:rPr>
              <a:t>GL	</a:t>
            </a:r>
            <a:r>
              <a:rPr lang="en-US" altLang="zh-CN" sz="700" spc="-5" dirty="0">
                <a:solidFill>
                  <a:srgbClr val="000000"/>
                </a:solidFill>
                <a:latin typeface="Times New Roman"/>
                <a:ea typeface="Times New Roman"/>
              </a:rPr>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6"/>
          <p:cNvSpPr/>
          <p:nvPr/>
        </p:nvSpPr>
        <p:spPr>
          <a:xfrm>
            <a:off x="414337" y="1023937"/>
            <a:ext cx="9186862" cy="4762"/>
          </a:xfrm>
          <a:custGeom>
            <a:avLst/>
            <a:gdLst>
              <a:gd name="connsiteX0" fmla="*/ 6286 w 9186862"/>
              <a:gd name="connsiteY0" fmla="*/ 9334 h 4762"/>
              <a:gd name="connsiteX1" fmla="*/ 9196006 w 9186862"/>
              <a:gd name="connsiteY1" fmla="*/ 9334 h 4762"/>
            </a:gdLst>
            <a:ahLst/>
            <a:cxnLst>
              <a:cxn ang="0">
                <a:pos x="connsiteX0" y="connsiteY0"/>
              </a:cxn>
              <a:cxn ang="0">
                <a:pos x="connsiteX1" y="connsiteY1"/>
              </a:cxn>
            </a:cxnLst>
            <a:rect l="l" t="t" r="r" b="b"/>
            <a:pathLst>
              <a:path w="9186862" h="4762">
                <a:moveTo>
                  <a:pt x="6286" y="9334"/>
                </a:moveTo>
                <a:lnTo>
                  <a:pt x="9196006" y="9334"/>
                </a:lnTo>
              </a:path>
            </a:pathLst>
          </a:custGeom>
          <a:ln w="9525">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8" name="Picture 38"/>
          <p:cNvPicPr>
            <a:picLocks noChangeAspect="1"/>
          </p:cNvPicPr>
          <p:nvPr/>
        </p:nvPicPr>
        <p:blipFill>
          <a:blip r:embed="rId2"/>
          <a:stretch>
            <a:fillRect/>
          </a:stretch>
        </p:blipFill>
        <p:spPr>
          <a:xfrm>
            <a:off x="411480" y="6979920"/>
            <a:ext cx="251460" cy="274320"/>
          </a:xfrm>
          <a:prstGeom prst="rect">
            <a:avLst/>
          </a:prstGeom>
        </p:spPr>
      </p:pic>
      <p:pic>
        <p:nvPicPr>
          <p:cNvPr id="39" name="Picture 39"/>
          <p:cNvPicPr>
            <a:picLocks noChangeAspect="1"/>
          </p:cNvPicPr>
          <p:nvPr/>
        </p:nvPicPr>
        <p:blipFill>
          <a:blip r:embed="rId3"/>
          <a:stretch>
            <a:fillRect/>
          </a:stretch>
        </p:blipFill>
        <p:spPr>
          <a:xfrm>
            <a:off x="693420" y="7018020"/>
            <a:ext cx="449580" cy="182880"/>
          </a:xfrm>
          <a:prstGeom prst="rect">
            <a:avLst/>
          </a:prstGeom>
        </p:spPr>
      </p:pic>
      <p:pic>
        <p:nvPicPr>
          <p:cNvPr id="40" name="Picture 40"/>
          <p:cNvPicPr>
            <a:picLocks noChangeAspect="1"/>
          </p:cNvPicPr>
          <p:nvPr/>
        </p:nvPicPr>
        <p:blipFill>
          <a:blip r:embed="rId4"/>
          <a:stretch>
            <a:fillRect/>
          </a:stretch>
        </p:blipFill>
        <p:spPr>
          <a:xfrm>
            <a:off x="464820" y="3268979"/>
            <a:ext cx="480059" cy="632460"/>
          </a:xfrm>
          <a:prstGeom prst="rect">
            <a:avLst/>
          </a:prstGeom>
        </p:spPr>
      </p:pic>
      <p:sp>
        <p:nvSpPr>
          <p:cNvPr id="2" name="Freeform 40"/>
          <p:cNvSpPr/>
          <p:nvPr/>
        </p:nvSpPr>
        <p:spPr>
          <a:xfrm>
            <a:off x="463550" y="3905250"/>
            <a:ext cx="476250" cy="82550"/>
          </a:xfrm>
          <a:custGeom>
            <a:avLst/>
            <a:gdLst>
              <a:gd name="connsiteX0" fmla="*/ 12128 w 476250"/>
              <a:gd name="connsiteY0" fmla="*/ 11900 h 82550"/>
              <a:gd name="connsiteX1" fmla="*/ 480123 w 476250"/>
              <a:gd name="connsiteY1" fmla="*/ 11900 h 82550"/>
              <a:gd name="connsiteX2" fmla="*/ 480123 w 476250"/>
              <a:gd name="connsiteY2" fmla="*/ 83896 h 82550"/>
              <a:gd name="connsiteX3" fmla="*/ 12128 w 476250"/>
              <a:gd name="connsiteY3" fmla="*/ 83896 h 82550"/>
              <a:gd name="connsiteX4" fmla="*/ 12128 w 476250"/>
              <a:gd name="connsiteY4" fmla="*/ 11900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82550">
                <a:moveTo>
                  <a:pt x="12128" y="11900"/>
                </a:moveTo>
                <a:lnTo>
                  <a:pt x="480123" y="11900"/>
                </a:lnTo>
                <a:lnTo>
                  <a:pt x="480123" y="83896"/>
                </a:lnTo>
                <a:lnTo>
                  <a:pt x="12128" y="83896"/>
                </a:lnTo>
                <a:lnTo>
                  <a:pt x="12128" y="11900"/>
                </a:lnTo>
                <a:close/>
              </a:path>
            </a:pathLst>
          </a:custGeom>
          <a:solidFill>
            <a:srgbClr val="4C3A2D">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1"/>
          <p:cNvSpPr/>
          <p:nvPr/>
        </p:nvSpPr>
        <p:spPr>
          <a:xfrm>
            <a:off x="412750" y="5467350"/>
            <a:ext cx="476250" cy="82550"/>
          </a:xfrm>
          <a:custGeom>
            <a:avLst/>
            <a:gdLst>
              <a:gd name="connsiteX0" fmla="*/ 9105 w 476250"/>
              <a:gd name="connsiteY0" fmla="*/ 10947 h 82550"/>
              <a:gd name="connsiteX1" fmla="*/ 477100 w 476250"/>
              <a:gd name="connsiteY1" fmla="*/ 10947 h 82550"/>
              <a:gd name="connsiteX2" fmla="*/ 477100 w 476250"/>
              <a:gd name="connsiteY2" fmla="*/ 82944 h 82550"/>
              <a:gd name="connsiteX3" fmla="*/ 9105 w 476250"/>
              <a:gd name="connsiteY3" fmla="*/ 82944 h 82550"/>
              <a:gd name="connsiteX4" fmla="*/ 9105 w 476250"/>
              <a:gd name="connsiteY4" fmla="*/ 10947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82550">
                <a:moveTo>
                  <a:pt x="9105" y="10947"/>
                </a:moveTo>
                <a:lnTo>
                  <a:pt x="477100" y="10947"/>
                </a:lnTo>
                <a:lnTo>
                  <a:pt x="477100" y="82944"/>
                </a:lnTo>
                <a:lnTo>
                  <a:pt x="9105" y="82944"/>
                </a:lnTo>
                <a:lnTo>
                  <a:pt x="9105" y="10947"/>
                </a:lnTo>
                <a:close/>
              </a:path>
            </a:pathLst>
          </a:custGeom>
          <a:solidFill>
            <a:srgbClr val="4C3A2D">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2"/>
          <p:cNvSpPr/>
          <p:nvPr/>
        </p:nvSpPr>
        <p:spPr>
          <a:xfrm>
            <a:off x="400050" y="5607050"/>
            <a:ext cx="476250" cy="82550"/>
          </a:xfrm>
          <a:custGeom>
            <a:avLst/>
            <a:gdLst>
              <a:gd name="connsiteX0" fmla="*/ 18249 w 476250"/>
              <a:gd name="connsiteY0" fmla="*/ 14783 h 82550"/>
              <a:gd name="connsiteX1" fmla="*/ 486244 w 476250"/>
              <a:gd name="connsiteY1" fmla="*/ 14783 h 82550"/>
              <a:gd name="connsiteX2" fmla="*/ 486244 w 476250"/>
              <a:gd name="connsiteY2" fmla="*/ 86779 h 82550"/>
              <a:gd name="connsiteX3" fmla="*/ 18249 w 476250"/>
              <a:gd name="connsiteY3" fmla="*/ 86779 h 82550"/>
              <a:gd name="connsiteX4" fmla="*/ 18249 w 476250"/>
              <a:gd name="connsiteY4" fmla="*/ 14783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82550">
                <a:moveTo>
                  <a:pt x="18249" y="14783"/>
                </a:moveTo>
                <a:lnTo>
                  <a:pt x="486244" y="14783"/>
                </a:lnTo>
                <a:lnTo>
                  <a:pt x="486244" y="86779"/>
                </a:lnTo>
                <a:lnTo>
                  <a:pt x="18249" y="86779"/>
                </a:lnTo>
                <a:lnTo>
                  <a:pt x="18249" y="14783"/>
                </a:lnTo>
                <a:close/>
              </a:path>
            </a:pathLst>
          </a:custGeom>
          <a:solidFill>
            <a:srgbClr val="CEBB9A">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3"/>
          <p:cNvSpPr/>
          <p:nvPr/>
        </p:nvSpPr>
        <p:spPr>
          <a:xfrm>
            <a:off x="400050" y="5784850"/>
            <a:ext cx="476250" cy="69850"/>
          </a:xfrm>
          <a:custGeom>
            <a:avLst/>
            <a:gdLst>
              <a:gd name="connsiteX0" fmla="*/ 18249 w 476250"/>
              <a:gd name="connsiteY0" fmla="*/ 7556 h 69850"/>
              <a:gd name="connsiteX1" fmla="*/ 486244 w 476250"/>
              <a:gd name="connsiteY1" fmla="*/ 7556 h 69850"/>
              <a:gd name="connsiteX2" fmla="*/ 486244 w 476250"/>
              <a:gd name="connsiteY2" fmla="*/ 79553 h 69850"/>
              <a:gd name="connsiteX3" fmla="*/ 18249 w 476250"/>
              <a:gd name="connsiteY3" fmla="*/ 79553 h 69850"/>
              <a:gd name="connsiteX4" fmla="*/ 18249 w 476250"/>
              <a:gd name="connsiteY4" fmla="*/ 7556 h 6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69850">
                <a:moveTo>
                  <a:pt x="18249" y="7556"/>
                </a:moveTo>
                <a:lnTo>
                  <a:pt x="486244" y="7556"/>
                </a:lnTo>
                <a:lnTo>
                  <a:pt x="486244" y="79553"/>
                </a:lnTo>
                <a:lnTo>
                  <a:pt x="18249" y="79553"/>
                </a:lnTo>
                <a:lnTo>
                  <a:pt x="18249" y="7556"/>
                </a:lnTo>
                <a:close/>
              </a:path>
            </a:pathLst>
          </a:custGeom>
          <a:solidFill>
            <a:srgbClr val="BF6F5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4"/>
          <p:cNvSpPr/>
          <p:nvPr/>
        </p:nvSpPr>
        <p:spPr>
          <a:xfrm>
            <a:off x="412750" y="5949950"/>
            <a:ext cx="476250" cy="82550"/>
          </a:xfrm>
          <a:custGeom>
            <a:avLst/>
            <a:gdLst>
              <a:gd name="connsiteX0" fmla="*/ 9105 w 476250"/>
              <a:gd name="connsiteY0" fmla="*/ 12128 h 82550"/>
              <a:gd name="connsiteX1" fmla="*/ 477100 w 476250"/>
              <a:gd name="connsiteY1" fmla="*/ 12128 h 82550"/>
              <a:gd name="connsiteX2" fmla="*/ 477100 w 476250"/>
              <a:gd name="connsiteY2" fmla="*/ 84125 h 82550"/>
              <a:gd name="connsiteX3" fmla="*/ 9105 w 476250"/>
              <a:gd name="connsiteY3" fmla="*/ 84125 h 82550"/>
              <a:gd name="connsiteX4" fmla="*/ 9105 w 476250"/>
              <a:gd name="connsiteY4" fmla="*/ 12128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82550">
                <a:moveTo>
                  <a:pt x="9105" y="12128"/>
                </a:moveTo>
                <a:lnTo>
                  <a:pt x="477100" y="12128"/>
                </a:lnTo>
                <a:lnTo>
                  <a:pt x="477100" y="84125"/>
                </a:lnTo>
                <a:lnTo>
                  <a:pt x="9105" y="84125"/>
                </a:lnTo>
                <a:lnTo>
                  <a:pt x="9105" y="12128"/>
                </a:lnTo>
                <a:close/>
              </a:path>
            </a:pathLst>
          </a:custGeom>
          <a:solidFill>
            <a:srgbClr val="E7C56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5"/>
          <p:cNvSpPr/>
          <p:nvPr/>
        </p:nvSpPr>
        <p:spPr>
          <a:xfrm>
            <a:off x="400050" y="3105150"/>
            <a:ext cx="1466850" cy="1708150"/>
          </a:xfrm>
          <a:custGeom>
            <a:avLst/>
            <a:gdLst>
              <a:gd name="connsiteX0" fmla="*/ 18249 w 1466850"/>
              <a:gd name="connsiteY0" fmla="*/ 8941 h 1708150"/>
              <a:gd name="connsiteX1" fmla="*/ 1470660 w 1466850"/>
              <a:gd name="connsiteY1" fmla="*/ 8941 h 1708150"/>
              <a:gd name="connsiteX2" fmla="*/ 1470660 w 1466850"/>
              <a:gd name="connsiteY2" fmla="*/ 1716722 h 1708150"/>
              <a:gd name="connsiteX3" fmla="*/ 18249 w 1466850"/>
              <a:gd name="connsiteY3" fmla="*/ 1716722 h 1708150"/>
              <a:gd name="connsiteX4" fmla="*/ 18249 w 1466850"/>
              <a:gd name="connsiteY4" fmla="*/ 8941 h 170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850" h="1708150">
                <a:moveTo>
                  <a:pt x="18249" y="8941"/>
                </a:moveTo>
                <a:lnTo>
                  <a:pt x="1470660" y="8941"/>
                </a:lnTo>
                <a:lnTo>
                  <a:pt x="1470660" y="1716722"/>
                </a:lnTo>
                <a:lnTo>
                  <a:pt x="18249" y="1716722"/>
                </a:lnTo>
                <a:lnTo>
                  <a:pt x="18249" y="8941"/>
                </a:lnTo>
                <a:close/>
              </a:path>
            </a:pathLst>
          </a:custGeom>
          <a:solidFill>
            <a:srgbClr val="000000">
              <a:alpha val="0"/>
            </a:srgbClr>
          </a:solidFill>
          <a:ln w="3175">
            <a:solidFill>
              <a:srgbClr val="ACAEB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6"/>
          <p:cNvSpPr/>
          <p:nvPr/>
        </p:nvSpPr>
        <p:spPr>
          <a:xfrm>
            <a:off x="438150" y="3016250"/>
            <a:ext cx="831850" cy="158750"/>
          </a:xfrm>
          <a:custGeom>
            <a:avLst/>
            <a:gdLst>
              <a:gd name="connsiteX0" fmla="*/ 10782 w 831850"/>
              <a:gd name="connsiteY0" fmla="*/ 8267 h 158750"/>
              <a:gd name="connsiteX1" fmla="*/ 835863 w 831850"/>
              <a:gd name="connsiteY1" fmla="*/ 8267 h 158750"/>
              <a:gd name="connsiteX2" fmla="*/ 835863 w 831850"/>
              <a:gd name="connsiteY2" fmla="*/ 162153 h 158750"/>
              <a:gd name="connsiteX3" fmla="*/ 10782 w 831850"/>
              <a:gd name="connsiteY3" fmla="*/ 162153 h 158750"/>
              <a:gd name="connsiteX4" fmla="*/ 10782 w 831850"/>
              <a:gd name="connsiteY4" fmla="*/ 8267 h 15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158750">
                <a:moveTo>
                  <a:pt x="10782" y="8267"/>
                </a:moveTo>
                <a:lnTo>
                  <a:pt x="835863" y="8267"/>
                </a:lnTo>
                <a:lnTo>
                  <a:pt x="835863" y="162153"/>
                </a:lnTo>
                <a:lnTo>
                  <a:pt x="10782" y="162153"/>
                </a:lnTo>
                <a:lnTo>
                  <a:pt x="10782" y="8267"/>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8" name="Picture 48"/>
          <p:cNvPicPr>
            <a:picLocks noChangeAspect="1"/>
          </p:cNvPicPr>
          <p:nvPr/>
        </p:nvPicPr>
        <p:blipFill>
          <a:blip r:embed="rId5"/>
          <a:stretch>
            <a:fillRect/>
          </a:stretch>
        </p:blipFill>
        <p:spPr>
          <a:xfrm>
            <a:off x="2240280" y="2125980"/>
            <a:ext cx="480059" cy="632460"/>
          </a:xfrm>
          <a:prstGeom prst="rect">
            <a:avLst/>
          </a:prstGeom>
        </p:spPr>
      </p:pic>
      <p:sp>
        <p:nvSpPr>
          <p:cNvPr id="3" name="Freeform 48"/>
          <p:cNvSpPr/>
          <p:nvPr/>
        </p:nvSpPr>
        <p:spPr>
          <a:xfrm>
            <a:off x="1974850" y="1555750"/>
            <a:ext cx="7626350" cy="2533650"/>
          </a:xfrm>
          <a:custGeom>
            <a:avLst/>
            <a:gdLst>
              <a:gd name="connsiteX0" fmla="*/ 6350 w 7626350"/>
              <a:gd name="connsiteY0" fmla="*/ 9829 h 2533650"/>
              <a:gd name="connsiteX1" fmla="*/ 7633969 w 7626350"/>
              <a:gd name="connsiteY1" fmla="*/ 9829 h 2533650"/>
              <a:gd name="connsiteX2" fmla="*/ 7633969 w 7626350"/>
              <a:gd name="connsiteY2" fmla="*/ 2535859 h 2533650"/>
              <a:gd name="connsiteX3" fmla="*/ 6350 w 7626350"/>
              <a:gd name="connsiteY3" fmla="*/ 2535859 h 2533650"/>
              <a:gd name="connsiteX4" fmla="*/ 6350 w 7626350"/>
              <a:gd name="connsiteY4" fmla="*/ 9829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350" h="2533650">
                <a:moveTo>
                  <a:pt x="6350" y="9829"/>
                </a:moveTo>
                <a:lnTo>
                  <a:pt x="7633969" y="9829"/>
                </a:lnTo>
                <a:lnTo>
                  <a:pt x="7633969" y="2535859"/>
                </a:lnTo>
                <a:lnTo>
                  <a:pt x="6350" y="2535859"/>
                </a:lnTo>
                <a:lnTo>
                  <a:pt x="6350" y="9829"/>
                </a:lnTo>
                <a:close/>
              </a:path>
            </a:pathLst>
          </a:custGeom>
          <a:solidFill>
            <a:srgbClr val="000000">
              <a:alpha val="0"/>
            </a:srgbClr>
          </a:solidFill>
          <a:ln w="3175">
            <a:solidFill>
              <a:srgbClr val="ACAEB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Freeform 49"/>
          <p:cNvSpPr/>
          <p:nvPr/>
        </p:nvSpPr>
        <p:spPr>
          <a:xfrm>
            <a:off x="2076450" y="1479550"/>
            <a:ext cx="1809750" cy="158750"/>
          </a:xfrm>
          <a:custGeom>
            <a:avLst/>
            <a:gdLst>
              <a:gd name="connsiteX0" fmla="*/ 8267 w 1809750"/>
              <a:gd name="connsiteY0" fmla="*/ 9093 h 158750"/>
              <a:gd name="connsiteX1" fmla="*/ 1822310 w 1809750"/>
              <a:gd name="connsiteY1" fmla="*/ 9093 h 158750"/>
              <a:gd name="connsiteX2" fmla="*/ 1822310 w 1809750"/>
              <a:gd name="connsiteY2" fmla="*/ 162979 h 158750"/>
              <a:gd name="connsiteX3" fmla="*/ 8267 w 1809750"/>
              <a:gd name="connsiteY3" fmla="*/ 162979 h 158750"/>
              <a:gd name="connsiteX4" fmla="*/ 8267 w 1809750"/>
              <a:gd name="connsiteY4" fmla="*/ 9093 h 15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0" h="158750">
                <a:moveTo>
                  <a:pt x="8267" y="9093"/>
                </a:moveTo>
                <a:lnTo>
                  <a:pt x="1822310" y="9093"/>
                </a:lnTo>
                <a:lnTo>
                  <a:pt x="1822310" y="162979"/>
                </a:lnTo>
                <a:lnTo>
                  <a:pt x="8267" y="162979"/>
                </a:lnTo>
                <a:lnTo>
                  <a:pt x="8267" y="9093"/>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Freeform 50"/>
          <p:cNvSpPr/>
          <p:nvPr/>
        </p:nvSpPr>
        <p:spPr>
          <a:xfrm>
            <a:off x="2241550" y="2762250"/>
            <a:ext cx="476250" cy="82550"/>
          </a:xfrm>
          <a:custGeom>
            <a:avLst/>
            <a:gdLst>
              <a:gd name="connsiteX0" fmla="*/ 10807 w 476250"/>
              <a:gd name="connsiteY0" fmla="*/ 11900 h 82550"/>
              <a:gd name="connsiteX1" fmla="*/ 478802 w 476250"/>
              <a:gd name="connsiteY1" fmla="*/ 11900 h 82550"/>
              <a:gd name="connsiteX2" fmla="*/ 478802 w 476250"/>
              <a:gd name="connsiteY2" fmla="*/ 83896 h 82550"/>
              <a:gd name="connsiteX3" fmla="*/ 10807 w 476250"/>
              <a:gd name="connsiteY3" fmla="*/ 83896 h 82550"/>
              <a:gd name="connsiteX4" fmla="*/ 10807 w 476250"/>
              <a:gd name="connsiteY4" fmla="*/ 11900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82550">
                <a:moveTo>
                  <a:pt x="10807" y="11900"/>
                </a:moveTo>
                <a:lnTo>
                  <a:pt x="478802" y="11900"/>
                </a:lnTo>
                <a:lnTo>
                  <a:pt x="478802" y="83896"/>
                </a:lnTo>
                <a:lnTo>
                  <a:pt x="10807" y="83896"/>
                </a:lnTo>
                <a:lnTo>
                  <a:pt x="10807" y="11900"/>
                </a:lnTo>
                <a:close/>
              </a:path>
            </a:pathLst>
          </a:custGeom>
          <a:solidFill>
            <a:srgbClr val="CEBB9A">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Freeform 51"/>
          <p:cNvSpPr/>
          <p:nvPr/>
        </p:nvSpPr>
        <p:spPr>
          <a:xfrm>
            <a:off x="7753350" y="3143250"/>
            <a:ext cx="476250" cy="82550"/>
          </a:xfrm>
          <a:custGeom>
            <a:avLst/>
            <a:gdLst>
              <a:gd name="connsiteX0" fmla="*/ 10794 w 476250"/>
              <a:gd name="connsiteY0" fmla="*/ 18491 h 82550"/>
              <a:gd name="connsiteX1" fmla="*/ 478789 w 476250"/>
              <a:gd name="connsiteY1" fmla="*/ 18491 h 82550"/>
              <a:gd name="connsiteX2" fmla="*/ 478789 w 476250"/>
              <a:gd name="connsiteY2" fmla="*/ 90487 h 82550"/>
              <a:gd name="connsiteX3" fmla="*/ 10794 w 476250"/>
              <a:gd name="connsiteY3" fmla="*/ 90487 h 82550"/>
              <a:gd name="connsiteX4" fmla="*/ 10794 w 476250"/>
              <a:gd name="connsiteY4" fmla="*/ 18491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82550">
                <a:moveTo>
                  <a:pt x="10794" y="18491"/>
                </a:moveTo>
                <a:lnTo>
                  <a:pt x="478789" y="18491"/>
                </a:lnTo>
                <a:lnTo>
                  <a:pt x="478789" y="90487"/>
                </a:lnTo>
                <a:lnTo>
                  <a:pt x="10794" y="90487"/>
                </a:lnTo>
                <a:lnTo>
                  <a:pt x="10794" y="18491"/>
                </a:lnTo>
                <a:close/>
              </a:path>
            </a:pathLst>
          </a:custGeom>
          <a:solidFill>
            <a:srgbClr val="E7C56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2"/>
          <p:cNvSpPr/>
          <p:nvPr/>
        </p:nvSpPr>
        <p:spPr>
          <a:xfrm>
            <a:off x="5899150" y="3143250"/>
            <a:ext cx="476250" cy="82550"/>
          </a:xfrm>
          <a:custGeom>
            <a:avLst/>
            <a:gdLst>
              <a:gd name="connsiteX0" fmla="*/ 17462 w 476250"/>
              <a:gd name="connsiteY0" fmla="*/ 18491 h 82550"/>
              <a:gd name="connsiteX1" fmla="*/ 485457 w 476250"/>
              <a:gd name="connsiteY1" fmla="*/ 18491 h 82550"/>
              <a:gd name="connsiteX2" fmla="*/ 485457 w 476250"/>
              <a:gd name="connsiteY2" fmla="*/ 90487 h 82550"/>
              <a:gd name="connsiteX3" fmla="*/ 17462 w 476250"/>
              <a:gd name="connsiteY3" fmla="*/ 90487 h 82550"/>
              <a:gd name="connsiteX4" fmla="*/ 17462 w 476250"/>
              <a:gd name="connsiteY4" fmla="*/ 18491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82550">
                <a:moveTo>
                  <a:pt x="17462" y="18491"/>
                </a:moveTo>
                <a:lnTo>
                  <a:pt x="485457" y="18491"/>
                </a:lnTo>
                <a:lnTo>
                  <a:pt x="485457" y="90487"/>
                </a:lnTo>
                <a:lnTo>
                  <a:pt x="17462" y="90487"/>
                </a:lnTo>
                <a:lnTo>
                  <a:pt x="17462" y="18491"/>
                </a:lnTo>
                <a:close/>
              </a:path>
            </a:pathLst>
          </a:custGeom>
          <a:solidFill>
            <a:srgbClr val="E7C56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3"/>
          <p:cNvSpPr/>
          <p:nvPr/>
        </p:nvSpPr>
        <p:spPr>
          <a:xfrm>
            <a:off x="7753350" y="3930650"/>
            <a:ext cx="476250" cy="82550"/>
          </a:xfrm>
          <a:custGeom>
            <a:avLst/>
            <a:gdLst>
              <a:gd name="connsiteX0" fmla="*/ 10794 w 476250"/>
              <a:gd name="connsiteY0" fmla="*/ 14465 h 82550"/>
              <a:gd name="connsiteX1" fmla="*/ 478789 w 476250"/>
              <a:gd name="connsiteY1" fmla="*/ 14465 h 82550"/>
              <a:gd name="connsiteX2" fmla="*/ 478789 w 476250"/>
              <a:gd name="connsiteY2" fmla="*/ 86462 h 82550"/>
              <a:gd name="connsiteX3" fmla="*/ 10794 w 476250"/>
              <a:gd name="connsiteY3" fmla="*/ 86462 h 82550"/>
              <a:gd name="connsiteX4" fmla="*/ 10794 w 476250"/>
              <a:gd name="connsiteY4" fmla="*/ 14465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82550">
                <a:moveTo>
                  <a:pt x="10794" y="14465"/>
                </a:moveTo>
                <a:lnTo>
                  <a:pt x="478789" y="14465"/>
                </a:lnTo>
                <a:lnTo>
                  <a:pt x="478789" y="86462"/>
                </a:lnTo>
                <a:lnTo>
                  <a:pt x="10794" y="86462"/>
                </a:lnTo>
                <a:lnTo>
                  <a:pt x="10794" y="14465"/>
                </a:lnTo>
                <a:close/>
              </a:path>
            </a:pathLst>
          </a:custGeom>
          <a:solidFill>
            <a:srgbClr val="E7C56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Freeform 54"/>
          <p:cNvSpPr/>
          <p:nvPr/>
        </p:nvSpPr>
        <p:spPr>
          <a:xfrm>
            <a:off x="1974850" y="4210050"/>
            <a:ext cx="7626350" cy="984250"/>
          </a:xfrm>
          <a:custGeom>
            <a:avLst/>
            <a:gdLst>
              <a:gd name="connsiteX0" fmla="*/ 6350 w 7626350"/>
              <a:gd name="connsiteY0" fmla="*/ 13551 h 984250"/>
              <a:gd name="connsiteX1" fmla="*/ 7633969 w 7626350"/>
              <a:gd name="connsiteY1" fmla="*/ 13551 h 984250"/>
              <a:gd name="connsiteX2" fmla="*/ 7633969 w 7626350"/>
              <a:gd name="connsiteY2" fmla="*/ 989291 h 984250"/>
              <a:gd name="connsiteX3" fmla="*/ 6350 w 7626350"/>
              <a:gd name="connsiteY3" fmla="*/ 989291 h 984250"/>
              <a:gd name="connsiteX4" fmla="*/ 6350 w 7626350"/>
              <a:gd name="connsiteY4" fmla="*/ 13551 h 98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350" h="984250">
                <a:moveTo>
                  <a:pt x="6350" y="13551"/>
                </a:moveTo>
                <a:lnTo>
                  <a:pt x="7633969" y="13551"/>
                </a:lnTo>
                <a:lnTo>
                  <a:pt x="7633969" y="989291"/>
                </a:lnTo>
                <a:lnTo>
                  <a:pt x="6350" y="989291"/>
                </a:lnTo>
                <a:lnTo>
                  <a:pt x="6350" y="13551"/>
                </a:lnTo>
                <a:close/>
              </a:path>
            </a:pathLst>
          </a:custGeom>
          <a:solidFill>
            <a:srgbClr val="000043">
              <a:alpha val="0"/>
            </a:srgbClr>
          </a:solidFill>
          <a:ln w="3175">
            <a:solidFill>
              <a:srgbClr val="ACAEB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5"/>
          <p:cNvSpPr/>
          <p:nvPr/>
        </p:nvSpPr>
        <p:spPr>
          <a:xfrm>
            <a:off x="2076450" y="4121150"/>
            <a:ext cx="1809750" cy="171450"/>
          </a:xfrm>
          <a:custGeom>
            <a:avLst/>
            <a:gdLst>
              <a:gd name="connsiteX0" fmla="*/ 8267 w 1809750"/>
              <a:gd name="connsiteY0" fmla="*/ 18580 h 171450"/>
              <a:gd name="connsiteX1" fmla="*/ 1822310 w 1809750"/>
              <a:gd name="connsiteY1" fmla="*/ 18580 h 171450"/>
              <a:gd name="connsiteX2" fmla="*/ 1822310 w 1809750"/>
              <a:gd name="connsiteY2" fmla="*/ 172466 h 171450"/>
              <a:gd name="connsiteX3" fmla="*/ 8267 w 1809750"/>
              <a:gd name="connsiteY3" fmla="*/ 172466 h 171450"/>
              <a:gd name="connsiteX4" fmla="*/ 8267 w 1809750"/>
              <a:gd name="connsiteY4" fmla="*/ 1858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0" h="171450">
                <a:moveTo>
                  <a:pt x="8267" y="18580"/>
                </a:moveTo>
                <a:lnTo>
                  <a:pt x="1822310" y="18580"/>
                </a:lnTo>
                <a:lnTo>
                  <a:pt x="1822310" y="172466"/>
                </a:lnTo>
                <a:lnTo>
                  <a:pt x="8267" y="172466"/>
                </a:lnTo>
                <a:lnTo>
                  <a:pt x="8267" y="1858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Freeform 56"/>
          <p:cNvSpPr/>
          <p:nvPr/>
        </p:nvSpPr>
        <p:spPr>
          <a:xfrm>
            <a:off x="2241550" y="4997450"/>
            <a:ext cx="476250" cy="82550"/>
          </a:xfrm>
          <a:custGeom>
            <a:avLst/>
            <a:gdLst>
              <a:gd name="connsiteX0" fmla="*/ 10807 w 476250"/>
              <a:gd name="connsiteY0" fmla="*/ 16395 h 82550"/>
              <a:gd name="connsiteX1" fmla="*/ 478802 w 476250"/>
              <a:gd name="connsiteY1" fmla="*/ 16395 h 82550"/>
              <a:gd name="connsiteX2" fmla="*/ 478802 w 476250"/>
              <a:gd name="connsiteY2" fmla="*/ 88392 h 82550"/>
              <a:gd name="connsiteX3" fmla="*/ 10807 w 476250"/>
              <a:gd name="connsiteY3" fmla="*/ 88392 h 82550"/>
              <a:gd name="connsiteX4" fmla="*/ 10807 w 476250"/>
              <a:gd name="connsiteY4" fmla="*/ 16395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82550">
                <a:moveTo>
                  <a:pt x="10807" y="16395"/>
                </a:moveTo>
                <a:lnTo>
                  <a:pt x="478802" y="16395"/>
                </a:lnTo>
                <a:lnTo>
                  <a:pt x="478802" y="88392"/>
                </a:lnTo>
                <a:lnTo>
                  <a:pt x="10807" y="88392"/>
                </a:lnTo>
                <a:lnTo>
                  <a:pt x="10807" y="16395"/>
                </a:lnTo>
                <a:close/>
              </a:path>
            </a:pathLst>
          </a:custGeom>
          <a:solidFill>
            <a:srgbClr val="CEBB9A">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7"/>
          <p:cNvSpPr/>
          <p:nvPr/>
        </p:nvSpPr>
        <p:spPr>
          <a:xfrm>
            <a:off x="5899150" y="4997450"/>
            <a:ext cx="476250" cy="82550"/>
          </a:xfrm>
          <a:custGeom>
            <a:avLst/>
            <a:gdLst>
              <a:gd name="connsiteX0" fmla="*/ 17462 w 476250"/>
              <a:gd name="connsiteY0" fmla="*/ 16395 h 82550"/>
              <a:gd name="connsiteX1" fmla="*/ 485457 w 476250"/>
              <a:gd name="connsiteY1" fmla="*/ 16395 h 82550"/>
              <a:gd name="connsiteX2" fmla="*/ 485457 w 476250"/>
              <a:gd name="connsiteY2" fmla="*/ 88392 h 82550"/>
              <a:gd name="connsiteX3" fmla="*/ 17462 w 476250"/>
              <a:gd name="connsiteY3" fmla="*/ 88392 h 82550"/>
              <a:gd name="connsiteX4" fmla="*/ 17462 w 476250"/>
              <a:gd name="connsiteY4" fmla="*/ 16395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82550">
                <a:moveTo>
                  <a:pt x="17462" y="16395"/>
                </a:moveTo>
                <a:lnTo>
                  <a:pt x="485457" y="16395"/>
                </a:lnTo>
                <a:lnTo>
                  <a:pt x="485457" y="88392"/>
                </a:lnTo>
                <a:lnTo>
                  <a:pt x="17462" y="88392"/>
                </a:lnTo>
                <a:lnTo>
                  <a:pt x="17462" y="16395"/>
                </a:lnTo>
                <a:close/>
              </a:path>
            </a:pathLst>
          </a:custGeom>
          <a:solidFill>
            <a:srgbClr val="CEBB9A">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8"/>
          <p:cNvSpPr/>
          <p:nvPr/>
        </p:nvSpPr>
        <p:spPr>
          <a:xfrm>
            <a:off x="1974850" y="5276850"/>
            <a:ext cx="7626350" cy="1085850"/>
          </a:xfrm>
          <a:custGeom>
            <a:avLst/>
            <a:gdLst>
              <a:gd name="connsiteX0" fmla="*/ 6350 w 7626350"/>
              <a:gd name="connsiteY0" fmla="*/ 6350 h 1085850"/>
              <a:gd name="connsiteX1" fmla="*/ 7633969 w 7626350"/>
              <a:gd name="connsiteY1" fmla="*/ 6350 h 1085850"/>
              <a:gd name="connsiteX2" fmla="*/ 7633969 w 7626350"/>
              <a:gd name="connsiteY2" fmla="*/ 1087335 h 1085850"/>
              <a:gd name="connsiteX3" fmla="*/ 6350 w 7626350"/>
              <a:gd name="connsiteY3" fmla="*/ 1087335 h 1085850"/>
              <a:gd name="connsiteX4" fmla="*/ 6350 w 7626350"/>
              <a:gd name="connsiteY4" fmla="*/ 6350 h 108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350" h="1085850">
                <a:moveTo>
                  <a:pt x="6350" y="6350"/>
                </a:moveTo>
                <a:lnTo>
                  <a:pt x="7633969" y="6350"/>
                </a:lnTo>
                <a:lnTo>
                  <a:pt x="7633969" y="1087335"/>
                </a:lnTo>
                <a:lnTo>
                  <a:pt x="6350" y="1087335"/>
                </a:lnTo>
                <a:lnTo>
                  <a:pt x="6350" y="6350"/>
                </a:lnTo>
                <a:close/>
              </a:path>
            </a:pathLst>
          </a:custGeom>
          <a:solidFill>
            <a:srgbClr val="000000">
              <a:alpha val="0"/>
            </a:srgbClr>
          </a:solidFill>
          <a:ln w="3175">
            <a:solidFill>
              <a:srgbClr val="ACAEB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9"/>
          <p:cNvSpPr/>
          <p:nvPr/>
        </p:nvSpPr>
        <p:spPr>
          <a:xfrm>
            <a:off x="2076450" y="5187950"/>
            <a:ext cx="1365250" cy="158750"/>
          </a:xfrm>
          <a:custGeom>
            <a:avLst/>
            <a:gdLst>
              <a:gd name="connsiteX0" fmla="*/ 8267 w 1365250"/>
              <a:gd name="connsiteY0" fmla="*/ 11392 h 158750"/>
              <a:gd name="connsiteX1" fmla="*/ 1368755 w 1365250"/>
              <a:gd name="connsiteY1" fmla="*/ 11392 h 158750"/>
              <a:gd name="connsiteX2" fmla="*/ 1368755 w 1365250"/>
              <a:gd name="connsiteY2" fmla="*/ 165278 h 158750"/>
              <a:gd name="connsiteX3" fmla="*/ 8267 w 1365250"/>
              <a:gd name="connsiteY3" fmla="*/ 165278 h 158750"/>
              <a:gd name="connsiteX4" fmla="*/ 8267 w 1365250"/>
              <a:gd name="connsiteY4" fmla="*/ 11392 h 15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0" h="158750">
                <a:moveTo>
                  <a:pt x="8267" y="11392"/>
                </a:moveTo>
                <a:lnTo>
                  <a:pt x="1368755" y="11392"/>
                </a:lnTo>
                <a:lnTo>
                  <a:pt x="1368755" y="165278"/>
                </a:lnTo>
                <a:lnTo>
                  <a:pt x="8267" y="165278"/>
                </a:lnTo>
                <a:lnTo>
                  <a:pt x="8267" y="11392"/>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60"/>
          <p:cNvSpPr/>
          <p:nvPr/>
        </p:nvSpPr>
        <p:spPr>
          <a:xfrm>
            <a:off x="4070350" y="6140450"/>
            <a:ext cx="476250" cy="69850"/>
          </a:xfrm>
          <a:custGeom>
            <a:avLst/>
            <a:gdLst>
              <a:gd name="connsiteX0" fmla="*/ 13970 w 476250"/>
              <a:gd name="connsiteY0" fmla="*/ 7722 h 69850"/>
              <a:gd name="connsiteX1" fmla="*/ 481965 w 476250"/>
              <a:gd name="connsiteY1" fmla="*/ 7722 h 69850"/>
              <a:gd name="connsiteX2" fmla="*/ 481965 w 476250"/>
              <a:gd name="connsiteY2" fmla="*/ 79718 h 69850"/>
              <a:gd name="connsiteX3" fmla="*/ 13970 w 476250"/>
              <a:gd name="connsiteY3" fmla="*/ 79718 h 69850"/>
              <a:gd name="connsiteX4" fmla="*/ 13970 w 476250"/>
              <a:gd name="connsiteY4" fmla="*/ 7722 h 6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69850">
                <a:moveTo>
                  <a:pt x="13970" y="7722"/>
                </a:moveTo>
                <a:lnTo>
                  <a:pt x="481965" y="7722"/>
                </a:lnTo>
                <a:lnTo>
                  <a:pt x="481965" y="79718"/>
                </a:lnTo>
                <a:lnTo>
                  <a:pt x="13970" y="79718"/>
                </a:lnTo>
                <a:lnTo>
                  <a:pt x="13970" y="7722"/>
                </a:lnTo>
                <a:close/>
              </a:path>
            </a:pathLst>
          </a:custGeom>
          <a:solidFill>
            <a:srgbClr val="E7C56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62" name="Picture 62"/>
          <p:cNvPicPr>
            <a:picLocks noChangeAspect="1"/>
          </p:cNvPicPr>
          <p:nvPr/>
        </p:nvPicPr>
        <p:blipFill>
          <a:blip r:embed="rId6"/>
          <a:stretch>
            <a:fillRect/>
          </a:stretch>
        </p:blipFill>
        <p:spPr>
          <a:xfrm>
            <a:off x="4069079" y="4351020"/>
            <a:ext cx="480059" cy="632460"/>
          </a:xfrm>
          <a:prstGeom prst="rect">
            <a:avLst/>
          </a:prstGeom>
        </p:spPr>
      </p:pic>
      <p:pic>
        <p:nvPicPr>
          <p:cNvPr id="63" name="Picture 63"/>
          <p:cNvPicPr>
            <a:picLocks noChangeAspect="1"/>
          </p:cNvPicPr>
          <p:nvPr/>
        </p:nvPicPr>
        <p:blipFill>
          <a:blip r:embed="rId7"/>
          <a:stretch>
            <a:fillRect/>
          </a:stretch>
        </p:blipFill>
        <p:spPr>
          <a:xfrm>
            <a:off x="5897880" y="4351020"/>
            <a:ext cx="480059" cy="632460"/>
          </a:xfrm>
          <a:prstGeom prst="rect">
            <a:avLst/>
          </a:prstGeom>
        </p:spPr>
      </p:pic>
      <p:pic>
        <p:nvPicPr>
          <p:cNvPr id="64" name="Picture 64"/>
          <p:cNvPicPr>
            <a:picLocks noChangeAspect="1"/>
          </p:cNvPicPr>
          <p:nvPr/>
        </p:nvPicPr>
        <p:blipFill>
          <a:blip r:embed="rId8"/>
          <a:stretch>
            <a:fillRect/>
          </a:stretch>
        </p:blipFill>
        <p:spPr>
          <a:xfrm>
            <a:off x="7741920" y="3299460"/>
            <a:ext cx="487680" cy="640080"/>
          </a:xfrm>
          <a:prstGeom prst="rect">
            <a:avLst/>
          </a:prstGeom>
        </p:spPr>
      </p:pic>
      <p:pic>
        <p:nvPicPr>
          <p:cNvPr id="65" name="Picture 65"/>
          <p:cNvPicPr>
            <a:picLocks noChangeAspect="1"/>
          </p:cNvPicPr>
          <p:nvPr/>
        </p:nvPicPr>
        <p:blipFill>
          <a:blip r:embed="rId9"/>
          <a:stretch>
            <a:fillRect/>
          </a:stretch>
        </p:blipFill>
        <p:spPr>
          <a:xfrm>
            <a:off x="7741920" y="1706880"/>
            <a:ext cx="487680" cy="1447800"/>
          </a:xfrm>
          <a:prstGeom prst="rect">
            <a:avLst/>
          </a:prstGeom>
        </p:spPr>
      </p:pic>
      <p:pic>
        <p:nvPicPr>
          <p:cNvPr id="66" name="Picture 66"/>
          <p:cNvPicPr>
            <a:picLocks noChangeAspect="1"/>
          </p:cNvPicPr>
          <p:nvPr/>
        </p:nvPicPr>
        <p:blipFill>
          <a:blip r:embed="rId10"/>
          <a:stretch>
            <a:fillRect/>
          </a:stretch>
        </p:blipFill>
        <p:spPr>
          <a:xfrm>
            <a:off x="5882640" y="1706880"/>
            <a:ext cx="495300" cy="1447800"/>
          </a:xfrm>
          <a:prstGeom prst="rect">
            <a:avLst/>
          </a:prstGeom>
        </p:spPr>
      </p:pic>
      <p:pic>
        <p:nvPicPr>
          <p:cNvPr id="67" name="Picture 67"/>
          <p:cNvPicPr>
            <a:picLocks noChangeAspect="1"/>
          </p:cNvPicPr>
          <p:nvPr/>
        </p:nvPicPr>
        <p:blipFill>
          <a:blip r:embed="rId11"/>
          <a:stretch>
            <a:fillRect/>
          </a:stretch>
        </p:blipFill>
        <p:spPr>
          <a:xfrm>
            <a:off x="4069079" y="5494020"/>
            <a:ext cx="502920" cy="632460"/>
          </a:xfrm>
          <a:prstGeom prst="rect">
            <a:avLst/>
          </a:prstGeom>
        </p:spPr>
      </p:pic>
      <p:sp>
        <p:nvSpPr>
          <p:cNvPr id="4" name="Freeform 67"/>
          <p:cNvSpPr/>
          <p:nvPr/>
        </p:nvSpPr>
        <p:spPr>
          <a:xfrm>
            <a:off x="2241550" y="6140450"/>
            <a:ext cx="476250" cy="69850"/>
          </a:xfrm>
          <a:custGeom>
            <a:avLst/>
            <a:gdLst>
              <a:gd name="connsiteX0" fmla="*/ 10807 w 476250"/>
              <a:gd name="connsiteY0" fmla="*/ 7722 h 69850"/>
              <a:gd name="connsiteX1" fmla="*/ 478802 w 476250"/>
              <a:gd name="connsiteY1" fmla="*/ 7722 h 69850"/>
              <a:gd name="connsiteX2" fmla="*/ 478802 w 476250"/>
              <a:gd name="connsiteY2" fmla="*/ 79718 h 69850"/>
              <a:gd name="connsiteX3" fmla="*/ 10807 w 476250"/>
              <a:gd name="connsiteY3" fmla="*/ 79718 h 69850"/>
              <a:gd name="connsiteX4" fmla="*/ 10807 w 476250"/>
              <a:gd name="connsiteY4" fmla="*/ 7722 h 6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69850">
                <a:moveTo>
                  <a:pt x="10807" y="7722"/>
                </a:moveTo>
                <a:lnTo>
                  <a:pt x="478802" y="7722"/>
                </a:lnTo>
                <a:lnTo>
                  <a:pt x="478802" y="79718"/>
                </a:lnTo>
                <a:lnTo>
                  <a:pt x="10807" y="79718"/>
                </a:lnTo>
                <a:lnTo>
                  <a:pt x="10807" y="7722"/>
                </a:lnTo>
                <a:close/>
              </a:path>
            </a:pathLst>
          </a:custGeom>
          <a:solidFill>
            <a:srgbClr val="CEBB9A">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8"/>
          <p:cNvSpPr/>
          <p:nvPr/>
        </p:nvSpPr>
        <p:spPr>
          <a:xfrm>
            <a:off x="5899150" y="6140450"/>
            <a:ext cx="476250" cy="69850"/>
          </a:xfrm>
          <a:custGeom>
            <a:avLst/>
            <a:gdLst>
              <a:gd name="connsiteX0" fmla="*/ 9842 w 476250"/>
              <a:gd name="connsiteY0" fmla="*/ 7722 h 69850"/>
              <a:gd name="connsiteX1" fmla="*/ 477837 w 476250"/>
              <a:gd name="connsiteY1" fmla="*/ 7722 h 69850"/>
              <a:gd name="connsiteX2" fmla="*/ 477837 w 476250"/>
              <a:gd name="connsiteY2" fmla="*/ 79718 h 69850"/>
              <a:gd name="connsiteX3" fmla="*/ 9842 w 476250"/>
              <a:gd name="connsiteY3" fmla="*/ 79718 h 69850"/>
              <a:gd name="connsiteX4" fmla="*/ 9842 w 476250"/>
              <a:gd name="connsiteY4" fmla="*/ 7722 h 6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69850">
                <a:moveTo>
                  <a:pt x="9842" y="7722"/>
                </a:moveTo>
                <a:lnTo>
                  <a:pt x="477837" y="7722"/>
                </a:lnTo>
                <a:lnTo>
                  <a:pt x="477837" y="79718"/>
                </a:lnTo>
                <a:lnTo>
                  <a:pt x="9842" y="79718"/>
                </a:lnTo>
                <a:lnTo>
                  <a:pt x="9842" y="7722"/>
                </a:lnTo>
                <a:close/>
              </a:path>
            </a:pathLst>
          </a:custGeom>
          <a:solidFill>
            <a:srgbClr val="CEBB9A">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69"/>
          <p:cNvSpPr/>
          <p:nvPr/>
        </p:nvSpPr>
        <p:spPr>
          <a:xfrm>
            <a:off x="4070350" y="3930650"/>
            <a:ext cx="476250" cy="82550"/>
          </a:xfrm>
          <a:custGeom>
            <a:avLst/>
            <a:gdLst>
              <a:gd name="connsiteX0" fmla="*/ 13970 w 476250"/>
              <a:gd name="connsiteY0" fmla="*/ 14465 h 82550"/>
              <a:gd name="connsiteX1" fmla="*/ 481965 w 476250"/>
              <a:gd name="connsiteY1" fmla="*/ 14465 h 82550"/>
              <a:gd name="connsiteX2" fmla="*/ 481965 w 476250"/>
              <a:gd name="connsiteY2" fmla="*/ 86462 h 82550"/>
              <a:gd name="connsiteX3" fmla="*/ 13970 w 476250"/>
              <a:gd name="connsiteY3" fmla="*/ 86462 h 82550"/>
              <a:gd name="connsiteX4" fmla="*/ 13970 w 476250"/>
              <a:gd name="connsiteY4" fmla="*/ 14465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82550">
                <a:moveTo>
                  <a:pt x="13970" y="14465"/>
                </a:moveTo>
                <a:lnTo>
                  <a:pt x="481965" y="14465"/>
                </a:lnTo>
                <a:lnTo>
                  <a:pt x="481965" y="86462"/>
                </a:lnTo>
                <a:lnTo>
                  <a:pt x="13970" y="86462"/>
                </a:lnTo>
                <a:lnTo>
                  <a:pt x="13970" y="14465"/>
                </a:lnTo>
                <a:close/>
              </a:path>
            </a:pathLst>
          </a:custGeom>
          <a:solidFill>
            <a:srgbClr val="CEBB9A">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Freeform 70"/>
          <p:cNvSpPr/>
          <p:nvPr/>
        </p:nvSpPr>
        <p:spPr>
          <a:xfrm>
            <a:off x="4070350" y="3143250"/>
            <a:ext cx="476250" cy="82550"/>
          </a:xfrm>
          <a:custGeom>
            <a:avLst/>
            <a:gdLst>
              <a:gd name="connsiteX0" fmla="*/ 13970 w 476250"/>
              <a:gd name="connsiteY0" fmla="*/ 18491 h 82550"/>
              <a:gd name="connsiteX1" fmla="*/ 481965 w 476250"/>
              <a:gd name="connsiteY1" fmla="*/ 18491 h 82550"/>
              <a:gd name="connsiteX2" fmla="*/ 481965 w 476250"/>
              <a:gd name="connsiteY2" fmla="*/ 90487 h 82550"/>
              <a:gd name="connsiteX3" fmla="*/ 13970 w 476250"/>
              <a:gd name="connsiteY3" fmla="*/ 90487 h 82550"/>
              <a:gd name="connsiteX4" fmla="*/ 13970 w 476250"/>
              <a:gd name="connsiteY4" fmla="*/ 18491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82550">
                <a:moveTo>
                  <a:pt x="13970" y="18491"/>
                </a:moveTo>
                <a:lnTo>
                  <a:pt x="481965" y="18491"/>
                </a:lnTo>
                <a:lnTo>
                  <a:pt x="481965" y="90487"/>
                </a:lnTo>
                <a:lnTo>
                  <a:pt x="13970" y="90487"/>
                </a:lnTo>
                <a:lnTo>
                  <a:pt x="13970" y="18491"/>
                </a:lnTo>
                <a:close/>
              </a:path>
            </a:pathLst>
          </a:custGeom>
          <a:solidFill>
            <a:srgbClr val="4C3A2D">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2" name="Picture 72"/>
          <p:cNvPicPr>
            <a:picLocks noChangeAspect="1"/>
          </p:cNvPicPr>
          <p:nvPr/>
        </p:nvPicPr>
        <p:blipFill>
          <a:blip r:embed="rId12"/>
          <a:stretch>
            <a:fillRect/>
          </a:stretch>
        </p:blipFill>
        <p:spPr>
          <a:xfrm>
            <a:off x="2240280" y="5494020"/>
            <a:ext cx="495300" cy="632460"/>
          </a:xfrm>
          <a:prstGeom prst="rect">
            <a:avLst/>
          </a:prstGeom>
        </p:spPr>
      </p:pic>
      <p:pic>
        <p:nvPicPr>
          <p:cNvPr id="73" name="Picture 73"/>
          <p:cNvPicPr>
            <a:picLocks noChangeAspect="1"/>
          </p:cNvPicPr>
          <p:nvPr/>
        </p:nvPicPr>
        <p:blipFill>
          <a:blip r:embed="rId13"/>
          <a:stretch>
            <a:fillRect/>
          </a:stretch>
        </p:blipFill>
        <p:spPr>
          <a:xfrm>
            <a:off x="5897880" y="5494020"/>
            <a:ext cx="480059" cy="632460"/>
          </a:xfrm>
          <a:prstGeom prst="rect">
            <a:avLst/>
          </a:prstGeom>
        </p:spPr>
      </p:pic>
      <p:pic>
        <p:nvPicPr>
          <p:cNvPr id="74" name="Picture 74"/>
          <p:cNvPicPr>
            <a:picLocks noChangeAspect="1"/>
          </p:cNvPicPr>
          <p:nvPr/>
        </p:nvPicPr>
        <p:blipFill>
          <a:blip r:embed="rId14"/>
          <a:stretch>
            <a:fillRect/>
          </a:stretch>
        </p:blipFill>
        <p:spPr>
          <a:xfrm>
            <a:off x="4069079" y="1706880"/>
            <a:ext cx="495300" cy="1447800"/>
          </a:xfrm>
          <a:prstGeom prst="rect">
            <a:avLst/>
          </a:prstGeom>
        </p:spPr>
      </p:pic>
      <p:sp>
        <p:nvSpPr>
          <p:cNvPr id="5" name="Freeform 74"/>
          <p:cNvSpPr/>
          <p:nvPr/>
        </p:nvSpPr>
        <p:spPr>
          <a:xfrm>
            <a:off x="7753350" y="4997450"/>
            <a:ext cx="476250" cy="82550"/>
          </a:xfrm>
          <a:custGeom>
            <a:avLst/>
            <a:gdLst>
              <a:gd name="connsiteX0" fmla="*/ 10794 w 476250"/>
              <a:gd name="connsiteY0" fmla="*/ 16395 h 82550"/>
              <a:gd name="connsiteX1" fmla="*/ 478789 w 476250"/>
              <a:gd name="connsiteY1" fmla="*/ 16395 h 82550"/>
              <a:gd name="connsiteX2" fmla="*/ 478789 w 476250"/>
              <a:gd name="connsiteY2" fmla="*/ 88392 h 82550"/>
              <a:gd name="connsiteX3" fmla="*/ 10794 w 476250"/>
              <a:gd name="connsiteY3" fmla="*/ 88392 h 82550"/>
              <a:gd name="connsiteX4" fmla="*/ 10794 w 476250"/>
              <a:gd name="connsiteY4" fmla="*/ 16395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82550">
                <a:moveTo>
                  <a:pt x="10794" y="16395"/>
                </a:moveTo>
                <a:lnTo>
                  <a:pt x="478789" y="16395"/>
                </a:lnTo>
                <a:lnTo>
                  <a:pt x="478789" y="88392"/>
                </a:lnTo>
                <a:lnTo>
                  <a:pt x="10794" y="88392"/>
                </a:lnTo>
                <a:lnTo>
                  <a:pt x="10794" y="16395"/>
                </a:lnTo>
                <a:close/>
              </a:path>
            </a:pathLst>
          </a:custGeom>
          <a:solidFill>
            <a:srgbClr val="CEBB9A">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6" name="Picture 76"/>
          <p:cNvPicPr>
            <a:picLocks noChangeAspect="1"/>
          </p:cNvPicPr>
          <p:nvPr/>
        </p:nvPicPr>
        <p:blipFill>
          <a:blip r:embed="rId15"/>
          <a:stretch>
            <a:fillRect/>
          </a:stretch>
        </p:blipFill>
        <p:spPr>
          <a:xfrm>
            <a:off x="7741920" y="4351020"/>
            <a:ext cx="502920" cy="640080"/>
          </a:xfrm>
          <a:prstGeom prst="rect">
            <a:avLst/>
          </a:prstGeom>
        </p:spPr>
      </p:pic>
      <p:pic>
        <p:nvPicPr>
          <p:cNvPr id="77" name="Picture 77"/>
          <p:cNvPicPr>
            <a:picLocks noChangeAspect="1"/>
          </p:cNvPicPr>
          <p:nvPr/>
        </p:nvPicPr>
        <p:blipFill>
          <a:blip r:embed="rId16"/>
          <a:stretch>
            <a:fillRect/>
          </a:stretch>
        </p:blipFill>
        <p:spPr>
          <a:xfrm>
            <a:off x="4069079" y="3299460"/>
            <a:ext cx="495300" cy="640080"/>
          </a:xfrm>
          <a:prstGeom prst="rect">
            <a:avLst/>
          </a:prstGeom>
        </p:spPr>
      </p:pic>
      <p:sp>
        <p:nvSpPr>
          <p:cNvPr id="6" name="Freeform 77"/>
          <p:cNvSpPr/>
          <p:nvPr/>
        </p:nvSpPr>
        <p:spPr>
          <a:xfrm>
            <a:off x="412750" y="6115050"/>
            <a:ext cx="476250" cy="82550"/>
          </a:xfrm>
          <a:custGeom>
            <a:avLst/>
            <a:gdLst>
              <a:gd name="connsiteX0" fmla="*/ 9690 w 476250"/>
              <a:gd name="connsiteY0" fmla="*/ 16992 h 82550"/>
              <a:gd name="connsiteX1" fmla="*/ 477685 w 476250"/>
              <a:gd name="connsiteY1" fmla="*/ 16992 h 82550"/>
              <a:gd name="connsiteX2" fmla="*/ 477685 w 476250"/>
              <a:gd name="connsiteY2" fmla="*/ 88989 h 82550"/>
              <a:gd name="connsiteX3" fmla="*/ 9690 w 476250"/>
              <a:gd name="connsiteY3" fmla="*/ 88989 h 82550"/>
              <a:gd name="connsiteX4" fmla="*/ 9690 w 476250"/>
              <a:gd name="connsiteY4" fmla="*/ 16992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82550">
                <a:moveTo>
                  <a:pt x="9690" y="16992"/>
                </a:moveTo>
                <a:lnTo>
                  <a:pt x="477685" y="16992"/>
                </a:lnTo>
                <a:lnTo>
                  <a:pt x="477685" y="88989"/>
                </a:lnTo>
                <a:lnTo>
                  <a:pt x="9690" y="88989"/>
                </a:lnTo>
                <a:lnTo>
                  <a:pt x="9690" y="16992"/>
                </a:lnTo>
                <a:close/>
              </a:path>
            </a:pathLst>
          </a:custGeom>
          <a:solidFill>
            <a:srgbClr val="796A57">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Freeform 78"/>
          <p:cNvSpPr/>
          <p:nvPr/>
        </p:nvSpPr>
        <p:spPr>
          <a:xfrm>
            <a:off x="4070350" y="4997450"/>
            <a:ext cx="476250" cy="82550"/>
          </a:xfrm>
          <a:custGeom>
            <a:avLst/>
            <a:gdLst>
              <a:gd name="connsiteX0" fmla="*/ 13970 w 476250"/>
              <a:gd name="connsiteY0" fmla="*/ 16395 h 82550"/>
              <a:gd name="connsiteX1" fmla="*/ 481965 w 476250"/>
              <a:gd name="connsiteY1" fmla="*/ 16395 h 82550"/>
              <a:gd name="connsiteX2" fmla="*/ 481965 w 476250"/>
              <a:gd name="connsiteY2" fmla="*/ 88392 h 82550"/>
              <a:gd name="connsiteX3" fmla="*/ 13970 w 476250"/>
              <a:gd name="connsiteY3" fmla="*/ 88392 h 82550"/>
              <a:gd name="connsiteX4" fmla="*/ 13970 w 476250"/>
              <a:gd name="connsiteY4" fmla="*/ 16395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82550">
                <a:moveTo>
                  <a:pt x="13970" y="16395"/>
                </a:moveTo>
                <a:lnTo>
                  <a:pt x="481965" y="16395"/>
                </a:lnTo>
                <a:lnTo>
                  <a:pt x="481965" y="88392"/>
                </a:lnTo>
                <a:lnTo>
                  <a:pt x="13970" y="88392"/>
                </a:lnTo>
                <a:lnTo>
                  <a:pt x="13970" y="16395"/>
                </a:lnTo>
                <a:close/>
              </a:path>
            </a:pathLst>
          </a:custGeom>
          <a:solidFill>
            <a:srgbClr val="796A57">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0" name="Picture 80"/>
          <p:cNvPicPr>
            <a:picLocks noChangeAspect="1"/>
          </p:cNvPicPr>
          <p:nvPr/>
        </p:nvPicPr>
        <p:blipFill>
          <a:blip r:embed="rId17"/>
          <a:stretch>
            <a:fillRect/>
          </a:stretch>
        </p:blipFill>
        <p:spPr>
          <a:xfrm>
            <a:off x="5890260" y="3307079"/>
            <a:ext cx="502920" cy="632460"/>
          </a:xfrm>
          <a:prstGeom prst="rect">
            <a:avLst/>
          </a:prstGeom>
        </p:spPr>
      </p:pic>
      <p:sp>
        <p:nvSpPr>
          <p:cNvPr id="7" name="Freeform 80"/>
          <p:cNvSpPr/>
          <p:nvPr/>
        </p:nvSpPr>
        <p:spPr>
          <a:xfrm>
            <a:off x="5886450" y="3930650"/>
            <a:ext cx="476250" cy="82550"/>
          </a:xfrm>
          <a:custGeom>
            <a:avLst/>
            <a:gdLst>
              <a:gd name="connsiteX0" fmla="*/ 12572 w 476250"/>
              <a:gd name="connsiteY0" fmla="*/ 14059 h 82550"/>
              <a:gd name="connsiteX1" fmla="*/ 480567 w 476250"/>
              <a:gd name="connsiteY1" fmla="*/ 14059 h 82550"/>
              <a:gd name="connsiteX2" fmla="*/ 480567 w 476250"/>
              <a:gd name="connsiteY2" fmla="*/ 86055 h 82550"/>
              <a:gd name="connsiteX3" fmla="*/ 12572 w 476250"/>
              <a:gd name="connsiteY3" fmla="*/ 86055 h 82550"/>
              <a:gd name="connsiteX4" fmla="*/ 12572 w 476250"/>
              <a:gd name="connsiteY4" fmla="*/ 14059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82550">
                <a:moveTo>
                  <a:pt x="12572" y="14059"/>
                </a:moveTo>
                <a:lnTo>
                  <a:pt x="480567" y="14059"/>
                </a:lnTo>
                <a:lnTo>
                  <a:pt x="480567" y="86055"/>
                </a:lnTo>
                <a:lnTo>
                  <a:pt x="12572" y="86055"/>
                </a:lnTo>
                <a:lnTo>
                  <a:pt x="12572" y="14059"/>
                </a:lnTo>
                <a:close/>
              </a:path>
            </a:pathLst>
          </a:custGeom>
          <a:solidFill>
            <a:srgbClr val="E7C56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2" name="Picture 82"/>
          <p:cNvPicPr>
            <a:picLocks noChangeAspect="1"/>
          </p:cNvPicPr>
          <p:nvPr/>
        </p:nvPicPr>
        <p:blipFill>
          <a:blip r:embed="rId18"/>
          <a:stretch>
            <a:fillRect/>
          </a:stretch>
        </p:blipFill>
        <p:spPr>
          <a:xfrm>
            <a:off x="2240280" y="4373879"/>
            <a:ext cx="480059" cy="594359"/>
          </a:xfrm>
          <a:prstGeom prst="rect">
            <a:avLst/>
          </a:prstGeom>
        </p:spPr>
      </p:pic>
      <p:sp>
        <p:nvSpPr>
          <p:cNvPr id="8" name="TextBox 82"/>
          <p:cNvSpPr txBox="1"/>
          <p:nvPr/>
        </p:nvSpPr>
        <p:spPr>
          <a:xfrm>
            <a:off x="419102" y="522807"/>
            <a:ext cx="5554886" cy="2264234"/>
          </a:xfrm>
          <a:prstGeom prst="rect">
            <a:avLst/>
          </a:prstGeom>
          <a:noFill/>
        </p:spPr>
        <p:txBody>
          <a:bodyPr wrap="square" lIns="0" tIns="0" rIns="0" bIns="0" rtlCol="0">
            <a:spAutoFit/>
          </a:bodyPr>
          <a:lstStyle/>
          <a:p>
            <a:pPr marL="0">
              <a:lnSpc>
                <a:spcPct val="100000"/>
              </a:lnSpc>
            </a:pPr>
            <a:r>
              <a:rPr lang="en-US" altLang="zh-CN" sz="2800" spc="-234" dirty="0">
                <a:solidFill>
                  <a:srgbClr val="000000"/>
                </a:solidFill>
                <a:latin typeface="MS Gothic"/>
                <a:ea typeface="MS Gothic"/>
              </a:rPr>
              <a:t>サステナブル＆インパクト投資チ</a:t>
            </a:r>
            <a:r>
              <a:rPr lang="en-US" altLang="zh-CN" sz="2800" spc="-229" dirty="0">
                <a:solidFill>
                  <a:srgbClr val="000000"/>
                </a:solidFill>
                <a:latin typeface="MS Gothic"/>
                <a:ea typeface="MS Gothic"/>
              </a:rPr>
              <a:t>ーム</a:t>
            </a:r>
          </a:p>
          <a:p>
            <a:pPr>
              <a:lnSpc>
                <a:spcPts val="1135"/>
              </a:lnSpc>
            </a:pPr>
            <a:endParaRPr lang="en-US" dirty="0"/>
          </a:p>
          <a:p>
            <a:pPr marL="0">
              <a:lnSpc>
                <a:spcPct val="100000"/>
              </a:lnSpc>
            </a:pPr>
            <a:r>
              <a:rPr lang="en-US" altLang="zh-CN" sz="1400" spc="-50" dirty="0">
                <a:solidFill>
                  <a:srgbClr val="454547"/>
                </a:solidFill>
                <a:latin typeface="MS Gothic"/>
                <a:ea typeface="MS Gothic"/>
              </a:rPr>
              <a:t>平均業界経験年数</a:t>
            </a:r>
            <a:r>
              <a:rPr lang="en-US" altLang="zh-CN" sz="1400" spc="-20" dirty="0">
                <a:solidFill>
                  <a:srgbClr val="454547"/>
                </a:solidFill>
                <a:latin typeface="Times New Roman"/>
                <a:ea typeface="Times New Roman"/>
              </a:rPr>
              <a:t>16</a:t>
            </a:r>
            <a:r>
              <a:rPr lang="en-US" altLang="zh-CN" sz="1400" spc="-50" dirty="0">
                <a:solidFill>
                  <a:srgbClr val="454547"/>
                </a:solidFill>
                <a:latin typeface="MS Gothic"/>
                <a:ea typeface="MS Gothic"/>
              </a:rPr>
              <a:t>年を誇る、経験豊富な</a:t>
            </a:r>
            <a:r>
              <a:rPr lang="en-US" altLang="zh-CN" sz="1400" spc="-30" dirty="0">
                <a:solidFill>
                  <a:srgbClr val="454547"/>
                </a:solidFill>
                <a:latin typeface="Times New Roman"/>
                <a:ea typeface="Times New Roman"/>
              </a:rPr>
              <a:t>ESG</a:t>
            </a:r>
            <a:r>
              <a:rPr lang="en-US" altLang="zh-CN" sz="1400" spc="-55" dirty="0">
                <a:solidFill>
                  <a:srgbClr val="454547"/>
                </a:solidFill>
                <a:latin typeface="MS Gothic"/>
                <a:ea typeface="MS Gothic"/>
              </a:rPr>
              <a:t>専担</a:t>
            </a:r>
            <a:r>
              <a:rPr lang="en-US" altLang="zh-CN" sz="1400" spc="-44" dirty="0">
                <a:solidFill>
                  <a:srgbClr val="454547"/>
                </a:solidFill>
                <a:latin typeface="MS Gothic"/>
                <a:ea typeface="MS Gothic"/>
              </a:rPr>
              <a:t>チーム</a:t>
            </a:r>
          </a:p>
          <a:p>
            <a:pPr>
              <a:lnSpc>
                <a:spcPts val="1455"/>
              </a:lnSpc>
            </a:pPr>
            <a:endParaRPr lang="en-US" dirty="0"/>
          </a:p>
          <a:p>
            <a:pPr marL="0" indent="1701601">
              <a:lnSpc>
                <a:spcPct val="100000"/>
              </a:lnSpc>
            </a:pPr>
            <a:r>
              <a:rPr lang="en-US" altLang="zh-CN" sz="1000" b="1" spc="-55" dirty="0">
                <a:solidFill>
                  <a:srgbClr val="000000"/>
                </a:solidFill>
                <a:latin typeface="Times New Roman"/>
                <a:ea typeface="Times New Roman"/>
              </a:rPr>
              <a:t>SI</a:t>
            </a:r>
            <a:r>
              <a:rPr lang="en-US" altLang="zh-CN" sz="1000" b="1" dirty="0">
                <a:solidFill>
                  <a:srgbClr val="000000"/>
                </a:solidFill>
                <a:latin typeface="Times New Roman"/>
                <a:cs typeface="Times New Roman"/>
              </a:rPr>
              <a:t> </a:t>
            </a:r>
            <a:r>
              <a:rPr lang="en-US" altLang="zh-CN" sz="1000" b="1" spc="-114" dirty="0">
                <a:solidFill>
                  <a:srgbClr val="000000"/>
                </a:solidFill>
                <a:latin typeface="MS Gothic"/>
                <a:ea typeface="MS Gothic"/>
              </a:rPr>
              <a:t>リサーチ＆スチュワードシップ</a:t>
            </a:r>
          </a:p>
          <a:p>
            <a:pPr>
              <a:lnSpc>
                <a:spcPts val="465"/>
              </a:lnSpc>
            </a:pPr>
            <a:endParaRPr lang="en-US" dirty="0"/>
          </a:p>
          <a:p>
            <a:pPr marL="4195026" hangingPunct="0">
              <a:lnSpc>
                <a:spcPct val="101666"/>
              </a:lnSpc>
            </a:pPr>
            <a:r>
              <a:rPr lang="en-US" altLang="zh-CN" sz="900" b="1" spc="30" dirty="0">
                <a:solidFill>
                  <a:srgbClr val="000000"/>
                </a:solidFill>
                <a:latin typeface="Times New Roman"/>
                <a:ea typeface="Times New Roman"/>
              </a:rPr>
              <a:t>Francis</a:t>
            </a:r>
            <a:r>
              <a:rPr lang="en-US" altLang="zh-CN" sz="900" b="1" spc="-90" dirty="0">
                <a:solidFill>
                  <a:srgbClr val="000000"/>
                </a:solidFill>
                <a:latin typeface="Times New Roman"/>
                <a:cs typeface="Times New Roman"/>
              </a:rPr>
              <a:t> </a:t>
            </a:r>
            <a:r>
              <a:rPr lang="en-US" altLang="zh-CN" sz="900" b="1" spc="44" dirty="0">
                <a:solidFill>
                  <a:srgbClr val="000000"/>
                </a:solidFill>
                <a:latin typeface="Times New Roman"/>
                <a:ea typeface="Times New Roman"/>
              </a:rPr>
              <a:t>Condon</a:t>
            </a:r>
            <a:r>
              <a:rPr lang="en-US" altLang="zh-CN" sz="900" b="1" dirty="0">
                <a:solidFill>
                  <a:srgbClr val="000000"/>
                </a:solidFill>
                <a:latin typeface="Times New Roman"/>
                <a:cs typeface="Times New Roman"/>
              </a:rPr>
              <a:t> </a:t>
            </a:r>
            <a:br/>
            <a:r>
              <a:rPr lang="en-US" altLang="zh-CN" sz="900" spc="-60" dirty="0">
                <a:solidFill>
                  <a:srgbClr val="000000"/>
                </a:solidFill>
                <a:latin typeface="Times New Roman"/>
                <a:ea typeface="Times New Roman"/>
              </a:rPr>
              <a:t>SI</a:t>
            </a:r>
            <a:r>
              <a:rPr lang="en-US" altLang="zh-CN" sz="900" spc="-139" dirty="0">
                <a:solidFill>
                  <a:srgbClr val="000000"/>
                </a:solidFill>
                <a:latin typeface="MS Gothic"/>
                <a:ea typeface="MS Gothic"/>
              </a:rPr>
              <a:t>リサーチア</a:t>
            </a:r>
            <a:r>
              <a:rPr lang="en-US" altLang="zh-CN" sz="900" spc="-129" dirty="0">
                <a:solidFill>
                  <a:srgbClr val="000000"/>
                </a:solidFill>
                <a:latin typeface="MS Gothic"/>
                <a:ea typeface="MS Gothic"/>
              </a:rPr>
              <a:t>ナリスト</a:t>
            </a:r>
          </a:p>
          <a:p>
            <a:pPr>
              <a:lnSpc>
                <a:spcPts val="584"/>
              </a:lnSpc>
            </a:pPr>
            <a:endParaRPr lang="en-US" dirty="0"/>
          </a:p>
          <a:p>
            <a:pPr marL="0" indent="4195026">
              <a:lnSpc>
                <a:spcPct val="100000"/>
              </a:lnSpc>
            </a:pPr>
            <a:r>
              <a:rPr lang="en-US" altLang="zh-CN" sz="800" spc="20" dirty="0">
                <a:solidFill>
                  <a:srgbClr val="000000"/>
                </a:solidFill>
                <a:latin typeface="Times New Roman"/>
                <a:ea typeface="Times New Roman"/>
              </a:rPr>
              <a:t>31</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years</a:t>
            </a:r>
            <a:r>
              <a:rPr lang="en-US" altLang="zh-CN" sz="800" spc="25" dirty="0">
                <a:solidFill>
                  <a:srgbClr val="000000"/>
                </a:solidFill>
                <a:latin typeface="Times New Roman"/>
                <a:cs typeface="Times New Roman"/>
              </a:rPr>
              <a:t> </a:t>
            </a:r>
            <a:r>
              <a:rPr lang="en-US" altLang="zh-CN" sz="800" spc="20" dirty="0">
                <a:solidFill>
                  <a:srgbClr val="000000"/>
                </a:solidFill>
                <a:latin typeface="Times New Roman"/>
                <a:ea typeface="Times New Roman"/>
              </a:rPr>
              <a:t>industry</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experience</a:t>
            </a:r>
          </a:p>
          <a:p>
            <a:pPr marL="0" indent="4195026">
              <a:lnSpc>
                <a:spcPct val="100000"/>
              </a:lnSpc>
            </a:pPr>
            <a:r>
              <a:rPr lang="en-US" altLang="zh-CN" sz="800" dirty="0">
                <a:solidFill>
                  <a:srgbClr val="000000"/>
                </a:solidFill>
                <a:latin typeface="Times New Roman"/>
                <a:ea typeface="Times New Roman"/>
              </a:rPr>
              <a:t>(15</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years</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SI</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specific</a:t>
            </a:r>
            <a:r>
              <a:rPr lang="en-US" altLang="zh-CN" sz="800" spc="-10" dirty="0">
                <a:solidFill>
                  <a:srgbClr val="000000"/>
                </a:solidFill>
                <a:latin typeface="Times New Roman"/>
                <a:cs typeface="Times New Roman"/>
              </a:rPr>
              <a:t> </a:t>
            </a:r>
            <a:r>
              <a:rPr lang="en-US" altLang="zh-CN" sz="800" dirty="0">
                <a:solidFill>
                  <a:srgbClr val="000000"/>
                </a:solidFill>
                <a:latin typeface="Times New Roman"/>
                <a:ea typeface="Times New Roman"/>
              </a:rPr>
              <a:t>)</a:t>
            </a:r>
          </a:p>
          <a:p>
            <a:pPr>
              <a:lnSpc>
                <a:spcPts val="1625"/>
              </a:lnSpc>
            </a:pPr>
            <a:endParaRPr lang="en-US" dirty="0"/>
          </a:p>
          <a:p>
            <a:pPr marL="4195026" hangingPunct="0">
              <a:lnSpc>
                <a:spcPct val="101666"/>
              </a:lnSpc>
            </a:pPr>
            <a:r>
              <a:rPr lang="en-US" altLang="zh-CN" sz="900" b="1" dirty="0">
                <a:solidFill>
                  <a:srgbClr val="000000"/>
                </a:solidFill>
                <a:latin typeface="Times New Roman"/>
                <a:ea typeface="Times New Roman"/>
              </a:rPr>
              <a:t>Guillaume</a:t>
            </a:r>
            <a:r>
              <a:rPr lang="en-US" altLang="zh-CN" sz="900" b="1" spc="60" dirty="0">
                <a:solidFill>
                  <a:srgbClr val="000000"/>
                </a:solidFill>
                <a:latin typeface="Times New Roman"/>
                <a:cs typeface="Times New Roman"/>
              </a:rPr>
              <a:t> </a:t>
            </a:r>
            <a:r>
              <a:rPr lang="en-US" altLang="zh-CN" sz="900" b="1" dirty="0">
                <a:solidFill>
                  <a:srgbClr val="000000"/>
                </a:solidFill>
                <a:latin typeface="Times New Roman"/>
                <a:ea typeface="Times New Roman"/>
              </a:rPr>
              <a:t>Kintz,</a:t>
            </a:r>
            <a:r>
              <a:rPr lang="en-US" altLang="zh-CN" sz="900" b="1" spc="64" dirty="0">
                <a:solidFill>
                  <a:srgbClr val="000000"/>
                </a:solidFill>
                <a:latin typeface="Times New Roman"/>
                <a:cs typeface="Times New Roman"/>
              </a:rPr>
              <a:t> </a:t>
            </a:r>
            <a:r>
              <a:rPr lang="en-US" altLang="zh-CN" sz="900" b="1" dirty="0">
                <a:solidFill>
                  <a:srgbClr val="000000"/>
                </a:solidFill>
                <a:latin typeface="Times New Roman"/>
                <a:ea typeface="Times New Roman"/>
              </a:rPr>
              <a:t>CFA</a:t>
            </a:r>
            <a:r>
              <a:rPr lang="en-US" altLang="zh-CN" sz="900" b="1" dirty="0">
                <a:solidFill>
                  <a:srgbClr val="000000"/>
                </a:solidFill>
                <a:latin typeface="Times New Roman"/>
                <a:cs typeface="Times New Roman"/>
              </a:rPr>
              <a:t> </a:t>
            </a:r>
            <a:br/>
            <a:r>
              <a:rPr lang="en-US" altLang="zh-CN" sz="900" spc="-55" dirty="0">
                <a:solidFill>
                  <a:srgbClr val="000000"/>
                </a:solidFill>
                <a:latin typeface="Times New Roman"/>
                <a:ea typeface="Times New Roman"/>
              </a:rPr>
              <a:t>SI</a:t>
            </a:r>
            <a:r>
              <a:rPr lang="en-US" altLang="zh-CN" sz="900" spc="-135" dirty="0">
                <a:solidFill>
                  <a:srgbClr val="000000"/>
                </a:solidFill>
                <a:latin typeface="MS Gothic"/>
                <a:ea typeface="MS Gothic"/>
              </a:rPr>
              <a:t>リサーチ</a:t>
            </a:r>
            <a:r>
              <a:rPr lang="en-US" altLang="zh-CN" sz="900" spc="-125" dirty="0">
                <a:solidFill>
                  <a:srgbClr val="000000"/>
                </a:solidFill>
                <a:latin typeface="MS Gothic"/>
                <a:ea typeface="MS Gothic"/>
              </a:rPr>
              <a:t>アナリスト</a:t>
            </a:r>
          </a:p>
        </p:txBody>
      </p:sp>
      <p:sp>
        <p:nvSpPr>
          <p:cNvPr id="83" name="TextBox 83"/>
          <p:cNvSpPr txBox="1"/>
          <p:nvPr/>
        </p:nvSpPr>
        <p:spPr>
          <a:xfrm>
            <a:off x="6446808" y="1703855"/>
            <a:ext cx="1243206" cy="1083185"/>
          </a:xfrm>
          <a:prstGeom prst="rect">
            <a:avLst/>
          </a:prstGeom>
          <a:noFill/>
        </p:spPr>
        <p:txBody>
          <a:bodyPr wrap="square" lIns="0" tIns="0" rIns="0" bIns="0" rtlCol="0">
            <a:spAutoFit/>
          </a:bodyPr>
          <a:lstStyle/>
          <a:p>
            <a:pPr marL="0" hangingPunct="0">
              <a:lnSpc>
                <a:spcPct val="101666"/>
              </a:lnSpc>
            </a:pPr>
            <a:r>
              <a:rPr lang="en-US" altLang="zh-CN" sz="900" b="1" spc="34" dirty="0">
                <a:solidFill>
                  <a:srgbClr val="000000"/>
                </a:solidFill>
                <a:latin typeface="Times New Roman"/>
                <a:ea typeface="Times New Roman"/>
              </a:rPr>
              <a:t>Marissa</a:t>
            </a:r>
            <a:r>
              <a:rPr lang="en-US" altLang="zh-CN" sz="900" b="1" spc="-94" dirty="0">
                <a:solidFill>
                  <a:srgbClr val="000000"/>
                </a:solidFill>
                <a:latin typeface="Times New Roman"/>
                <a:cs typeface="Times New Roman"/>
              </a:rPr>
              <a:t> </a:t>
            </a:r>
            <a:r>
              <a:rPr lang="en-US" altLang="zh-CN" sz="900" b="1" spc="40" dirty="0">
                <a:solidFill>
                  <a:srgbClr val="000000"/>
                </a:solidFill>
                <a:latin typeface="Times New Roman"/>
                <a:ea typeface="Times New Roman"/>
              </a:rPr>
              <a:t>Blankenship</a:t>
            </a:r>
            <a:r>
              <a:rPr lang="en-US" altLang="zh-CN" sz="900" b="1" dirty="0">
                <a:solidFill>
                  <a:srgbClr val="000000"/>
                </a:solidFill>
                <a:latin typeface="Times New Roman"/>
                <a:cs typeface="Times New Roman"/>
              </a:rPr>
              <a:t> </a:t>
            </a:r>
            <a:r>
              <a:rPr lang="en-US" altLang="zh-CN" sz="900" spc="-55" dirty="0">
                <a:solidFill>
                  <a:srgbClr val="000000"/>
                </a:solidFill>
                <a:latin typeface="Times New Roman"/>
                <a:ea typeface="Times New Roman"/>
              </a:rPr>
              <a:t>SI</a:t>
            </a:r>
            <a:r>
              <a:rPr lang="en-US" altLang="zh-CN" sz="900" spc="-135" dirty="0">
                <a:solidFill>
                  <a:srgbClr val="000000"/>
                </a:solidFill>
                <a:latin typeface="MS Gothic"/>
                <a:ea typeface="MS Gothic"/>
              </a:rPr>
              <a:t>リサーチ</a:t>
            </a:r>
            <a:r>
              <a:rPr lang="en-US" altLang="zh-CN" sz="900" spc="-125" dirty="0">
                <a:solidFill>
                  <a:srgbClr val="000000"/>
                </a:solidFill>
                <a:latin typeface="MS Gothic"/>
                <a:ea typeface="MS Gothic"/>
              </a:rPr>
              <a:t>アナリスト</a:t>
            </a:r>
          </a:p>
          <a:p>
            <a:pPr>
              <a:lnSpc>
                <a:spcPts val="584"/>
              </a:lnSpc>
            </a:pPr>
            <a:endParaRPr lang="en-US" dirty="0"/>
          </a:p>
          <a:p>
            <a:pPr marL="0">
              <a:lnSpc>
                <a:spcPct val="100000"/>
              </a:lnSpc>
            </a:pPr>
            <a:r>
              <a:rPr lang="en-US" altLang="zh-CN" sz="800" spc="20" dirty="0">
                <a:solidFill>
                  <a:srgbClr val="000000"/>
                </a:solidFill>
                <a:latin typeface="Times New Roman"/>
                <a:ea typeface="Times New Roman"/>
              </a:rPr>
              <a:t>19</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years</a:t>
            </a:r>
            <a:r>
              <a:rPr lang="en-US" altLang="zh-CN" sz="800" spc="25" dirty="0">
                <a:solidFill>
                  <a:srgbClr val="000000"/>
                </a:solidFill>
                <a:latin typeface="Times New Roman"/>
                <a:cs typeface="Times New Roman"/>
              </a:rPr>
              <a:t> </a:t>
            </a:r>
            <a:r>
              <a:rPr lang="en-US" altLang="zh-CN" sz="800" spc="20" dirty="0">
                <a:solidFill>
                  <a:srgbClr val="000000"/>
                </a:solidFill>
                <a:latin typeface="Times New Roman"/>
                <a:ea typeface="Times New Roman"/>
              </a:rPr>
              <a:t>industry</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experience</a:t>
            </a:r>
          </a:p>
          <a:p>
            <a:pPr marL="0">
              <a:lnSpc>
                <a:spcPct val="100000"/>
              </a:lnSpc>
            </a:pPr>
            <a:r>
              <a:rPr lang="en-US" altLang="zh-CN" sz="800" dirty="0">
                <a:solidFill>
                  <a:srgbClr val="000000"/>
                </a:solidFill>
                <a:latin typeface="Times New Roman"/>
                <a:ea typeface="Times New Roman"/>
              </a:rPr>
              <a:t>(11</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years</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SI</a:t>
            </a:r>
            <a:r>
              <a:rPr lang="en-US" altLang="zh-CN" sz="800" spc="5" dirty="0">
                <a:solidFill>
                  <a:srgbClr val="000000"/>
                </a:solidFill>
                <a:latin typeface="Times New Roman"/>
                <a:cs typeface="Times New Roman"/>
              </a:rPr>
              <a:t> </a:t>
            </a:r>
            <a:r>
              <a:rPr lang="en-US" altLang="zh-CN" sz="800" dirty="0">
                <a:solidFill>
                  <a:srgbClr val="000000"/>
                </a:solidFill>
                <a:latin typeface="Times New Roman"/>
                <a:ea typeface="Times New Roman"/>
              </a:rPr>
              <a:t>specific)</a:t>
            </a:r>
          </a:p>
          <a:p>
            <a:pPr>
              <a:lnSpc>
                <a:spcPts val="1625"/>
              </a:lnSpc>
            </a:pPr>
            <a:endParaRPr lang="en-US" dirty="0"/>
          </a:p>
          <a:p>
            <a:pPr marL="0" hangingPunct="0">
              <a:lnSpc>
                <a:spcPct val="101666"/>
              </a:lnSpc>
            </a:pPr>
            <a:r>
              <a:rPr lang="en-US" altLang="zh-CN" sz="900" b="1" spc="30" dirty="0">
                <a:solidFill>
                  <a:srgbClr val="000000"/>
                </a:solidFill>
                <a:latin typeface="Times New Roman"/>
                <a:ea typeface="Times New Roman"/>
              </a:rPr>
              <a:t>Valeria</a:t>
            </a:r>
            <a:r>
              <a:rPr lang="en-US" altLang="zh-CN" sz="900" b="1" spc="-80" dirty="0">
                <a:solidFill>
                  <a:srgbClr val="000000"/>
                </a:solidFill>
                <a:latin typeface="Times New Roman"/>
                <a:cs typeface="Times New Roman"/>
              </a:rPr>
              <a:t> </a:t>
            </a:r>
            <a:r>
              <a:rPr lang="en-US" altLang="zh-CN" sz="900" b="1" spc="34" dirty="0">
                <a:solidFill>
                  <a:srgbClr val="000000"/>
                </a:solidFill>
                <a:latin typeface="Times New Roman"/>
                <a:ea typeface="Times New Roman"/>
              </a:rPr>
              <a:t>Piani</a:t>
            </a:r>
            <a:r>
              <a:rPr lang="en-US" altLang="zh-CN" sz="900" b="1" dirty="0">
                <a:solidFill>
                  <a:srgbClr val="000000"/>
                </a:solidFill>
                <a:latin typeface="Times New Roman"/>
                <a:cs typeface="Times New Roman"/>
              </a:rPr>
              <a:t> </a:t>
            </a:r>
            <a:br/>
            <a:r>
              <a:rPr lang="en-US" altLang="zh-CN" sz="900" spc="-10" dirty="0">
                <a:solidFill>
                  <a:srgbClr val="000000"/>
                </a:solidFill>
                <a:latin typeface="Times New Roman"/>
                <a:ea typeface="Times New Roman"/>
              </a:rPr>
              <a:t>SI</a:t>
            </a:r>
            <a:r>
              <a:rPr lang="en-US" altLang="zh-CN" sz="900" spc="-30" dirty="0">
                <a:solidFill>
                  <a:srgbClr val="000000"/>
                </a:solidFill>
                <a:latin typeface="MS Gothic"/>
                <a:ea typeface="MS Gothic"/>
              </a:rPr>
              <a:t>戦略的対</a:t>
            </a:r>
            <a:r>
              <a:rPr lang="en-US" altLang="zh-CN" sz="900" spc="-25" dirty="0">
                <a:solidFill>
                  <a:srgbClr val="000000"/>
                </a:solidFill>
                <a:latin typeface="MS Gothic"/>
                <a:ea typeface="MS Gothic"/>
              </a:rPr>
              <a:t>話担当</a:t>
            </a:r>
          </a:p>
        </p:txBody>
      </p:sp>
      <p:sp>
        <p:nvSpPr>
          <p:cNvPr id="84" name="TextBox 84"/>
          <p:cNvSpPr txBox="1"/>
          <p:nvPr/>
        </p:nvSpPr>
        <p:spPr>
          <a:xfrm>
            <a:off x="8306155" y="1706026"/>
            <a:ext cx="1243225" cy="1081014"/>
          </a:xfrm>
          <a:prstGeom prst="rect">
            <a:avLst/>
          </a:prstGeom>
          <a:noFill/>
        </p:spPr>
        <p:txBody>
          <a:bodyPr wrap="square" lIns="0" tIns="0" rIns="0" bIns="0" rtlCol="0">
            <a:spAutoFit/>
          </a:bodyPr>
          <a:lstStyle/>
          <a:p>
            <a:pPr marL="0">
              <a:lnSpc>
                <a:spcPct val="100000"/>
              </a:lnSpc>
            </a:pPr>
            <a:r>
              <a:rPr lang="en-US" altLang="zh-CN" sz="900" b="1" spc="-5" dirty="0">
                <a:solidFill>
                  <a:srgbClr val="000000"/>
                </a:solidFill>
                <a:latin typeface="Times New Roman"/>
                <a:ea typeface="Times New Roman"/>
              </a:rPr>
              <a:t>Paul</a:t>
            </a:r>
            <a:r>
              <a:rPr lang="en-US" altLang="zh-CN" sz="900" b="1" spc="15" dirty="0">
                <a:solidFill>
                  <a:srgbClr val="000000"/>
                </a:solidFill>
                <a:latin typeface="Times New Roman"/>
                <a:cs typeface="Times New Roman"/>
              </a:rPr>
              <a:t> </a:t>
            </a:r>
            <a:r>
              <a:rPr lang="en-US" altLang="zh-CN" sz="900" b="1" spc="-5" dirty="0">
                <a:solidFill>
                  <a:srgbClr val="000000"/>
                </a:solidFill>
                <a:latin typeface="Times New Roman"/>
                <a:ea typeface="Times New Roman"/>
              </a:rPr>
              <a:t>Clark</a:t>
            </a:r>
          </a:p>
          <a:p>
            <a:pPr marL="0">
              <a:lnSpc>
                <a:spcPct val="100000"/>
              </a:lnSpc>
            </a:pPr>
            <a:r>
              <a:rPr lang="en-US" altLang="zh-CN" sz="900" spc="-129" dirty="0">
                <a:solidFill>
                  <a:srgbClr val="000000"/>
                </a:solidFill>
                <a:latin typeface="MS Gothic"/>
                <a:ea typeface="MS Gothic"/>
              </a:rPr>
              <a:t>スチュ</a:t>
            </a:r>
            <a:r>
              <a:rPr lang="en-US" altLang="zh-CN" sz="900" spc="-125" dirty="0">
                <a:solidFill>
                  <a:srgbClr val="000000"/>
                </a:solidFill>
                <a:latin typeface="MS Gothic"/>
                <a:ea typeface="MS Gothic"/>
              </a:rPr>
              <a:t>ワードシップ</a:t>
            </a:r>
          </a:p>
          <a:p>
            <a:pPr marL="0">
              <a:lnSpc>
                <a:spcPct val="100000"/>
              </a:lnSpc>
            </a:pPr>
            <a:r>
              <a:rPr lang="en-US" altLang="zh-CN" sz="900" spc="-119" dirty="0">
                <a:solidFill>
                  <a:srgbClr val="000000"/>
                </a:solidFill>
                <a:latin typeface="MS Gothic"/>
                <a:ea typeface="MS Gothic"/>
              </a:rPr>
              <a:t>チームヘ</a:t>
            </a:r>
            <a:r>
              <a:rPr lang="en-US" altLang="zh-CN" sz="900" spc="-114" dirty="0">
                <a:solidFill>
                  <a:srgbClr val="000000"/>
                </a:solidFill>
                <a:latin typeface="MS Gothic"/>
                <a:ea typeface="MS Gothic"/>
              </a:rPr>
              <a:t>ッド</a:t>
            </a:r>
          </a:p>
          <a:p>
            <a:pPr marL="0">
              <a:lnSpc>
                <a:spcPct val="100000"/>
              </a:lnSpc>
            </a:pPr>
            <a:r>
              <a:rPr lang="en-US" altLang="zh-CN" sz="800" spc="20" dirty="0">
                <a:solidFill>
                  <a:srgbClr val="000000"/>
                </a:solidFill>
                <a:latin typeface="Times New Roman"/>
                <a:ea typeface="Times New Roman"/>
              </a:rPr>
              <a:t>32</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years</a:t>
            </a:r>
            <a:r>
              <a:rPr lang="en-US" altLang="zh-CN" sz="800" spc="25" dirty="0">
                <a:solidFill>
                  <a:srgbClr val="000000"/>
                </a:solidFill>
                <a:latin typeface="Times New Roman"/>
                <a:cs typeface="Times New Roman"/>
              </a:rPr>
              <a:t> </a:t>
            </a:r>
            <a:r>
              <a:rPr lang="en-US" altLang="zh-CN" sz="800" spc="20" dirty="0">
                <a:solidFill>
                  <a:srgbClr val="000000"/>
                </a:solidFill>
                <a:latin typeface="Times New Roman"/>
                <a:ea typeface="Times New Roman"/>
              </a:rPr>
              <a:t>industry</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experience</a:t>
            </a:r>
          </a:p>
          <a:p>
            <a:pPr marL="0">
              <a:lnSpc>
                <a:spcPct val="100000"/>
              </a:lnSpc>
            </a:pPr>
            <a:r>
              <a:rPr lang="en-US" altLang="zh-CN" sz="800" dirty="0">
                <a:solidFill>
                  <a:srgbClr val="000000"/>
                </a:solidFill>
                <a:latin typeface="Times New Roman"/>
                <a:ea typeface="Times New Roman"/>
              </a:rPr>
              <a:t>(19</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years</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SI</a:t>
            </a:r>
            <a:r>
              <a:rPr lang="en-US" altLang="zh-CN" sz="800" spc="5" dirty="0">
                <a:solidFill>
                  <a:srgbClr val="000000"/>
                </a:solidFill>
                <a:latin typeface="Times New Roman"/>
                <a:cs typeface="Times New Roman"/>
              </a:rPr>
              <a:t> </a:t>
            </a:r>
            <a:r>
              <a:rPr lang="en-US" altLang="zh-CN" sz="800" dirty="0">
                <a:solidFill>
                  <a:srgbClr val="000000"/>
                </a:solidFill>
                <a:latin typeface="Times New Roman"/>
                <a:ea typeface="Times New Roman"/>
              </a:rPr>
              <a:t>specific)</a:t>
            </a:r>
          </a:p>
          <a:p>
            <a:pPr>
              <a:lnSpc>
                <a:spcPts val="1139"/>
              </a:lnSpc>
            </a:pPr>
            <a:endParaRPr lang="en-US" dirty="0"/>
          </a:p>
          <a:p>
            <a:pPr marL="0" hangingPunct="0">
              <a:lnSpc>
                <a:spcPct val="101666"/>
              </a:lnSpc>
            </a:pPr>
            <a:r>
              <a:rPr lang="en-US" altLang="zh-CN" sz="900" b="1" spc="40" dirty="0">
                <a:solidFill>
                  <a:srgbClr val="000000"/>
                </a:solidFill>
                <a:latin typeface="Times New Roman"/>
                <a:ea typeface="Times New Roman"/>
              </a:rPr>
              <a:t>Rachael</a:t>
            </a:r>
            <a:r>
              <a:rPr lang="en-US" altLang="zh-CN" sz="900" b="1" spc="-80" dirty="0">
                <a:solidFill>
                  <a:srgbClr val="000000"/>
                </a:solidFill>
                <a:latin typeface="Times New Roman"/>
                <a:cs typeface="Times New Roman"/>
              </a:rPr>
              <a:t> </a:t>
            </a:r>
            <a:r>
              <a:rPr lang="en-US" altLang="zh-CN" sz="900" b="1" spc="44" dirty="0">
                <a:solidFill>
                  <a:srgbClr val="000000"/>
                </a:solidFill>
                <a:latin typeface="Times New Roman"/>
                <a:ea typeface="Times New Roman"/>
              </a:rPr>
              <a:t>Atkinson</a:t>
            </a:r>
            <a:r>
              <a:rPr lang="en-US" altLang="zh-CN" sz="900" b="1" dirty="0">
                <a:solidFill>
                  <a:srgbClr val="000000"/>
                </a:solidFill>
                <a:latin typeface="Times New Roman"/>
                <a:cs typeface="Times New Roman"/>
              </a:rPr>
              <a:t> </a:t>
            </a:r>
            <a:br/>
            <a:r>
              <a:rPr lang="en-US" altLang="zh-CN" sz="900" spc="-60" dirty="0">
                <a:solidFill>
                  <a:srgbClr val="000000"/>
                </a:solidFill>
                <a:latin typeface="Times New Roman"/>
                <a:ea typeface="Times New Roman"/>
              </a:rPr>
              <a:t>SI</a:t>
            </a:r>
            <a:r>
              <a:rPr lang="en-US" altLang="zh-CN" sz="900" spc="-139" dirty="0">
                <a:solidFill>
                  <a:srgbClr val="000000"/>
                </a:solidFill>
                <a:latin typeface="MS Gothic"/>
                <a:ea typeface="MS Gothic"/>
              </a:rPr>
              <a:t>ス</a:t>
            </a:r>
            <a:r>
              <a:rPr lang="en-US" altLang="zh-CN" sz="900" spc="-135" dirty="0">
                <a:solidFill>
                  <a:srgbClr val="000000"/>
                </a:solidFill>
                <a:latin typeface="MS Gothic"/>
                <a:ea typeface="MS Gothic"/>
              </a:rPr>
              <a:t>チュワードシップ</a:t>
            </a:r>
          </a:p>
        </p:txBody>
      </p:sp>
      <p:sp>
        <p:nvSpPr>
          <p:cNvPr id="85" name="TextBox 85"/>
          <p:cNvSpPr txBox="1"/>
          <p:nvPr/>
        </p:nvSpPr>
        <p:spPr>
          <a:xfrm>
            <a:off x="484927" y="3029686"/>
            <a:ext cx="787951" cy="152400"/>
          </a:xfrm>
          <a:prstGeom prst="rect">
            <a:avLst/>
          </a:prstGeom>
          <a:noFill/>
        </p:spPr>
        <p:txBody>
          <a:bodyPr wrap="square" lIns="0" tIns="0" rIns="0" bIns="0" rtlCol="0">
            <a:spAutoFit/>
          </a:bodyPr>
          <a:lstStyle/>
          <a:p>
            <a:pPr marL="0">
              <a:lnSpc>
                <a:spcPct val="100000"/>
              </a:lnSpc>
            </a:pPr>
            <a:r>
              <a:rPr lang="en-US" altLang="zh-CN" sz="1000" b="1" spc="-60" dirty="0">
                <a:solidFill>
                  <a:srgbClr val="000000"/>
                </a:solidFill>
                <a:latin typeface="Times New Roman"/>
                <a:ea typeface="Times New Roman"/>
              </a:rPr>
              <a:t>SI</a:t>
            </a:r>
            <a:r>
              <a:rPr lang="en-US" altLang="zh-CN" sz="1000" b="1" spc="-129" dirty="0">
                <a:solidFill>
                  <a:srgbClr val="000000"/>
                </a:solidFill>
                <a:latin typeface="MS Gothic"/>
                <a:ea typeface="MS Gothic"/>
              </a:rPr>
              <a:t>チ</a:t>
            </a:r>
            <a:r>
              <a:rPr lang="en-US" altLang="zh-CN" sz="1000" b="1" spc="-125" dirty="0">
                <a:solidFill>
                  <a:srgbClr val="000000"/>
                </a:solidFill>
                <a:latin typeface="MS Gothic"/>
                <a:ea typeface="MS Gothic"/>
              </a:rPr>
              <a:t>ームヘッド</a:t>
            </a:r>
          </a:p>
        </p:txBody>
      </p:sp>
      <p:sp>
        <p:nvSpPr>
          <p:cNvPr id="86" name="TextBox 86"/>
          <p:cNvSpPr txBox="1"/>
          <p:nvPr/>
        </p:nvSpPr>
        <p:spPr>
          <a:xfrm>
            <a:off x="2252352" y="2864165"/>
            <a:ext cx="1540001" cy="732191"/>
          </a:xfrm>
          <a:prstGeom prst="rect">
            <a:avLst/>
          </a:prstGeom>
          <a:noFill/>
        </p:spPr>
        <p:txBody>
          <a:bodyPr wrap="square" lIns="0" tIns="0" rIns="0" bIns="0" rtlCol="0">
            <a:spAutoFit/>
          </a:bodyPr>
          <a:lstStyle/>
          <a:p>
            <a:pPr marL="0">
              <a:lnSpc>
                <a:spcPct val="100000"/>
              </a:lnSpc>
            </a:pPr>
            <a:r>
              <a:rPr lang="en-US" altLang="zh-CN" sz="900" b="1" spc="30" dirty="0">
                <a:solidFill>
                  <a:srgbClr val="000000"/>
                </a:solidFill>
                <a:latin typeface="Times New Roman"/>
                <a:ea typeface="Times New Roman"/>
              </a:rPr>
              <a:t>Christopher</a:t>
            </a:r>
            <a:r>
              <a:rPr lang="en-US" altLang="zh-CN" sz="900" b="1" spc="30" dirty="0">
                <a:solidFill>
                  <a:srgbClr val="000000"/>
                </a:solidFill>
                <a:latin typeface="Times New Roman"/>
                <a:cs typeface="Times New Roman"/>
              </a:rPr>
              <a:t> </a:t>
            </a:r>
            <a:r>
              <a:rPr lang="en-US" altLang="zh-CN" sz="900" b="1" spc="34" dirty="0">
                <a:solidFill>
                  <a:srgbClr val="000000"/>
                </a:solidFill>
                <a:latin typeface="Times New Roman"/>
                <a:ea typeface="Times New Roman"/>
              </a:rPr>
              <a:t>Greenwald</a:t>
            </a:r>
          </a:p>
          <a:p>
            <a:pPr marL="0" hangingPunct="0">
              <a:lnSpc>
                <a:spcPct val="95833"/>
              </a:lnSpc>
            </a:pPr>
            <a:r>
              <a:rPr lang="en-US" altLang="zh-CN" sz="900" spc="-50" dirty="0">
                <a:solidFill>
                  <a:srgbClr val="000000"/>
                </a:solidFill>
                <a:latin typeface="Times New Roman"/>
                <a:ea typeface="Times New Roman"/>
              </a:rPr>
              <a:t>SI</a:t>
            </a:r>
            <a:r>
              <a:rPr lang="en-US" altLang="zh-CN" sz="900" spc="-5" dirty="0">
                <a:solidFill>
                  <a:srgbClr val="000000"/>
                </a:solidFill>
                <a:latin typeface="Times New Roman"/>
                <a:cs typeface="Times New Roman"/>
              </a:rPr>
              <a:t> </a:t>
            </a:r>
            <a:r>
              <a:rPr lang="en-US" altLang="zh-CN" sz="900" spc="-110" dirty="0">
                <a:solidFill>
                  <a:srgbClr val="000000"/>
                </a:solidFill>
                <a:latin typeface="MS Gothic"/>
                <a:ea typeface="MS Gothic"/>
              </a:rPr>
              <a:t>リサーチ＆スチュワードシップ</a:t>
            </a:r>
            <a:r>
              <a:rPr lang="en-US" altLang="zh-CN" sz="900" spc="-119" dirty="0">
                <a:solidFill>
                  <a:srgbClr val="000000"/>
                </a:solidFill>
                <a:latin typeface="MS Gothic"/>
                <a:ea typeface="MS Gothic"/>
              </a:rPr>
              <a:t>チームヘ</a:t>
            </a:r>
            <a:r>
              <a:rPr lang="en-US" altLang="zh-CN" sz="900" spc="-114" dirty="0">
                <a:solidFill>
                  <a:srgbClr val="000000"/>
                </a:solidFill>
                <a:latin typeface="MS Gothic"/>
                <a:ea typeface="MS Gothic"/>
              </a:rPr>
              <a:t>ッド</a:t>
            </a:r>
          </a:p>
          <a:p>
            <a:pPr>
              <a:lnSpc>
                <a:spcPts val="659"/>
              </a:lnSpc>
            </a:pPr>
            <a:endParaRPr lang="en-US" dirty="0"/>
          </a:p>
          <a:p>
            <a:pPr marL="0">
              <a:lnSpc>
                <a:spcPct val="100000"/>
              </a:lnSpc>
            </a:pPr>
            <a:r>
              <a:rPr lang="en-US" altLang="zh-CN" sz="800" spc="20" dirty="0">
                <a:solidFill>
                  <a:srgbClr val="000000"/>
                </a:solidFill>
                <a:latin typeface="Times New Roman"/>
                <a:ea typeface="Times New Roman"/>
              </a:rPr>
              <a:t>13</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years</a:t>
            </a:r>
            <a:r>
              <a:rPr lang="en-US" altLang="zh-CN" sz="800" spc="25" dirty="0">
                <a:solidFill>
                  <a:srgbClr val="000000"/>
                </a:solidFill>
                <a:latin typeface="Times New Roman"/>
                <a:cs typeface="Times New Roman"/>
              </a:rPr>
              <a:t> </a:t>
            </a:r>
            <a:r>
              <a:rPr lang="en-US" altLang="zh-CN" sz="800" spc="20" dirty="0">
                <a:solidFill>
                  <a:srgbClr val="000000"/>
                </a:solidFill>
                <a:latin typeface="Times New Roman"/>
                <a:ea typeface="Times New Roman"/>
              </a:rPr>
              <a:t>industry</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experience</a:t>
            </a:r>
          </a:p>
          <a:p>
            <a:pPr marL="0">
              <a:lnSpc>
                <a:spcPct val="100000"/>
              </a:lnSpc>
            </a:pPr>
            <a:r>
              <a:rPr lang="en-US" altLang="zh-CN" sz="800" dirty="0">
                <a:solidFill>
                  <a:srgbClr val="000000"/>
                </a:solidFill>
                <a:latin typeface="Times New Roman"/>
                <a:ea typeface="Times New Roman"/>
              </a:rPr>
              <a:t>(13</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years</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SI</a:t>
            </a:r>
            <a:r>
              <a:rPr lang="en-US" altLang="zh-CN" sz="800" spc="5" dirty="0">
                <a:solidFill>
                  <a:srgbClr val="000000"/>
                </a:solidFill>
                <a:latin typeface="Times New Roman"/>
                <a:cs typeface="Times New Roman"/>
              </a:rPr>
              <a:t> </a:t>
            </a:r>
            <a:r>
              <a:rPr lang="en-US" altLang="zh-CN" sz="800" dirty="0">
                <a:solidFill>
                  <a:srgbClr val="000000"/>
                </a:solidFill>
                <a:latin typeface="Times New Roman"/>
                <a:ea typeface="Times New Roman"/>
              </a:rPr>
              <a:t>specific)</a:t>
            </a:r>
          </a:p>
        </p:txBody>
      </p:sp>
      <p:sp>
        <p:nvSpPr>
          <p:cNvPr id="87" name="TextBox 87"/>
          <p:cNvSpPr txBox="1"/>
          <p:nvPr/>
        </p:nvSpPr>
        <p:spPr>
          <a:xfrm>
            <a:off x="4614129" y="2861102"/>
            <a:ext cx="1243236" cy="1023134"/>
          </a:xfrm>
          <a:prstGeom prst="rect">
            <a:avLst/>
          </a:prstGeom>
          <a:noFill/>
        </p:spPr>
        <p:txBody>
          <a:bodyPr wrap="square" lIns="0" tIns="0" rIns="0" bIns="0" rtlCol="0">
            <a:spAutoFit/>
          </a:bodyPr>
          <a:lstStyle/>
          <a:p>
            <a:pPr marL="0">
              <a:lnSpc>
                <a:spcPct val="100000"/>
              </a:lnSpc>
            </a:pPr>
            <a:r>
              <a:rPr lang="en-US" altLang="zh-CN" sz="800" spc="20" dirty="0">
                <a:solidFill>
                  <a:srgbClr val="000000"/>
                </a:solidFill>
                <a:latin typeface="Times New Roman"/>
                <a:ea typeface="Times New Roman"/>
              </a:rPr>
              <a:t>5</a:t>
            </a:r>
            <a:r>
              <a:rPr lang="en-US" altLang="zh-CN" sz="800" spc="10" dirty="0">
                <a:solidFill>
                  <a:srgbClr val="000000"/>
                </a:solidFill>
                <a:latin typeface="Times New Roman"/>
                <a:cs typeface="Times New Roman"/>
              </a:rPr>
              <a:t> </a:t>
            </a:r>
            <a:r>
              <a:rPr lang="en-US" altLang="zh-CN" sz="800" spc="15" dirty="0">
                <a:solidFill>
                  <a:srgbClr val="000000"/>
                </a:solidFill>
                <a:latin typeface="Times New Roman"/>
                <a:ea typeface="Times New Roman"/>
              </a:rPr>
              <a:t>years</a:t>
            </a:r>
            <a:r>
              <a:rPr lang="en-US" altLang="zh-CN" sz="800" spc="10" dirty="0">
                <a:solidFill>
                  <a:srgbClr val="000000"/>
                </a:solidFill>
                <a:latin typeface="Times New Roman"/>
                <a:cs typeface="Times New Roman"/>
              </a:rPr>
              <a:t> </a:t>
            </a:r>
            <a:r>
              <a:rPr lang="en-US" altLang="zh-CN" sz="800" spc="15" dirty="0">
                <a:solidFill>
                  <a:srgbClr val="000000"/>
                </a:solidFill>
                <a:latin typeface="Times New Roman"/>
                <a:ea typeface="Times New Roman"/>
              </a:rPr>
              <a:t>industry</a:t>
            </a:r>
            <a:r>
              <a:rPr lang="en-US" altLang="zh-CN" sz="800" spc="10" dirty="0">
                <a:solidFill>
                  <a:srgbClr val="000000"/>
                </a:solidFill>
                <a:latin typeface="Times New Roman"/>
                <a:cs typeface="Times New Roman"/>
              </a:rPr>
              <a:t> </a:t>
            </a:r>
            <a:r>
              <a:rPr lang="en-US" altLang="zh-CN" sz="800" spc="20" dirty="0">
                <a:solidFill>
                  <a:srgbClr val="000000"/>
                </a:solidFill>
                <a:latin typeface="Times New Roman"/>
                <a:ea typeface="Times New Roman"/>
              </a:rPr>
              <a:t>experience</a:t>
            </a:r>
          </a:p>
          <a:p>
            <a:pPr marL="0">
              <a:lnSpc>
                <a:spcPct val="100000"/>
              </a:lnSpc>
            </a:pPr>
            <a:r>
              <a:rPr lang="en-US" altLang="zh-CN" sz="800" dirty="0">
                <a:solidFill>
                  <a:srgbClr val="000000"/>
                </a:solidFill>
                <a:latin typeface="Times New Roman"/>
                <a:ea typeface="Times New Roman"/>
              </a:rPr>
              <a:t>(2</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years</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SI</a:t>
            </a:r>
            <a:r>
              <a:rPr lang="en-US" altLang="zh-CN" sz="800" spc="-55" dirty="0">
                <a:solidFill>
                  <a:srgbClr val="000000"/>
                </a:solidFill>
                <a:latin typeface="Times New Roman"/>
                <a:cs typeface="Times New Roman"/>
              </a:rPr>
              <a:t> </a:t>
            </a:r>
            <a:r>
              <a:rPr lang="en-US" altLang="zh-CN" sz="800" dirty="0">
                <a:solidFill>
                  <a:srgbClr val="000000"/>
                </a:solidFill>
                <a:latin typeface="Times New Roman"/>
                <a:ea typeface="Times New Roman"/>
              </a:rPr>
              <a:t>specific)</a:t>
            </a:r>
          </a:p>
          <a:p>
            <a:pPr>
              <a:lnSpc>
                <a:spcPts val="1430"/>
              </a:lnSpc>
            </a:pPr>
            <a:endParaRPr lang="en-US" dirty="0"/>
          </a:p>
          <a:p>
            <a:pPr marL="0" hangingPunct="0">
              <a:lnSpc>
                <a:spcPct val="101666"/>
              </a:lnSpc>
            </a:pPr>
            <a:r>
              <a:rPr lang="en-US" altLang="zh-CN" sz="900" b="1" spc="30" dirty="0">
                <a:solidFill>
                  <a:srgbClr val="000000"/>
                </a:solidFill>
                <a:latin typeface="Times New Roman"/>
                <a:ea typeface="Times New Roman"/>
              </a:rPr>
              <a:t>Henrike</a:t>
            </a:r>
            <a:r>
              <a:rPr lang="en-US" altLang="zh-CN" sz="900" b="1" spc="-104" dirty="0">
                <a:solidFill>
                  <a:srgbClr val="000000"/>
                </a:solidFill>
                <a:latin typeface="Times New Roman"/>
                <a:cs typeface="Times New Roman"/>
              </a:rPr>
              <a:t> </a:t>
            </a:r>
            <a:r>
              <a:rPr lang="en-US" altLang="zh-CN" sz="900" b="1" spc="44" dirty="0">
                <a:solidFill>
                  <a:srgbClr val="000000"/>
                </a:solidFill>
                <a:latin typeface="Times New Roman"/>
                <a:ea typeface="Times New Roman"/>
              </a:rPr>
              <a:t>Kulmann</a:t>
            </a:r>
            <a:r>
              <a:rPr lang="en-US" altLang="zh-CN" sz="900" b="1" dirty="0">
                <a:solidFill>
                  <a:srgbClr val="000000"/>
                </a:solidFill>
                <a:latin typeface="Times New Roman"/>
                <a:cs typeface="Times New Roman"/>
              </a:rPr>
              <a:t> </a:t>
            </a:r>
            <a:br/>
            <a:r>
              <a:rPr lang="en-US" altLang="zh-CN" sz="900" spc="-60" dirty="0">
                <a:solidFill>
                  <a:srgbClr val="000000"/>
                </a:solidFill>
                <a:latin typeface="Times New Roman"/>
                <a:ea typeface="Times New Roman"/>
              </a:rPr>
              <a:t>SI</a:t>
            </a:r>
            <a:r>
              <a:rPr lang="en-US" altLang="zh-CN" sz="900" spc="-139" dirty="0">
                <a:solidFill>
                  <a:srgbClr val="000000"/>
                </a:solidFill>
                <a:latin typeface="MS Gothic"/>
                <a:ea typeface="MS Gothic"/>
              </a:rPr>
              <a:t>リサーチア</a:t>
            </a:r>
            <a:r>
              <a:rPr lang="en-US" altLang="zh-CN" sz="900" spc="-129" dirty="0">
                <a:solidFill>
                  <a:srgbClr val="000000"/>
                </a:solidFill>
                <a:latin typeface="MS Gothic"/>
                <a:ea typeface="MS Gothic"/>
              </a:rPr>
              <a:t>ナリスト</a:t>
            </a:r>
          </a:p>
          <a:p>
            <a:pPr>
              <a:lnSpc>
                <a:spcPts val="584"/>
              </a:lnSpc>
            </a:pPr>
            <a:endParaRPr lang="en-US" dirty="0"/>
          </a:p>
          <a:p>
            <a:pPr marL="0">
              <a:lnSpc>
                <a:spcPct val="100000"/>
              </a:lnSpc>
            </a:pPr>
            <a:r>
              <a:rPr lang="en-US" altLang="zh-CN" sz="800" spc="20" dirty="0">
                <a:solidFill>
                  <a:srgbClr val="000000"/>
                </a:solidFill>
                <a:latin typeface="Times New Roman"/>
                <a:ea typeface="Times New Roman"/>
              </a:rPr>
              <a:t>11</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years</a:t>
            </a:r>
            <a:r>
              <a:rPr lang="en-US" altLang="zh-CN" sz="800" spc="25" dirty="0">
                <a:solidFill>
                  <a:srgbClr val="000000"/>
                </a:solidFill>
                <a:latin typeface="Times New Roman"/>
                <a:cs typeface="Times New Roman"/>
              </a:rPr>
              <a:t> </a:t>
            </a:r>
            <a:r>
              <a:rPr lang="en-US" altLang="zh-CN" sz="800" spc="20" dirty="0">
                <a:solidFill>
                  <a:srgbClr val="000000"/>
                </a:solidFill>
                <a:latin typeface="Times New Roman"/>
                <a:ea typeface="Times New Roman"/>
              </a:rPr>
              <a:t>industry</a:t>
            </a:r>
            <a:r>
              <a:rPr lang="en-US" altLang="zh-CN" sz="800" spc="30" dirty="0">
                <a:solidFill>
                  <a:srgbClr val="000000"/>
                </a:solidFill>
                <a:latin typeface="Times New Roman"/>
                <a:cs typeface="Times New Roman"/>
              </a:rPr>
              <a:t> </a:t>
            </a:r>
            <a:r>
              <a:rPr lang="en-US" altLang="zh-CN" sz="800" spc="15" dirty="0">
                <a:solidFill>
                  <a:srgbClr val="000000"/>
                </a:solidFill>
                <a:latin typeface="Times New Roman"/>
                <a:ea typeface="Times New Roman"/>
              </a:rPr>
              <a:t>experience</a:t>
            </a:r>
          </a:p>
          <a:p>
            <a:pPr marL="0">
              <a:lnSpc>
                <a:spcPct val="100000"/>
              </a:lnSpc>
            </a:pPr>
            <a:r>
              <a:rPr lang="en-US" altLang="zh-CN" sz="800" dirty="0">
                <a:solidFill>
                  <a:srgbClr val="000000"/>
                </a:solidFill>
                <a:latin typeface="Times New Roman"/>
                <a:ea typeface="Times New Roman"/>
              </a:rPr>
              <a:t>(11</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years</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SI</a:t>
            </a:r>
            <a:r>
              <a:rPr lang="en-US" altLang="zh-CN" sz="800" spc="5" dirty="0">
                <a:solidFill>
                  <a:srgbClr val="000000"/>
                </a:solidFill>
                <a:latin typeface="Times New Roman"/>
                <a:cs typeface="Times New Roman"/>
              </a:rPr>
              <a:t> </a:t>
            </a:r>
            <a:r>
              <a:rPr lang="en-US" altLang="zh-CN" sz="800" dirty="0">
                <a:solidFill>
                  <a:srgbClr val="000000"/>
                </a:solidFill>
                <a:latin typeface="Times New Roman"/>
                <a:ea typeface="Times New Roman"/>
              </a:rPr>
              <a:t>specific)</a:t>
            </a:r>
          </a:p>
        </p:txBody>
      </p:sp>
      <p:sp>
        <p:nvSpPr>
          <p:cNvPr id="88" name="TextBox 88"/>
          <p:cNvSpPr txBox="1"/>
          <p:nvPr/>
        </p:nvSpPr>
        <p:spPr>
          <a:xfrm>
            <a:off x="6446808" y="2861102"/>
            <a:ext cx="1298703" cy="1052584"/>
          </a:xfrm>
          <a:prstGeom prst="rect">
            <a:avLst/>
          </a:prstGeom>
          <a:noFill/>
        </p:spPr>
        <p:txBody>
          <a:bodyPr wrap="square" lIns="0" tIns="0" rIns="0" bIns="0" rtlCol="0">
            <a:spAutoFit/>
          </a:bodyPr>
          <a:lstStyle/>
          <a:p>
            <a:pPr marL="0">
              <a:lnSpc>
                <a:spcPct val="100000"/>
              </a:lnSpc>
            </a:pPr>
            <a:r>
              <a:rPr lang="en-US" altLang="zh-CN" sz="800" spc="20" dirty="0">
                <a:solidFill>
                  <a:srgbClr val="000000"/>
                </a:solidFill>
                <a:latin typeface="Times New Roman"/>
                <a:ea typeface="Times New Roman"/>
              </a:rPr>
              <a:t>16</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years</a:t>
            </a:r>
            <a:r>
              <a:rPr lang="en-US" altLang="zh-CN" sz="800" spc="25" dirty="0">
                <a:solidFill>
                  <a:srgbClr val="000000"/>
                </a:solidFill>
                <a:latin typeface="Times New Roman"/>
                <a:cs typeface="Times New Roman"/>
              </a:rPr>
              <a:t> </a:t>
            </a:r>
            <a:r>
              <a:rPr lang="en-US" altLang="zh-CN" sz="800" spc="20" dirty="0">
                <a:solidFill>
                  <a:srgbClr val="000000"/>
                </a:solidFill>
                <a:latin typeface="Times New Roman"/>
                <a:ea typeface="Times New Roman"/>
              </a:rPr>
              <a:t>industry</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experience</a:t>
            </a:r>
          </a:p>
          <a:p>
            <a:pPr marL="0">
              <a:lnSpc>
                <a:spcPct val="100000"/>
              </a:lnSpc>
            </a:pPr>
            <a:r>
              <a:rPr lang="en-US" altLang="zh-CN" sz="800" dirty="0">
                <a:solidFill>
                  <a:srgbClr val="000000"/>
                </a:solidFill>
                <a:latin typeface="Times New Roman"/>
                <a:ea typeface="Times New Roman"/>
              </a:rPr>
              <a:t>(11</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years</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SI</a:t>
            </a:r>
            <a:r>
              <a:rPr lang="en-US" altLang="zh-CN" sz="800" spc="5" dirty="0">
                <a:solidFill>
                  <a:srgbClr val="000000"/>
                </a:solidFill>
                <a:latin typeface="Times New Roman"/>
                <a:cs typeface="Times New Roman"/>
              </a:rPr>
              <a:t> </a:t>
            </a:r>
            <a:r>
              <a:rPr lang="en-US" altLang="zh-CN" sz="800" dirty="0">
                <a:solidFill>
                  <a:srgbClr val="000000"/>
                </a:solidFill>
                <a:latin typeface="Times New Roman"/>
                <a:ea typeface="Times New Roman"/>
              </a:rPr>
              <a:t>specific)</a:t>
            </a:r>
          </a:p>
          <a:p>
            <a:pPr>
              <a:lnSpc>
                <a:spcPts val="1664"/>
              </a:lnSpc>
            </a:pPr>
            <a:endParaRPr lang="en-US" dirty="0"/>
          </a:p>
          <a:p>
            <a:pPr marL="55496" hangingPunct="0">
              <a:lnSpc>
                <a:spcPct val="101666"/>
              </a:lnSpc>
            </a:pPr>
            <a:r>
              <a:rPr lang="en-US" altLang="zh-CN" sz="900" b="1" spc="34" dirty="0">
                <a:solidFill>
                  <a:srgbClr val="000000"/>
                </a:solidFill>
                <a:latin typeface="Times New Roman"/>
                <a:ea typeface="Times New Roman"/>
              </a:rPr>
              <a:t>Karianne</a:t>
            </a:r>
            <a:r>
              <a:rPr lang="en-US" altLang="zh-CN" sz="900" b="1" spc="-100" dirty="0">
                <a:solidFill>
                  <a:srgbClr val="000000"/>
                </a:solidFill>
                <a:latin typeface="Times New Roman"/>
                <a:cs typeface="Times New Roman"/>
              </a:rPr>
              <a:t> </a:t>
            </a:r>
            <a:r>
              <a:rPr lang="en-US" altLang="zh-CN" sz="900" b="1" spc="44" dirty="0">
                <a:solidFill>
                  <a:srgbClr val="000000"/>
                </a:solidFill>
                <a:latin typeface="Times New Roman"/>
                <a:ea typeface="Times New Roman"/>
              </a:rPr>
              <a:t>Lancee</a:t>
            </a:r>
            <a:r>
              <a:rPr lang="en-US" altLang="zh-CN" sz="900" b="1" dirty="0">
                <a:solidFill>
                  <a:srgbClr val="000000"/>
                </a:solidFill>
                <a:latin typeface="Times New Roman"/>
                <a:cs typeface="Times New Roman"/>
              </a:rPr>
              <a:t> </a:t>
            </a:r>
            <a:br/>
            <a:r>
              <a:rPr lang="en-US" altLang="zh-CN" sz="900" spc="-60" dirty="0">
                <a:solidFill>
                  <a:srgbClr val="000000"/>
                </a:solidFill>
                <a:latin typeface="Times New Roman"/>
                <a:ea typeface="Times New Roman"/>
              </a:rPr>
              <a:t>SI</a:t>
            </a:r>
            <a:r>
              <a:rPr lang="en-US" altLang="zh-CN" sz="900" spc="-139" dirty="0">
                <a:solidFill>
                  <a:srgbClr val="000000"/>
                </a:solidFill>
                <a:latin typeface="MS Gothic"/>
                <a:ea typeface="MS Gothic"/>
              </a:rPr>
              <a:t>リサーチア</a:t>
            </a:r>
            <a:r>
              <a:rPr lang="en-US" altLang="zh-CN" sz="900" spc="-129" dirty="0">
                <a:solidFill>
                  <a:srgbClr val="000000"/>
                </a:solidFill>
                <a:latin typeface="MS Gothic"/>
                <a:ea typeface="MS Gothic"/>
              </a:rPr>
              <a:t>ナリスト</a:t>
            </a:r>
          </a:p>
          <a:p>
            <a:pPr>
              <a:lnSpc>
                <a:spcPts val="584"/>
              </a:lnSpc>
            </a:pPr>
            <a:endParaRPr lang="en-US" dirty="0"/>
          </a:p>
          <a:p>
            <a:pPr marL="0" indent="55496">
              <a:lnSpc>
                <a:spcPct val="100000"/>
              </a:lnSpc>
            </a:pPr>
            <a:r>
              <a:rPr lang="en-US" altLang="zh-CN" sz="800" spc="20" dirty="0">
                <a:solidFill>
                  <a:srgbClr val="000000"/>
                </a:solidFill>
                <a:latin typeface="Times New Roman"/>
                <a:ea typeface="Times New Roman"/>
              </a:rPr>
              <a:t>10</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years</a:t>
            </a:r>
            <a:r>
              <a:rPr lang="en-US" altLang="zh-CN" sz="800" spc="25" dirty="0">
                <a:solidFill>
                  <a:srgbClr val="000000"/>
                </a:solidFill>
                <a:latin typeface="Times New Roman"/>
                <a:cs typeface="Times New Roman"/>
              </a:rPr>
              <a:t> </a:t>
            </a:r>
            <a:r>
              <a:rPr lang="en-US" altLang="zh-CN" sz="800" spc="20" dirty="0">
                <a:solidFill>
                  <a:srgbClr val="000000"/>
                </a:solidFill>
                <a:latin typeface="Times New Roman"/>
                <a:ea typeface="Times New Roman"/>
              </a:rPr>
              <a:t>industry</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experience</a:t>
            </a:r>
          </a:p>
          <a:p>
            <a:pPr marL="0" indent="55496">
              <a:lnSpc>
                <a:spcPct val="100000"/>
              </a:lnSpc>
            </a:pPr>
            <a:r>
              <a:rPr lang="en-US" altLang="zh-CN" sz="800" dirty="0">
                <a:solidFill>
                  <a:srgbClr val="000000"/>
                </a:solidFill>
                <a:latin typeface="Times New Roman"/>
                <a:ea typeface="Times New Roman"/>
              </a:rPr>
              <a:t>(6</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years</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SI</a:t>
            </a:r>
            <a:r>
              <a:rPr lang="en-US" altLang="zh-CN" sz="800" spc="-55" dirty="0">
                <a:solidFill>
                  <a:srgbClr val="000000"/>
                </a:solidFill>
                <a:latin typeface="Times New Roman"/>
                <a:cs typeface="Times New Roman"/>
              </a:rPr>
              <a:t> </a:t>
            </a:r>
            <a:r>
              <a:rPr lang="en-US" altLang="zh-CN" sz="800" dirty="0">
                <a:solidFill>
                  <a:srgbClr val="000000"/>
                </a:solidFill>
                <a:latin typeface="Times New Roman"/>
                <a:ea typeface="Times New Roman"/>
              </a:rPr>
              <a:t>specific)</a:t>
            </a:r>
          </a:p>
        </p:txBody>
      </p:sp>
      <p:sp>
        <p:nvSpPr>
          <p:cNvPr id="89" name="TextBox 89"/>
          <p:cNvSpPr txBox="1"/>
          <p:nvPr/>
        </p:nvSpPr>
        <p:spPr>
          <a:xfrm>
            <a:off x="8306155" y="2786632"/>
            <a:ext cx="1243225" cy="1158564"/>
          </a:xfrm>
          <a:prstGeom prst="rect">
            <a:avLst/>
          </a:prstGeom>
          <a:noFill/>
        </p:spPr>
        <p:txBody>
          <a:bodyPr wrap="square" lIns="0" tIns="0" rIns="0" bIns="0" rtlCol="0">
            <a:spAutoFit/>
          </a:bodyPr>
          <a:lstStyle/>
          <a:p>
            <a:pPr marL="0">
              <a:lnSpc>
                <a:spcPct val="100000"/>
              </a:lnSpc>
            </a:pPr>
            <a:r>
              <a:rPr lang="en-US" altLang="zh-CN" sz="900" spc="-159" dirty="0">
                <a:solidFill>
                  <a:srgbClr val="000000"/>
                </a:solidFill>
                <a:latin typeface="MS Gothic"/>
                <a:ea typeface="MS Gothic"/>
              </a:rPr>
              <a:t>アナ</a:t>
            </a:r>
            <a:r>
              <a:rPr lang="en-US" altLang="zh-CN" sz="900" spc="-154" dirty="0">
                <a:solidFill>
                  <a:srgbClr val="000000"/>
                </a:solidFill>
                <a:latin typeface="MS Gothic"/>
                <a:ea typeface="MS Gothic"/>
              </a:rPr>
              <a:t>リスト</a:t>
            </a:r>
          </a:p>
          <a:p>
            <a:pPr marL="0">
              <a:lnSpc>
                <a:spcPct val="100000"/>
              </a:lnSpc>
            </a:pPr>
            <a:r>
              <a:rPr lang="en-US" altLang="zh-CN" sz="800" spc="20" dirty="0">
                <a:solidFill>
                  <a:srgbClr val="000000"/>
                </a:solidFill>
                <a:latin typeface="Times New Roman"/>
                <a:ea typeface="Times New Roman"/>
              </a:rPr>
              <a:t>16</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years</a:t>
            </a:r>
            <a:r>
              <a:rPr lang="en-US" altLang="zh-CN" sz="800" spc="25" dirty="0">
                <a:solidFill>
                  <a:srgbClr val="000000"/>
                </a:solidFill>
                <a:latin typeface="Times New Roman"/>
                <a:cs typeface="Times New Roman"/>
              </a:rPr>
              <a:t> </a:t>
            </a:r>
            <a:r>
              <a:rPr lang="en-US" altLang="zh-CN" sz="800" spc="20" dirty="0">
                <a:solidFill>
                  <a:srgbClr val="000000"/>
                </a:solidFill>
                <a:latin typeface="Times New Roman"/>
                <a:ea typeface="Times New Roman"/>
              </a:rPr>
              <a:t>industry</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experience</a:t>
            </a:r>
          </a:p>
          <a:p>
            <a:pPr marL="0">
              <a:lnSpc>
                <a:spcPct val="100000"/>
              </a:lnSpc>
            </a:pPr>
            <a:r>
              <a:rPr lang="en-US" altLang="zh-CN" sz="800" dirty="0">
                <a:solidFill>
                  <a:srgbClr val="000000"/>
                </a:solidFill>
                <a:latin typeface="Times New Roman"/>
                <a:ea typeface="Times New Roman"/>
              </a:rPr>
              <a:t>(8</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years</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SI</a:t>
            </a:r>
            <a:r>
              <a:rPr lang="en-US" altLang="zh-CN" sz="800" spc="-55" dirty="0">
                <a:solidFill>
                  <a:srgbClr val="000000"/>
                </a:solidFill>
                <a:latin typeface="Times New Roman"/>
                <a:cs typeface="Times New Roman"/>
              </a:rPr>
              <a:t> </a:t>
            </a:r>
            <a:r>
              <a:rPr lang="en-US" altLang="zh-CN" sz="800" dirty="0">
                <a:solidFill>
                  <a:srgbClr val="000000"/>
                </a:solidFill>
                <a:latin typeface="Times New Roman"/>
                <a:ea typeface="Times New Roman"/>
              </a:rPr>
              <a:t>specific)</a:t>
            </a:r>
          </a:p>
          <a:p>
            <a:pPr>
              <a:lnSpc>
                <a:spcPts val="939"/>
              </a:lnSpc>
            </a:pPr>
            <a:endParaRPr lang="en-US" dirty="0"/>
          </a:p>
          <a:p>
            <a:pPr marL="0" hangingPunct="0">
              <a:lnSpc>
                <a:spcPct val="99583"/>
              </a:lnSpc>
            </a:pPr>
            <a:r>
              <a:rPr lang="en-US" altLang="zh-CN" sz="900" b="1" spc="20" dirty="0">
                <a:solidFill>
                  <a:srgbClr val="000000"/>
                </a:solidFill>
                <a:latin typeface="Times New Roman"/>
                <a:ea typeface="Times New Roman"/>
              </a:rPr>
              <a:t>Emiliano</a:t>
            </a:r>
            <a:r>
              <a:rPr lang="en-US" altLang="zh-CN" sz="900" b="1" spc="-90" dirty="0">
                <a:solidFill>
                  <a:srgbClr val="000000"/>
                </a:solidFill>
                <a:latin typeface="Times New Roman"/>
                <a:cs typeface="Times New Roman"/>
              </a:rPr>
              <a:t> </a:t>
            </a:r>
            <a:r>
              <a:rPr lang="en-US" altLang="zh-CN" sz="900" b="1" spc="20" dirty="0">
                <a:solidFill>
                  <a:srgbClr val="000000"/>
                </a:solidFill>
                <a:latin typeface="Times New Roman"/>
                <a:ea typeface="Times New Roman"/>
              </a:rPr>
              <a:t>Torracca</a:t>
            </a:r>
            <a:r>
              <a:rPr lang="en-US" altLang="zh-CN" sz="900" b="1" dirty="0">
                <a:solidFill>
                  <a:srgbClr val="000000"/>
                </a:solidFill>
                <a:latin typeface="Times New Roman"/>
                <a:cs typeface="Times New Roman"/>
              </a:rPr>
              <a:t> </a:t>
            </a:r>
            <a:br/>
            <a:r>
              <a:rPr lang="en-US" altLang="zh-CN" sz="900" spc="-60" dirty="0">
                <a:solidFill>
                  <a:srgbClr val="000000"/>
                </a:solidFill>
                <a:latin typeface="Times New Roman"/>
                <a:ea typeface="Times New Roman"/>
              </a:rPr>
              <a:t>SI</a:t>
            </a:r>
            <a:r>
              <a:rPr lang="en-US" altLang="zh-CN" sz="900" spc="-134" dirty="0">
                <a:solidFill>
                  <a:srgbClr val="000000"/>
                </a:solidFill>
                <a:latin typeface="MS Gothic"/>
                <a:ea typeface="MS Gothic"/>
              </a:rPr>
              <a:t>スチュワード</a:t>
            </a:r>
            <a:r>
              <a:rPr lang="en-US" altLang="zh-CN" sz="900" spc="-129" dirty="0">
                <a:solidFill>
                  <a:srgbClr val="000000"/>
                </a:solidFill>
                <a:latin typeface="MS Gothic"/>
                <a:ea typeface="MS Gothic"/>
              </a:rPr>
              <a:t>シップ</a:t>
            </a:r>
            <a:br/>
            <a:r>
              <a:rPr lang="en-US" altLang="zh-CN" sz="900" spc="-159" dirty="0">
                <a:solidFill>
                  <a:srgbClr val="000000"/>
                </a:solidFill>
                <a:latin typeface="MS Gothic"/>
                <a:ea typeface="MS Gothic"/>
              </a:rPr>
              <a:t>アナ</a:t>
            </a:r>
            <a:r>
              <a:rPr lang="en-US" altLang="zh-CN" sz="900" spc="-154" dirty="0">
                <a:solidFill>
                  <a:srgbClr val="000000"/>
                </a:solidFill>
                <a:latin typeface="MS Gothic"/>
                <a:ea typeface="MS Gothic"/>
              </a:rPr>
              <a:t>リスト</a:t>
            </a:r>
          </a:p>
          <a:p>
            <a:pPr marL="0">
              <a:lnSpc>
                <a:spcPct val="100000"/>
              </a:lnSpc>
            </a:pPr>
            <a:r>
              <a:rPr lang="en-US" altLang="zh-CN" sz="800" spc="20" dirty="0">
                <a:solidFill>
                  <a:srgbClr val="000000"/>
                </a:solidFill>
                <a:latin typeface="Times New Roman"/>
                <a:ea typeface="Times New Roman"/>
              </a:rPr>
              <a:t>11</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years</a:t>
            </a:r>
            <a:r>
              <a:rPr lang="en-US" altLang="zh-CN" sz="800" spc="25" dirty="0">
                <a:solidFill>
                  <a:srgbClr val="000000"/>
                </a:solidFill>
                <a:latin typeface="Times New Roman"/>
                <a:cs typeface="Times New Roman"/>
              </a:rPr>
              <a:t> </a:t>
            </a:r>
            <a:r>
              <a:rPr lang="en-US" altLang="zh-CN" sz="800" spc="20" dirty="0">
                <a:solidFill>
                  <a:srgbClr val="000000"/>
                </a:solidFill>
                <a:latin typeface="Times New Roman"/>
                <a:ea typeface="Times New Roman"/>
              </a:rPr>
              <a:t>industry</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experience</a:t>
            </a:r>
          </a:p>
          <a:p>
            <a:pPr marL="0">
              <a:lnSpc>
                <a:spcPct val="100000"/>
              </a:lnSpc>
            </a:pPr>
            <a:r>
              <a:rPr lang="en-US" altLang="zh-CN" sz="800" dirty="0">
                <a:solidFill>
                  <a:srgbClr val="000000"/>
                </a:solidFill>
                <a:latin typeface="Times New Roman"/>
                <a:ea typeface="Times New Roman"/>
              </a:rPr>
              <a:t>(11</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years</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SI</a:t>
            </a:r>
            <a:r>
              <a:rPr lang="en-US" altLang="zh-CN" sz="800" spc="5" dirty="0">
                <a:solidFill>
                  <a:srgbClr val="000000"/>
                </a:solidFill>
                <a:latin typeface="Times New Roman"/>
                <a:cs typeface="Times New Roman"/>
              </a:rPr>
              <a:t> </a:t>
            </a:r>
            <a:r>
              <a:rPr lang="en-US" altLang="zh-CN" sz="800" dirty="0">
                <a:solidFill>
                  <a:srgbClr val="000000"/>
                </a:solidFill>
                <a:latin typeface="Times New Roman"/>
                <a:ea typeface="Times New Roman"/>
              </a:rPr>
              <a:t>specific)</a:t>
            </a:r>
          </a:p>
        </p:txBody>
      </p:sp>
      <p:sp>
        <p:nvSpPr>
          <p:cNvPr id="90" name="TextBox 90"/>
          <p:cNvSpPr txBox="1"/>
          <p:nvPr/>
        </p:nvSpPr>
        <p:spPr>
          <a:xfrm>
            <a:off x="475680" y="4007181"/>
            <a:ext cx="1243532" cy="2067692"/>
          </a:xfrm>
          <a:prstGeom prst="rect">
            <a:avLst/>
          </a:prstGeom>
          <a:noFill/>
        </p:spPr>
        <p:txBody>
          <a:bodyPr wrap="square" lIns="0" tIns="0" rIns="0" bIns="0" rtlCol="0">
            <a:spAutoFit/>
          </a:bodyPr>
          <a:lstStyle/>
          <a:p>
            <a:pPr marL="0">
              <a:lnSpc>
                <a:spcPct val="100000"/>
              </a:lnSpc>
            </a:pPr>
            <a:r>
              <a:rPr lang="en-US" altLang="zh-CN" sz="900" b="1" spc="30" dirty="0">
                <a:solidFill>
                  <a:srgbClr val="000000"/>
                </a:solidFill>
                <a:latin typeface="Times New Roman"/>
                <a:ea typeface="Times New Roman"/>
              </a:rPr>
              <a:t>Michael</a:t>
            </a:r>
            <a:r>
              <a:rPr lang="en-US" altLang="zh-CN" sz="900" b="1" spc="50" dirty="0">
                <a:solidFill>
                  <a:srgbClr val="000000"/>
                </a:solidFill>
                <a:latin typeface="Times New Roman"/>
                <a:cs typeface="Times New Roman"/>
              </a:rPr>
              <a:t> </a:t>
            </a:r>
            <a:r>
              <a:rPr lang="en-US" altLang="zh-CN" sz="900" b="1" spc="25" dirty="0">
                <a:solidFill>
                  <a:srgbClr val="000000"/>
                </a:solidFill>
                <a:latin typeface="Times New Roman"/>
                <a:ea typeface="Times New Roman"/>
              </a:rPr>
              <a:t>Baldinger</a:t>
            </a:r>
          </a:p>
          <a:p>
            <a:pPr marL="0">
              <a:lnSpc>
                <a:spcPct val="100000"/>
              </a:lnSpc>
            </a:pPr>
            <a:r>
              <a:rPr lang="en-US" altLang="zh-CN" sz="900" spc="-94" dirty="0">
                <a:solidFill>
                  <a:srgbClr val="000000"/>
                </a:solidFill>
                <a:latin typeface="MS Gothic"/>
                <a:ea typeface="MS Gothic"/>
              </a:rPr>
              <a:t>サステナブル＆イ</a:t>
            </a:r>
            <a:r>
              <a:rPr lang="en-US" altLang="zh-CN" sz="900" spc="-89" dirty="0">
                <a:solidFill>
                  <a:srgbClr val="000000"/>
                </a:solidFill>
                <a:latin typeface="MS Gothic"/>
                <a:ea typeface="MS Gothic"/>
              </a:rPr>
              <a:t>ンパクト</a:t>
            </a:r>
          </a:p>
          <a:p>
            <a:pPr marL="0">
              <a:lnSpc>
                <a:spcPct val="100000"/>
              </a:lnSpc>
            </a:pPr>
            <a:r>
              <a:rPr lang="en-US" altLang="zh-CN" sz="900" spc="-90" dirty="0">
                <a:solidFill>
                  <a:srgbClr val="000000"/>
                </a:solidFill>
                <a:latin typeface="MS Gothic"/>
                <a:ea typeface="MS Gothic"/>
              </a:rPr>
              <a:t>投資チームヘ</a:t>
            </a:r>
            <a:r>
              <a:rPr lang="en-US" altLang="zh-CN" sz="900" spc="-85" dirty="0">
                <a:solidFill>
                  <a:srgbClr val="000000"/>
                </a:solidFill>
                <a:latin typeface="MS Gothic"/>
                <a:ea typeface="MS Gothic"/>
              </a:rPr>
              <a:t>ッド</a:t>
            </a:r>
          </a:p>
          <a:p>
            <a:pPr>
              <a:lnSpc>
                <a:spcPts val="594"/>
              </a:lnSpc>
            </a:pPr>
            <a:endParaRPr lang="en-US" dirty="0"/>
          </a:p>
          <a:p>
            <a:pPr marL="0">
              <a:lnSpc>
                <a:spcPct val="100000"/>
              </a:lnSpc>
            </a:pPr>
            <a:r>
              <a:rPr lang="en-US" altLang="zh-CN" sz="800" spc="20" dirty="0">
                <a:solidFill>
                  <a:srgbClr val="000000"/>
                </a:solidFill>
                <a:latin typeface="Times New Roman"/>
                <a:ea typeface="Times New Roman"/>
              </a:rPr>
              <a:t>30</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years</a:t>
            </a:r>
            <a:r>
              <a:rPr lang="en-US" altLang="zh-CN" sz="800" spc="25" dirty="0">
                <a:solidFill>
                  <a:srgbClr val="000000"/>
                </a:solidFill>
                <a:latin typeface="Times New Roman"/>
                <a:cs typeface="Times New Roman"/>
              </a:rPr>
              <a:t> </a:t>
            </a:r>
            <a:r>
              <a:rPr lang="en-US" altLang="zh-CN" sz="800" spc="20" dirty="0">
                <a:solidFill>
                  <a:srgbClr val="000000"/>
                </a:solidFill>
                <a:latin typeface="Times New Roman"/>
                <a:ea typeface="Times New Roman"/>
              </a:rPr>
              <a:t>industry</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experience</a:t>
            </a:r>
          </a:p>
          <a:p>
            <a:pPr marL="0">
              <a:lnSpc>
                <a:spcPct val="100000"/>
              </a:lnSpc>
            </a:pPr>
            <a:r>
              <a:rPr lang="en-US" altLang="zh-CN" sz="800" dirty="0">
                <a:solidFill>
                  <a:srgbClr val="000000"/>
                </a:solidFill>
                <a:latin typeface="Times New Roman"/>
                <a:ea typeface="Times New Roman"/>
              </a:rPr>
              <a:t>(10</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years</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SI</a:t>
            </a:r>
            <a:r>
              <a:rPr lang="en-US" altLang="zh-CN" sz="800" spc="5" dirty="0">
                <a:solidFill>
                  <a:srgbClr val="000000"/>
                </a:solidFill>
                <a:latin typeface="Times New Roman"/>
                <a:cs typeface="Times New Roman"/>
              </a:rPr>
              <a:t> </a:t>
            </a:r>
            <a:r>
              <a:rPr lang="en-US" altLang="zh-CN" sz="800" dirty="0">
                <a:solidFill>
                  <a:srgbClr val="000000"/>
                </a:solidFill>
                <a:latin typeface="Times New Roman"/>
                <a:ea typeface="Times New Roman"/>
              </a:rPr>
              <a:t>specific)</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369"/>
              </a:lnSpc>
            </a:pPr>
            <a:endParaRPr lang="en-US" dirty="0"/>
          </a:p>
          <a:p>
            <a:pPr marL="530628" hangingPunct="0">
              <a:lnSpc>
                <a:spcPct val="133749"/>
              </a:lnSpc>
            </a:pPr>
            <a:r>
              <a:rPr lang="en-US" altLang="zh-CN" sz="800" spc="34" dirty="0">
                <a:solidFill>
                  <a:srgbClr val="000000"/>
                </a:solidFill>
                <a:latin typeface="Times New Roman"/>
                <a:ea typeface="Times New Roman"/>
              </a:rPr>
              <a:t>New</a:t>
            </a:r>
            <a:r>
              <a:rPr lang="en-US" altLang="zh-CN" sz="800" spc="-90" dirty="0">
                <a:solidFill>
                  <a:srgbClr val="000000"/>
                </a:solidFill>
                <a:latin typeface="Times New Roman"/>
                <a:cs typeface="Times New Roman"/>
              </a:rPr>
              <a:t> </a:t>
            </a:r>
            <a:r>
              <a:rPr lang="en-US" altLang="zh-CN" sz="800" spc="30" dirty="0">
                <a:solidFill>
                  <a:srgbClr val="000000"/>
                </a:solidFill>
                <a:latin typeface="Times New Roman"/>
                <a:ea typeface="Times New Roman"/>
              </a:rPr>
              <a:t>York</a:t>
            </a:r>
            <a:r>
              <a:rPr lang="en-US" altLang="zh-CN" sz="800" dirty="0">
                <a:solidFill>
                  <a:srgbClr val="000000"/>
                </a:solidFill>
                <a:latin typeface="Times New Roman"/>
                <a:cs typeface="Times New Roman"/>
              </a:rPr>
              <a:t> </a:t>
            </a:r>
            <a:r>
              <a:rPr lang="en-US" altLang="zh-CN" sz="800" spc="-5" dirty="0">
                <a:solidFill>
                  <a:srgbClr val="000000"/>
                </a:solidFill>
                <a:latin typeface="Times New Roman"/>
                <a:ea typeface="Times New Roman"/>
              </a:rPr>
              <a:t>Zuri</a:t>
            </a:r>
            <a:r>
              <a:rPr lang="en-US" altLang="zh-CN" sz="800" dirty="0">
                <a:solidFill>
                  <a:srgbClr val="000000"/>
                </a:solidFill>
                <a:latin typeface="Times New Roman"/>
                <a:ea typeface="Times New Roman"/>
              </a:rPr>
              <a:t>ch</a:t>
            </a:r>
            <a:r>
              <a:rPr lang="en-US" altLang="zh-CN" sz="800" dirty="0">
                <a:solidFill>
                  <a:srgbClr val="000000"/>
                </a:solidFill>
                <a:latin typeface="Times New Roman"/>
                <a:cs typeface="Times New Roman"/>
              </a:rPr>
              <a:t> </a:t>
            </a:r>
            <a:r>
              <a:rPr lang="en-US" altLang="zh-CN" sz="800" spc="25" dirty="0">
                <a:solidFill>
                  <a:srgbClr val="000000"/>
                </a:solidFill>
                <a:latin typeface="Times New Roman"/>
                <a:ea typeface="Times New Roman"/>
              </a:rPr>
              <a:t>Amst</a:t>
            </a:r>
            <a:r>
              <a:rPr lang="en-US" altLang="zh-CN" sz="800" spc="20" dirty="0">
                <a:solidFill>
                  <a:srgbClr val="000000"/>
                </a:solidFill>
                <a:latin typeface="Times New Roman"/>
                <a:ea typeface="Times New Roman"/>
              </a:rPr>
              <a:t>erdam</a:t>
            </a:r>
            <a:r>
              <a:rPr lang="en-US" altLang="zh-CN" sz="800" dirty="0">
                <a:solidFill>
                  <a:srgbClr val="000000"/>
                </a:solidFill>
                <a:latin typeface="Times New Roman"/>
                <a:cs typeface="Times New Roman"/>
              </a:rPr>
              <a:t> </a:t>
            </a:r>
            <a:r>
              <a:rPr lang="en-US" altLang="zh-CN" sz="800" spc="20" dirty="0">
                <a:solidFill>
                  <a:srgbClr val="000000"/>
                </a:solidFill>
                <a:latin typeface="Times New Roman"/>
                <a:ea typeface="Times New Roman"/>
              </a:rPr>
              <a:t>Lon</a:t>
            </a:r>
            <a:r>
              <a:rPr lang="en-US" altLang="zh-CN" sz="800" spc="10" dirty="0">
                <a:solidFill>
                  <a:srgbClr val="000000"/>
                </a:solidFill>
                <a:latin typeface="Times New Roman"/>
                <a:ea typeface="Times New Roman"/>
              </a:rPr>
              <a:t>don</a:t>
            </a:r>
          </a:p>
        </p:txBody>
      </p:sp>
      <p:sp>
        <p:nvSpPr>
          <p:cNvPr id="91" name="TextBox 91"/>
          <p:cNvSpPr txBox="1"/>
          <p:nvPr/>
        </p:nvSpPr>
        <p:spPr>
          <a:xfrm>
            <a:off x="2120704" y="4143412"/>
            <a:ext cx="1901635" cy="1728834"/>
          </a:xfrm>
          <a:prstGeom prst="rect">
            <a:avLst/>
          </a:prstGeom>
          <a:noFill/>
        </p:spPr>
        <p:txBody>
          <a:bodyPr wrap="square" lIns="0" tIns="0" rIns="0" bIns="0" rtlCol="0">
            <a:spAutoFit/>
          </a:bodyPr>
          <a:lstStyle/>
          <a:p>
            <a:pPr marL="0">
              <a:lnSpc>
                <a:spcPct val="100000"/>
              </a:lnSpc>
            </a:pPr>
            <a:r>
              <a:rPr lang="en-US" altLang="zh-CN" sz="1000" b="1" spc="-94" dirty="0">
                <a:solidFill>
                  <a:srgbClr val="000000"/>
                </a:solidFill>
                <a:latin typeface="Times New Roman"/>
                <a:ea typeface="Times New Roman"/>
              </a:rPr>
              <a:t>SI</a:t>
            </a:r>
            <a:r>
              <a:rPr lang="en-US" altLang="zh-CN" sz="1000" b="1" spc="-5" dirty="0">
                <a:solidFill>
                  <a:srgbClr val="000000"/>
                </a:solidFill>
                <a:latin typeface="Times New Roman"/>
                <a:cs typeface="Times New Roman"/>
              </a:rPr>
              <a:t> </a:t>
            </a:r>
            <a:r>
              <a:rPr lang="en-US" altLang="zh-CN" sz="1000" b="1" spc="-195" dirty="0">
                <a:solidFill>
                  <a:srgbClr val="000000"/>
                </a:solidFill>
                <a:latin typeface="MS Gothic"/>
                <a:ea typeface="MS Gothic"/>
              </a:rPr>
              <a:t>インベストメント・スペシャリスト</a:t>
            </a:r>
          </a:p>
          <a:p>
            <a:pPr marL="658421" hangingPunct="0">
              <a:lnSpc>
                <a:spcPct val="101666"/>
              </a:lnSpc>
              <a:spcBef>
                <a:spcPts val="384"/>
              </a:spcBef>
            </a:pPr>
            <a:r>
              <a:rPr lang="en-US" altLang="zh-CN" sz="900" b="1" spc="44" dirty="0">
                <a:solidFill>
                  <a:srgbClr val="000000"/>
                </a:solidFill>
                <a:latin typeface="Times New Roman"/>
                <a:ea typeface="Times New Roman"/>
              </a:rPr>
              <a:t>Martijn</a:t>
            </a:r>
            <a:r>
              <a:rPr lang="en-US" altLang="zh-CN" sz="900" b="1" spc="-85" dirty="0">
                <a:solidFill>
                  <a:srgbClr val="000000"/>
                </a:solidFill>
                <a:latin typeface="Times New Roman"/>
                <a:cs typeface="Times New Roman"/>
              </a:rPr>
              <a:t> </a:t>
            </a:r>
            <a:r>
              <a:rPr lang="en-US" altLang="zh-CN" sz="900" b="1" spc="50" dirty="0">
                <a:solidFill>
                  <a:srgbClr val="000000"/>
                </a:solidFill>
                <a:latin typeface="Times New Roman"/>
                <a:ea typeface="Times New Roman"/>
              </a:rPr>
              <a:t>Oosterwoud</a:t>
            </a:r>
            <a:r>
              <a:rPr lang="en-US" altLang="zh-CN" sz="900" b="1" dirty="0">
                <a:solidFill>
                  <a:srgbClr val="000000"/>
                </a:solidFill>
                <a:latin typeface="Times New Roman"/>
                <a:cs typeface="Times New Roman"/>
              </a:rPr>
              <a:t> </a:t>
            </a:r>
            <a:r>
              <a:rPr lang="en-US" altLang="zh-CN" sz="900" spc="-64" dirty="0">
                <a:solidFill>
                  <a:srgbClr val="000000"/>
                </a:solidFill>
                <a:latin typeface="Times New Roman"/>
                <a:ea typeface="Times New Roman"/>
              </a:rPr>
              <a:t>SI</a:t>
            </a:r>
            <a:r>
              <a:rPr lang="en-US" altLang="zh-CN" sz="900" spc="-154" dirty="0">
                <a:solidFill>
                  <a:srgbClr val="000000"/>
                </a:solidFill>
                <a:latin typeface="MS Gothic"/>
                <a:ea typeface="MS Gothic"/>
              </a:rPr>
              <a:t>スペ</a:t>
            </a:r>
            <a:r>
              <a:rPr lang="en-US" altLang="zh-CN" sz="900" spc="-150" dirty="0">
                <a:solidFill>
                  <a:srgbClr val="000000"/>
                </a:solidFill>
                <a:latin typeface="MS Gothic"/>
                <a:ea typeface="MS Gothic"/>
              </a:rPr>
              <a:t>シャリスト</a:t>
            </a:r>
          </a:p>
          <a:p>
            <a:pPr marL="0" indent="658306">
              <a:lnSpc>
                <a:spcPct val="100000"/>
              </a:lnSpc>
            </a:pPr>
            <a:r>
              <a:rPr lang="en-US" altLang="zh-CN" sz="900" spc="-119" dirty="0">
                <a:solidFill>
                  <a:srgbClr val="000000"/>
                </a:solidFill>
                <a:latin typeface="MS Gothic"/>
                <a:ea typeface="MS Gothic"/>
              </a:rPr>
              <a:t>チームヘ</a:t>
            </a:r>
            <a:r>
              <a:rPr lang="en-US" altLang="zh-CN" sz="900" spc="-114" dirty="0">
                <a:solidFill>
                  <a:srgbClr val="000000"/>
                </a:solidFill>
                <a:latin typeface="MS Gothic"/>
                <a:ea typeface="MS Gothic"/>
              </a:rPr>
              <a:t>ッド</a:t>
            </a:r>
          </a:p>
          <a:p>
            <a:pPr marL="0" indent="658421">
              <a:lnSpc>
                <a:spcPct val="100000"/>
              </a:lnSpc>
            </a:pPr>
            <a:r>
              <a:rPr lang="en-US" altLang="zh-CN" sz="800" spc="20" dirty="0">
                <a:solidFill>
                  <a:srgbClr val="000000"/>
                </a:solidFill>
                <a:latin typeface="Times New Roman"/>
                <a:ea typeface="Times New Roman"/>
              </a:rPr>
              <a:t>21</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years</a:t>
            </a:r>
            <a:r>
              <a:rPr lang="en-US" altLang="zh-CN" sz="800" spc="25" dirty="0">
                <a:solidFill>
                  <a:srgbClr val="000000"/>
                </a:solidFill>
                <a:latin typeface="Times New Roman"/>
                <a:cs typeface="Times New Roman"/>
              </a:rPr>
              <a:t> </a:t>
            </a:r>
            <a:r>
              <a:rPr lang="en-US" altLang="zh-CN" sz="800" spc="20" dirty="0">
                <a:solidFill>
                  <a:srgbClr val="000000"/>
                </a:solidFill>
                <a:latin typeface="Times New Roman"/>
                <a:ea typeface="Times New Roman"/>
              </a:rPr>
              <a:t>industry</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experience</a:t>
            </a:r>
          </a:p>
          <a:p>
            <a:pPr marL="0" indent="658421">
              <a:lnSpc>
                <a:spcPct val="100000"/>
              </a:lnSpc>
            </a:pPr>
            <a:r>
              <a:rPr lang="en-US" altLang="zh-CN" sz="800" dirty="0">
                <a:solidFill>
                  <a:srgbClr val="000000"/>
                </a:solidFill>
                <a:latin typeface="Times New Roman"/>
                <a:ea typeface="Times New Roman"/>
              </a:rPr>
              <a:t>(11</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years</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SI</a:t>
            </a:r>
            <a:r>
              <a:rPr lang="en-US" altLang="zh-CN" sz="800" spc="5" dirty="0">
                <a:solidFill>
                  <a:srgbClr val="000000"/>
                </a:solidFill>
                <a:latin typeface="Times New Roman"/>
                <a:cs typeface="Times New Roman"/>
              </a:rPr>
              <a:t> </a:t>
            </a:r>
            <a:r>
              <a:rPr lang="en-US" altLang="zh-CN" sz="800" dirty="0">
                <a:solidFill>
                  <a:srgbClr val="000000"/>
                </a:solidFill>
                <a:latin typeface="Times New Roman"/>
                <a:ea typeface="Times New Roman"/>
              </a:rPr>
              <a:t>specific)</a:t>
            </a:r>
          </a:p>
          <a:p>
            <a:pPr>
              <a:lnSpc>
                <a:spcPts val="1560"/>
              </a:lnSpc>
            </a:pPr>
            <a:endParaRPr lang="en-US" dirty="0"/>
          </a:p>
          <a:p>
            <a:pPr marL="0">
              <a:lnSpc>
                <a:spcPct val="100000"/>
              </a:lnSpc>
            </a:pPr>
            <a:r>
              <a:rPr lang="en-US" altLang="zh-CN" sz="1000" b="1" spc="-75" dirty="0">
                <a:solidFill>
                  <a:srgbClr val="000000"/>
                </a:solidFill>
                <a:latin typeface="Times New Roman"/>
                <a:ea typeface="Times New Roman"/>
              </a:rPr>
              <a:t>SI</a:t>
            </a:r>
            <a:r>
              <a:rPr lang="en-US" altLang="zh-CN" sz="1000" b="1" spc="25" dirty="0">
                <a:solidFill>
                  <a:srgbClr val="000000"/>
                </a:solidFill>
                <a:latin typeface="Times New Roman"/>
                <a:cs typeface="Times New Roman"/>
              </a:rPr>
              <a:t> </a:t>
            </a:r>
            <a:r>
              <a:rPr lang="en-US" altLang="zh-CN" sz="1000" b="1" spc="-159" dirty="0">
                <a:solidFill>
                  <a:srgbClr val="000000"/>
                </a:solidFill>
                <a:latin typeface="MS Gothic"/>
                <a:ea typeface="MS Gothic"/>
              </a:rPr>
              <a:t>ビジネス・ストラテジー</a:t>
            </a:r>
          </a:p>
          <a:p>
            <a:pPr marL="658421" hangingPunct="0">
              <a:lnSpc>
                <a:spcPct val="101666"/>
              </a:lnSpc>
              <a:spcBef>
                <a:spcPts val="325"/>
              </a:spcBef>
            </a:pPr>
            <a:r>
              <a:rPr lang="en-US" altLang="zh-CN" sz="900" b="1" spc="34" dirty="0">
                <a:solidFill>
                  <a:srgbClr val="000000"/>
                </a:solidFill>
                <a:latin typeface="Times New Roman"/>
                <a:ea typeface="Times New Roman"/>
              </a:rPr>
              <a:t>Christine</a:t>
            </a:r>
            <a:r>
              <a:rPr lang="en-US" altLang="zh-CN" sz="900" b="1" spc="-75" dirty="0">
                <a:solidFill>
                  <a:srgbClr val="000000"/>
                </a:solidFill>
                <a:latin typeface="Times New Roman"/>
                <a:cs typeface="Times New Roman"/>
              </a:rPr>
              <a:t> </a:t>
            </a:r>
            <a:r>
              <a:rPr lang="en-US" altLang="zh-CN" sz="900" b="1" spc="40" dirty="0">
                <a:solidFill>
                  <a:srgbClr val="000000"/>
                </a:solidFill>
                <a:latin typeface="Times New Roman"/>
                <a:ea typeface="Times New Roman"/>
              </a:rPr>
              <a:t>Gugolz</a:t>
            </a:r>
            <a:r>
              <a:rPr lang="en-US" altLang="zh-CN" sz="900" b="1" dirty="0">
                <a:solidFill>
                  <a:srgbClr val="000000"/>
                </a:solidFill>
                <a:latin typeface="Times New Roman"/>
                <a:cs typeface="Times New Roman"/>
              </a:rPr>
              <a:t> </a:t>
            </a:r>
            <a:br/>
            <a:r>
              <a:rPr lang="en-US" altLang="zh-CN" sz="900" spc="-10" dirty="0">
                <a:solidFill>
                  <a:srgbClr val="000000"/>
                </a:solidFill>
                <a:latin typeface="Times New Roman"/>
                <a:ea typeface="Times New Roman"/>
              </a:rPr>
              <a:t>SI</a:t>
            </a:r>
            <a:r>
              <a:rPr lang="en-US" altLang="zh-CN" sz="900" dirty="0">
                <a:solidFill>
                  <a:srgbClr val="000000"/>
                </a:solidFill>
                <a:latin typeface="Times New Roman"/>
                <a:cs typeface="Times New Roman"/>
              </a:rPr>
              <a:t> </a:t>
            </a:r>
            <a:r>
              <a:rPr lang="en-US" altLang="zh-CN" sz="900" spc="-20" dirty="0">
                <a:solidFill>
                  <a:srgbClr val="000000"/>
                </a:solidFill>
                <a:latin typeface="MS Gothic"/>
                <a:ea typeface="MS Gothic"/>
              </a:rPr>
              <a:t>事業戦略担当</a:t>
            </a:r>
          </a:p>
          <a:p>
            <a:pPr>
              <a:lnSpc>
                <a:spcPts val="584"/>
              </a:lnSpc>
            </a:pPr>
            <a:endParaRPr lang="en-US" dirty="0"/>
          </a:p>
          <a:p>
            <a:pPr marL="0" indent="658421">
              <a:lnSpc>
                <a:spcPct val="100000"/>
              </a:lnSpc>
            </a:pPr>
            <a:r>
              <a:rPr lang="en-US" altLang="zh-CN" sz="800" spc="20" dirty="0">
                <a:solidFill>
                  <a:srgbClr val="000000"/>
                </a:solidFill>
                <a:latin typeface="Times New Roman"/>
                <a:ea typeface="Times New Roman"/>
              </a:rPr>
              <a:t>15</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years</a:t>
            </a:r>
            <a:r>
              <a:rPr lang="en-US" altLang="zh-CN" sz="800" spc="25" dirty="0">
                <a:solidFill>
                  <a:srgbClr val="000000"/>
                </a:solidFill>
                <a:latin typeface="Times New Roman"/>
                <a:cs typeface="Times New Roman"/>
              </a:rPr>
              <a:t> </a:t>
            </a:r>
            <a:r>
              <a:rPr lang="en-US" altLang="zh-CN" sz="800" spc="20" dirty="0">
                <a:solidFill>
                  <a:srgbClr val="000000"/>
                </a:solidFill>
                <a:latin typeface="Times New Roman"/>
                <a:ea typeface="Times New Roman"/>
              </a:rPr>
              <a:t>industry</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experience</a:t>
            </a:r>
          </a:p>
        </p:txBody>
      </p:sp>
      <p:sp>
        <p:nvSpPr>
          <p:cNvPr id="92" name="TextBox 92"/>
          <p:cNvSpPr txBox="1"/>
          <p:nvPr/>
        </p:nvSpPr>
        <p:spPr>
          <a:xfrm>
            <a:off x="4614129" y="4344979"/>
            <a:ext cx="1243185" cy="1527267"/>
          </a:xfrm>
          <a:prstGeom prst="rect">
            <a:avLst/>
          </a:prstGeom>
          <a:noFill/>
        </p:spPr>
        <p:txBody>
          <a:bodyPr wrap="square" lIns="0" tIns="0" rIns="0" bIns="0" rtlCol="0">
            <a:spAutoFit/>
          </a:bodyPr>
          <a:lstStyle/>
          <a:p>
            <a:pPr marL="0" hangingPunct="0">
              <a:lnSpc>
                <a:spcPct val="101666"/>
              </a:lnSpc>
            </a:pPr>
            <a:r>
              <a:rPr lang="en-US" altLang="zh-CN" sz="900" b="1" spc="40" dirty="0">
                <a:solidFill>
                  <a:srgbClr val="000000"/>
                </a:solidFill>
                <a:latin typeface="Times New Roman"/>
                <a:ea typeface="Times New Roman"/>
              </a:rPr>
              <a:t>Amy</a:t>
            </a:r>
            <a:r>
              <a:rPr lang="en-US" altLang="zh-CN" sz="900" b="1" spc="-100" dirty="0">
                <a:solidFill>
                  <a:srgbClr val="000000"/>
                </a:solidFill>
                <a:latin typeface="Times New Roman"/>
                <a:cs typeface="Times New Roman"/>
              </a:rPr>
              <a:t> </a:t>
            </a:r>
            <a:r>
              <a:rPr lang="en-US" altLang="zh-CN" sz="900" b="1" spc="25" dirty="0">
                <a:solidFill>
                  <a:srgbClr val="000000"/>
                </a:solidFill>
                <a:latin typeface="Times New Roman"/>
                <a:ea typeface="Times New Roman"/>
              </a:rPr>
              <a:t>Farrell</a:t>
            </a:r>
            <a:r>
              <a:rPr lang="en-US" altLang="zh-CN" sz="900" b="1" dirty="0">
                <a:solidFill>
                  <a:srgbClr val="000000"/>
                </a:solidFill>
                <a:latin typeface="Times New Roman"/>
                <a:cs typeface="Times New Roman"/>
              </a:rPr>
              <a:t> </a:t>
            </a:r>
            <a:br/>
            <a:r>
              <a:rPr lang="en-US" altLang="zh-CN" sz="900" spc="-69" dirty="0">
                <a:solidFill>
                  <a:srgbClr val="000000"/>
                </a:solidFill>
                <a:latin typeface="Times New Roman"/>
                <a:ea typeface="Times New Roman"/>
              </a:rPr>
              <a:t>SI</a:t>
            </a:r>
            <a:r>
              <a:rPr lang="en-US" altLang="zh-CN" sz="900" spc="-159" dirty="0">
                <a:solidFill>
                  <a:srgbClr val="000000"/>
                </a:solidFill>
                <a:latin typeface="MS Gothic"/>
                <a:ea typeface="MS Gothic"/>
              </a:rPr>
              <a:t>スペシャリ</a:t>
            </a:r>
            <a:r>
              <a:rPr lang="en-US" altLang="zh-CN" sz="900" spc="-154" dirty="0">
                <a:solidFill>
                  <a:srgbClr val="000000"/>
                </a:solidFill>
                <a:latin typeface="MS Gothic"/>
                <a:ea typeface="MS Gothic"/>
              </a:rPr>
              <a:t>スト</a:t>
            </a:r>
          </a:p>
          <a:p>
            <a:pPr>
              <a:lnSpc>
                <a:spcPts val="584"/>
              </a:lnSpc>
            </a:pPr>
            <a:endParaRPr lang="en-US" dirty="0"/>
          </a:p>
          <a:p>
            <a:pPr marL="0">
              <a:lnSpc>
                <a:spcPct val="100000"/>
              </a:lnSpc>
            </a:pPr>
            <a:r>
              <a:rPr lang="en-US" altLang="zh-CN" sz="800" spc="20" dirty="0">
                <a:solidFill>
                  <a:srgbClr val="000000"/>
                </a:solidFill>
                <a:latin typeface="Times New Roman"/>
                <a:ea typeface="Times New Roman"/>
              </a:rPr>
              <a:t>24</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years</a:t>
            </a:r>
            <a:r>
              <a:rPr lang="en-US" altLang="zh-CN" sz="800" spc="25" dirty="0">
                <a:solidFill>
                  <a:srgbClr val="000000"/>
                </a:solidFill>
                <a:latin typeface="Times New Roman"/>
                <a:cs typeface="Times New Roman"/>
              </a:rPr>
              <a:t> </a:t>
            </a:r>
            <a:r>
              <a:rPr lang="en-US" altLang="zh-CN" sz="800" spc="20" dirty="0">
                <a:solidFill>
                  <a:srgbClr val="000000"/>
                </a:solidFill>
                <a:latin typeface="Times New Roman"/>
                <a:ea typeface="Times New Roman"/>
              </a:rPr>
              <a:t>industry</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experience</a:t>
            </a:r>
          </a:p>
          <a:p>
            <a:pPr marL="0">
              <a:lnSpc>
                <a:spcPct val="100000"/>
              </a:lnSpc>
            </a:pPr>
            <a:r>
              <a:rPr lang="en-US" altLang="zh-CN" sz="800" dirty="0">
                <a:solidFill>
                  <a:srgbClr val="000000"/>
                </a:solidFill>
                <a:latin typeface="Times New Roman"/>
                <a:ea typeface="Times New Roman"/>
              </a:rPr>
              <a:t>(9</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years</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SI</a:t>
            </a:r>
            <a:r>
              <a:rPr lang="en-US" altLang="zh-CN" sz="800" spc="-55" dirty="0">
                <a:solidFill>
                  <a:srgbClr val="000000"/>
                </a:solidFill>
                <a:latin typeface="Times New Roman"/>
                <a:cs typeface="Times New Roman"/>
              </a:rPr>
              <a:t> </a:t>
            </a:r>
            <a:r>
              <a:rPr lang="en-US" altLang="zh-CN" sz="800" dirty="0">
                <a:solidFill>
                  <a:srgbClr val="000000"/>
                </a:solidFill>
                <a:latin typeface="Times New Roman"/>
                <a:ea typeface="Times New Roman"/>
              </a:rPr>
              <a:t>specific)</a:t>
            </a:r>
          </a:p>
          <a:p>
            <a:pPr>
              <a:lnSpc>
                <a:spcPts val="1000"/>
              </a:lnSpc>
            </a:pPr>
            <a:endParaRPr lang="en-US" dirty="0"/>
          </a:p>
          <a:p>
            <a:pPr>
              <a:lnSpc>
                <a:spcPts val="1000"/>
              </a:lnSpc>
            </a:pPr>
            <a:endParaRPr lang="en-US" dirty="0"/>
          </a:p>
          <a:p>
            <a:pPr>
              <a:lnSpc>
                <a:spcPts val="1594"/>
              </a:lnSpc>
            </a:pPr>
            <a:endParaRPr lang="en-US" dirty="0"/>
          </a:p>
          <a:p>
            <a:pPr marL="0">
              <a:lnSpc>
                <a:spcPct val="100000"/>
              </a:lnSpc>
            </a:pPr>
            <a:r>
              <a:rPr lang="en-US" altLang="zh-CN" sz="900" b="1" spc="20" dirty="0">
                <a:solidFill>
                  <a:srgbClr val="000000"/>
                </a:solidFill>
                <a:latin typeface="Times New Roman"/>
                <a:ea typeface="Times New Roman"/>
              </a:rPr>
              <a:t>Gillian</a:t>
            </a:r>
            <a:r>
              <a:rPr lang="en-US" altLang="zh-CN" sz="900" b="1" spc="34" dirty="0">
                <a:solidFill>
                  <a:srgbClr val="000000"/>
                </a:solidFill>
                <a:latin typeface="Times New Roman"/>
                <a:cs typeface="Times New Roman"/>
              </a:rPr>
              <a:t> </a:t>
            </a:r>
            <a:r>
              <a:rPr lang="en-US" altLang="zh-CN" sz="900" b="1" spc="25" dirty="0">
                <a:solidFill>
                  <a:srgbClr val="000000"/>
                </a:solidFill>
                <a:latin typeface="Times New Roman"/>
                <a:ea typeface="Times New Roman"/>
              </a:rPr>
              <a:t>Dexter</a:t>
            </a:r>
          </a:p>
          <a:p>
            <a:pPr marL="0">
              <a:lnSpc>
                <a:spcPct val="100000"/>
              </a:lnSpc>
            </a:pPr>
            <a:r>
              <a:rPr lang="en-US" altLang="zh-CN" sz="900" spc="-34" dirty="0">
                <a:solidFill>
                  <a:srgbClr val="000000"/>
                </a:solidFill>
                <a:latin typeface="Times New Roman"/>
                <a:ea typeface="Times New Roman"/>
              </a:rPr>
              <a:t>SI</a:t>
            </a:r>
            <a:r>
              <a:rPr lang="en-US" altLang="zh-CN" sz="900" spc="15" dirty="0">
                <a:solidFill>
                  <a:srgbClr val="000000"/>
                </a:solidFill>
                <a:latin typeface="Times New Roman"/>
                <a:cs typeface="Times New Roman"/>
              </a:rPr>
              <a:t> </a:t>
            </a:r>
            <a:r>
              <a:rPr lang="en-US" altLang="zh-CN" sz="900" spc="-80" dirty="0">
                <a:solidFill>
                  <a:srgbClr val="000000"/>
                </a:solidFill>
                <a:latin typeface="MS Gothic"/>
                <a:ea typeface="MS Gothic"/>
              </a:rPr>
              <a:t>コンテンツ戦略担当</a:t>
            </a:r>
          </a:p>
          <a:p>
            <a:pPr>
              <a:lnSpc>
                <a:spcPts val="584"/>
              </a:lnSpc>
            </a:pPr>
            <a:endParaRPr lang="en-US" dirty="0"/>
          </a:p>
          <a:p>
            <a:pPr marL="0">
              <a:lnSpc>
                <a:spcPct val="100000"/>
              </a:lnSpc>
            </a:pPr>
            <a:r>
              <a:rPr lang="en-US" altLang="zh-CN" sz="800" spc="20" dirty="0">
                <a:solidFill>
                  <a:srgbClr val="000000"/>
                </a:solidFill>
                <a:latin typeface="Times New Roman"/>
                <a:ea typeface="Times New Roman"/>
              </a:rPr>
              <a:t>29</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years</a:t>
            </a:r>
            <a:r>
              <a:rPr lang="en-US" altLang="zh-CN" sz="800" spc="25" dirty="0">
                <a:solidFill>
                  <a:srgbClr val="000000"/>
                </a:solidFill>
                <a:latin typeface="Times New Roman"/>
                <a:cs typeface="Times New Roman"/>
              </a:rPr>
              <a:t> </a:t>
            </a:r>
            <a:r>
              <a:rPr lang="en-US" altLang="zh-CN" sz="800" spc="20" dirty="0">
                <a:solidFill>
                  <a:srgbClr val="000000"/>
                </a:solidFill>
                <a:latin typeface="Times New Roman"/>
                <a:ea typeface="Times New Roman"/>
              </a:rPr>
              <a:t>industry</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experience</a:t>
            </a:r>
          </a:p>
        </p:txBody>
      </p:sp>
      <p:sp>
        <p:nvSpPr>
          <p:cNvPr id="93" name="TextBox 93"/>
          <p:cNvSpPr txBox="1"/>
          <p:nvPr/>
        </p:nvSpPr>
        <p:spPr>
          <a:xfrm>
            <a:off x="6446808" y="4344979"/>
            <a:ext cx="1243205" cy="1527269"/>
          </a:xfrm>
          <a:prstGeom prst="rect">
            <a:avLst/>
          </a:prstGeom>
          <a:noFill/>
        </p:spPr>
        <p:txBody>
          <a:bodyPr wrap="square" lIns="0" tIns="0" rIns="0" bIns="0" rtlCol="0">
            <a:spAutoFit/>
          </a:bodyPr>
          <a:lstStyle/>
          <a:p>
            <a:pPr marL="0" hangingPunct="0">
              <a:lnSpc>
                <a:spcPct val="101666"/>
              </a:lnSpc>
            </a:pPr>
            <a:r>
              <a:rPr lang="en-US" altLang="zh-CN" sz="900" b="1" spc="40" dirty="0">
                <a:solidFill>
                  <a:srgbClr val="000000"/>
                </a:solidFill>
                <a:latin typeface="Times New Roman"/>
                <a:ea typeface="Times New Roman"/>
              </a:rPr>
              <a:t>Karsten</a:t>
            </a:r>
            <a:r>
              <a:rPr lang="en-US" altLang="zh-CN" sz="900" b="1" spc="-75" dirty="0">
                <a:solidFill>
                  <a:srgbClr val="000000"/>
                </a:solidFill>
                <a:latin typeface="Times New Roman"/>
                <a:cs typeface="Times New Roman"/>
              </a:rPr>
              <a:t> </a:t>
            </a:r>
            <a:r>
              <a:rPr lang="en-US" altLang="zh-CN" sz="900" b="1" spc="34" dirty="0">
                <a:solidFill>
                  <a:srgbClr val="000000"/>
                </a:solidFill>
                <a:latin typeface="Times New Roman"/>
                <a:ea typeface="Times New Roman"/>
              </a:rPr>
              <a:t>Guettler</a:t>
            </a:r>
            <a:r>
              <a:rPr lang="en-US" altLang="zh-CN" sz="900" b="1" dirty="0">
                <a:solidFill>
                  <a:srgbClr val="000000"/>
                </a:solidFill>
                <a:latin typeface="Times New Roman"/>
                <a:cs typeface="Times New Roman"/>
              </a:rPr>
              <a:t> </a:t>
            </a:r>
            <a:br/>
            <a:r>
              <a:rPr lang="en-US" altLang="zh-CN" sz="900" spc="-64" dirty="0">
                <a:solidFill>
                  <a:srgbClr val="000000"/>
                </a:solidFill>
                <a:latin typeface="Times New Roman"/>
                <a:ea typeface="Times New Roman"/>
              </a:rPr>
              <a:t>SI</a:t>
            </a:r>
            <a:r>
              <a:rPr lang="en-US" altLang="zh-CN" sz="900" spc="-154" dirty="0">
                <a:solidFill>
                  <a:srgbClr val="000000"/>
                </a:solidFill>
                <a:latin typeface="MS Gothic"/>
                <a:ea typeface="MS Gothic"/>
              </a:rPr>
              <a:t>スペ</a:t>
            </a:r>
            <a:r>
              <a:rPr lang="en-US" altLang="zh-CN" sz="900" spc="-150" dirty="0">
                <a:solidFill>
                  <a:srgbClr val="000000"/>
                </a:solidFill>
                <a:latin typeface="MS Gothic"/>
                <a:ea typeface="MS Gothic"/>
              </a:rPr>
              <a:t>シャリスト</a:t>
            </a:r>
          </a:p>
          <a:p>
            <a:pPr>
              <a:lnSpc>
                <a:spcPts val="584"/>
              </a:lnSpc>
            </a:pPr>
            <a:endParaRPr lang="en-US" dirty="0"/>
          </a:p>
          <a:p>
            <a:pPr marL="0">
              <a:lnSpc>
                <a:spcPct val="100000"/>
              </a:lnSpc>
            </a:pPr>
            <a:r>
              <a:rPr lang="en-US" altLang="zh-CN" sz="800" spc="20" dirty="0">
                <a:solidFill>
                  <a:srgbClr val="000000"/>
                </a:solidFill>
                <a:latin typeface="Times New Roman"/>
                <a:ea typeface="Times New Roman"/>
              </a:rPr>
              <a:t>15</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years</a:t>
            </a:r>
            <a:r>
              <a:rPr lang="en-US" altLang="zh-CN" sz="800" spc="25" dirty="0">
                <a:solidFill>
                  <a:srgbClr val="000000"/>
                </a:solidFill>
                <a:latin typeface="Times New Roman"/>
                <a:cs typeface="Times New Roman"/>
              </a:rPr>
              <a:t> </a:t>
            </a:r>
            <a:r>
              <a:rPr lang="en-US" altLang="zh-CN" sz="800" spc="20" dirty="0">
                <a:solidFill>
                  <a:srgbClr val="000000"/>
                </a:solidFill>
                <a:latin typeface="Times New Roman"/>
                <a:ea typeface="Times New Roman"/>
              </a:rPr>
              <a:t>industry</a:t>
            </a:r>
            <a:r>
              <a:rPr lang="en-US" altLang="zh-CN" sz="800" spc="25" dirty="0">
                <a:solidFill>
                  <a:srgbClr val="000000"/>
                </a:solidFill>
                <a:latin typeface="Times New Roman"/>
                <a:cs typeface="Times New Roman"/>
              </a:rPr>
              <a:t> </a:t>
            </a:r>
            <a:r>
              <a:rPr lang="en-US" altLang="zh-CN" sz="800" spc="15" dirty="0">
                <a:solidFill>
                  <a:srgbClr val="000000"/>
                </a:solidFill>
                <a:latin typeface="Times New Roman"/>
                <a:ea typeface="Times New Roman"/>
              </a:rPr>
              <a:t>experience</a:t>
            </a:r>
          </a:p>
          <a:p>
            <a:pPr marL="0">
              <a:lnSpc>
                <a:spcPct val="100000"/>
              </a:lnSpc>
            </a:pPr>
            <a:r>
              <a:rPr lang="en-US" altLang="zh-CN" sz="800" dirty="0">
                <a:solidFill>
                  <a:srgbClr val="000000"/>
                </a:solidFill>
                <a:latin typeface="Times New Roman"/>
                <a:ea typeface="Times New Roman"/>
              </a:rPr>
              <a:t>(9</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years</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SI</a:t>
            </a:r>
            <a:r>
              <a:rPr lang="en-US" altLang="zh-CN" sz="800" spc="-55" dirty="0">
                <a:solidFill>
                  <a:srgbClr val="000000"/>
                </a:solidFill>
                <a:latin typeface="Times New Roman"/>
                <a:cs typeface="Times New Roman"/>
              </a:rPr>
              <a:t> </a:t>
            </a:r>
            <a:r>
              <a:rPr lang="en-US" altLang="zh-CN" sz="800" dirty="0">
                <a:solidFill>
                  <a:srgbClr val="000000"/>
                </a:solidFill>
                <a:latin typeface="Times New Roman"/>
                <a:ea typeface="Times New Roman"/>
              </a:rPr>
              <a:t>specific)</a:t>
            </a:r>
          </a:p>
          <a:p>
            <a:pPr>
              <a:lnSpc>
                <a:spcPts val="1000"/>
              </a:lnSpc>
            </a:pPr>
            <a:endParaRPr lang="en-US" dirty="0"/>
          </a:p>
          <a:p>
            <a:pPr>
              <a:lnSpc>
                <a:spcPts val="1000"/>
              </a:lnSpc>
            </a:pPr>
            <a:endParaRPr lang="en-US" dirty="0"/>
          </a:p>
          <a:p>
            <a:pPr>
              <a:lnSpc>
                <a:spcPts val="1580"/>
              </a:lnSpc>
            </a:pPr>
            <a:endParaRPr lang="en-US" dirty="0"/>
          </a:p>
          <a:p>
            <a:pPr marL="0" hangingPunct="0">
              <a:lnSpc>
                <a:spcPct val="101666"/>
              </a:lnSpc>
            </a:pPr>
            <a:r>
              <a:rPr lang="en-US" altLang="zh-CN" sz="900" b="1" spc="30" dirty="0">
                <a:solidFill>
                  <a:srgbClr val="000000"/>
                </a:solidFill>
                <a:latin typeface="Times New Roman"/>
                <a:ea typeface="Times New Roman"/>
              </a:rPr>
              <a:t>Cassie</a:t>
            </a:r>
            <a:r>
              <a:rPr lang="en-US" altLang="zh-CN" sz="900" b="1" spc="-65" dirty="0">
                <a:solidFill>
                  <a:srgbClr val="000000"/>
                </a:solidFill>
                <a:latin typeface="Times New Roman"/>
                <a:cs typeface="Times New Roman"/>
              </a:rPr>
              <a:t> </a:t>
            </a:r>
            <a:r>
              <a:rPr lang="en-US" altLang="zh-CN" sz="900" b="1" spc="40" dirty="0">
                <a:solidFill>
                  <a:srgbClr val="000000"/>
                </a:solidFill>
                <a:latin typeface="Times New Roman"/>
                <a:ea typeface="Times New Roman"/>
              </a:rPr>
              <a:t>Carbaugh</a:t>
            </a:r>
            <a:r>
              <a:rPr lang="en-US" altLang="zh-CN" sz="900" b="1" dirty="0">
                <a:solidFill>
                  <a:srgbClr val="000000"/>
                </a:solidFill>
                <a:latin typeface="Times New Roman"/>
                <a:cs typeface="Times New Roman"/>
              </a:rPr>
              <a:t> </a:t>
            </a:r>
            <a:br/>
            <a:r>
              <a:rPr lang="en-US" altLang="zh-CN" sz="900" spc="-69" dirty="0">
                <a:solidFill>
                  <a:srgbClr val="000000"/>
                </a:solidFill>
                <a:latin typeface="Times New Roman"/>
                <a:ea typeface="Times New Roman"/>
              </a:rPr>
              <a:t>SI</a:t>
            </a:r>
            <a:r>
              <a:rPr lang="en-US" altLang="zh-CN" sz="900" spc="5" dirty="0">
                <a:solidFill>
                  <a:srgbClr val="000000"/>
                </a:solidFill>
                <a:latin typeface="Times New Roman"/>
                <a:cs typeface="Times New Roman"/>
              </a:rPr>
              <a:t> </a:t>
            </a:r>
            <a:r>
              <a:rPr lang="en-US" altLang="zh-CN" sz="900" spc="-154" dirty="0">
                <a:solidFill>
                  <a:srgbClr val="000000"/>
                </a:solidFill>
                <a:latin typeface="MS Gothic"/>
                <a:ea typeface="MS Gothic"/>
              </a:rPr>
              <a:t>アシスタント</a:t>
            </a:r>
          </a:p>
          <a:p>
            <a:pPr>
              <a:lnSpc>
                <a:spcPts val="584"/>
              </a:lnSpc>
            </a:pPr>
            <a:endParaRPr lang="en-US" dirty="0"/>
          </a:p>
          <a:p>
            <a:pPr marL="0">
              <a:lnSpc>
                <a:spcPct val="100000"/>
              </a:lnSpc>
            </a:pPr>
            <a:r>
              <a:rPr lang="en-US" altLang="zh-CN" sz="800" spc="20" dirty="0">
                <a:solidFill>
                  <a:srgbClr val="000000"/>
                </a:solidFill>
                <a:latin typeface="Times New Roman"/>
                <a:ea typeface="Times New Roman"/>
              </a:rPr>
              <a:t>4</a:t>
            </a:r>
            <a:r>
              <a:rPr lang="en-US" altLang="zh-CN" sz="800" spc="10" dirty="0">
                <a:solidFill>
                  <a:srgbClr val="000000"/>
                </a:solidFill>
                <a:latin typeface="Times New Roman"/>
                <a:cs typeface="Times New Roman"/>
              </a:rPr>
              <a:t> </a:t>
            </a:r>
            <a:r>
              <a:rPr lang="en-US" altLang="zh-CN" sz="800" spc="15" dirty="0">
                <a:solidFill>
                  <a:srgbClr val="000000"/>
                </a:solidFill>
                <a:latin typeface="Times New Roman"/>
                <a:ea typeface="Times New Roman"/>
              </a:rPr>
              <a:t>years</a:t>
            </a:r>
            <a:r>
              <a:rPr lang="en-US" altLang="zh-CN" sz="800" spc="10" dirty="0">
                <a:solidFill>
                  <a:srgbClr val="000000"/>
                </a:solidFill>
                <a:latin typeface="Times New Roman"/>
                <a:cs typeface="Times New Roman"/>
              </a:rPr>
              <a:t> </a:t>
            </a:r>
            <a:r>
              <a:rPr lang="en-US" altLang="zh-CN" sz="800" spc="15" dirty="0">
                <a:solidFill>
                  <a:srgbClr val="000000"/>
                </a:solidFill>
                <a:latin typeface="Times New Roman"/>
                <a:ea typeface="Times New Roman"/>
              </a:rPr>
              <a:t>industry</a:t>
            </a:r>
            <a:r>
              <a:rPr lang="en-US" altLang="zh-CN" sz="800" spc="10" dirty="0">
                <a:solidFill>
                  <a:srgbClr val="000000"/>
                </a:solidFill>
                <a:latin typeface="Times New Roman"/>
                <a:cs typeface="Times New Roman"/>
              </a:rPr>
              <a:t> </a:t>
            </a:r>
            <a:r>
              <a:rPr lang="en-US" altLang="zh-CN" sz="800" spc="20" dirty="0">
                <a:solidFill>
                  <a:srgbClr val="000000"/>
                </a:solidFill>
                <a:latin typeface="Times New Roman"/>
                <a:ea typeface="Times New Roman"/>
              </a:rPr>
              <a:t>experience</a:t>
            </a:r>
          </a:p>
        </p:txBody>
      </p:sp>
      <p:sp>
        <p:nvSpPr>
          <p:cNvPr id="94" name="TextBox 94"/>
          <p:cNvSpPr txBox="1"/>
          <p:nvPr/>
        </p:nvSpPr>
        <p:spPr>
          <a:xfrm>
            <a:off x="8306155" y="4344979"/>
            <a:ext cx="1185360" cy="597201"/>
          </a:xfrm>
          <a:prstGeom prst="rect">
            <a:avLst/>
          </a:prstGeom>
          <a:noFill/>
        </p:spPr>
        <p:txBody>
          <a:bodyPr wrap="square" lIns="0" tIns="0" rIns="0" bIns="0" rtlCol="0">
            <a:spAutoFit/>
          </a:bodyPr>
          <a:lstStyle/>
          <a:p>
            <a:pPr marL="0" hangingPunct="0">
              <a:lnSpc>
                <a:spcPct val="101666"/>
              </a:lnSpc>
            </a:pPr>
            <a:r>
              <a:rPr lang="en-US" altLang="zh-CN" sz="900" b="1" spc="25" dirty="0">
                <a:solidFill>
                  <a:srgbClr val="000000"/>
                </a:solidFill>
                <a:latin typeface="Times New Roman"/>
                <a:ea typeface="Times New Roman"/>
              </a:rPr>
              <a:t>Francesca</a:t>
            </a:r>
            <a:r>
              <a:rPr lang="en-US" altLang="zh-CN" sz="900" b="1" spc="-90" dirty="0">
                <a:solidFill>
                  <a:srgbClr val="000000"/>
                </a:solidFill>
                <a:latin typeface="Times New Roman"/>
                <a:cs typeface="Times New Roman"/>
              </a:rPr>
              <a:t> </a:t>
            </a:r>
            <a:r>
              <a:rPr lang="en-US" altLang="zh-CN" sz="900" b="1" spc="34" dirty="0">
                <a:solidFill>
                  <a:srgbClr val="000000"/>
                </a:solidFill>
                <a:latin typeface="Times New Roman"/>
                <a:ea typeface="Times New Roman"/>
              </a:rPr>
              <a:t>Mancini</a:t>
            </a:r>
            <a:r>
              <a:rPr lang="en-US" altLang="zh-CN" sz="900" b="1" dirty="0">
                <a:solidFill>
                  <a:srgbClr val="000000"/>
                </a:solidFill>
                <a:latin typeface="Times New Roman"/>
                <a:cs typeface="Times New Roman"/>
              </a:rPr>
              <a:t> </a:t>
            </a:r>
            <a:br/>
            <a:r>
              <a:rPr lang="en-US" altLang="zh-CN" sz="900" spc="-65" dirty="0">
                <a:solidFill>
                  <a:srgbClr val="000000"/>
                </a:solidFill>
                <a:latin typeface="Times New Roman"/>
                <a:ea typeface="Times New Roman"/>
              </a:rPr>
              <a:t>SI</a:t>
            </a:r>
            <a:r>
              <a:rPr lang="en-US" altLang="zh-CN" sz="900" spc="-144" dirty="0">
                <a:solidFill>
                  <a:srgbClr val="000000"/>
                </a:solidFill>
                <a:latin typeface="MS Gothic"/>
                <a:ea typeface="MS Gothic"/>
              </a:rPr>
              <a:t>クオン</a:t>
            </a:r>
            <a:r>
              <a:rPr lang="en-US" altLang="zh-CN" sz="900" spc="-139" dirty="0">
                <a:solidFill>
                  <a:srgbClr val="000000"/>
                </a:solidFill>
                <a:latin typeface="MS Gothic"/>
                <a:ea typeface="MS Gothic"/>
              </a:rPr>
              <a:t>ツアナリスト</a:t>
            </a:r>
          </a:p>
          <a:p>
            <a:pPr>
              <a:lnSpc>
                <a:spcPts val="584"/>
              </a:lnSpc>
            </a:pPr>
            <a:endParaRPr lang="en-US" dirty="0"/>
          </a:p>
          <a:p>
            <a:pPr marL="0">
              <a:lnSpc>
                <a:spcPct val="100000"/>
              </a:lnSpc>
            </a:pPr>
            <a:r>
              <a:rPr lang="en-US" altLang="zh-CN" sz="800" spc="20" dirty="0">
                <a:solidFill>
                  <a:srgbClr val="000000"/>
                </a:solidFill>
                <a:latin typeface="Times New Roman"/>
                <a:ea typeface="Times New Roman"/>
              </a:rPr>
              <a:t>5</a:t>
            </a:r>
            <a:r>
              <a:rPr lang="en-US" altLang="zh-CN" sz="800" spc="10" dirty="0">
                <a:solidFill>
                  <a:srgbClr val="000000"/>
                </a:solidFill>
                <a:latin typeface="Times New Roman"/>
                <a:cs typeface="Times New Roman"/>
              </a:rPr>
              <a:t> </a:t>
            </a:r>
            <a:r>
              <a:rPr lang="en-US" altLang="zh-CN" sz="800" spc="15" dirty="0">
                <a:solidFill>
                  <a:srgbClr val="000000"/>
                </a:solidFill>
                <a:latin typeface="Times New Roman"/>
                <a:ea typeface="Times New Roman"/>
              </a:rPr>
              <a:t>years</a:t>
            </a:r>
            <a:r>
              <a:rPr lang="en-US" altLang="zh-CN" sz="800" spc="10" dirty="0">
                <a:solidFill>
                  <a:srgbClr val="000000"/>
                </a:solidFill>
                <a:latin typeface="Times New Roman"/>
                <a:cs typeface="Times New Roman"/>
              </a:rPr>
              <a:t> </a:t>
            </a:r>
            <a:r>
              <a:rPr lang="en-US" altLang="zh-CN" sz="800" spc="15" dirty="0">
                <a:solidFill>
                  <a:srgbClr val="000000"/>
                </a:solidFill>
                <a:latin typeface="Times New Roman"/>
                <a:ea typeface="Times New Roman"/>
              </a:rPr>
              <a:t>industry</a:t>
            </a:r>
            <a:r>
              <a:rPr lang="en-US" altLang="zh-CN" sz="800" spc="10" dirty="0">
                <a:solidFill>
                  <a:srgbClr val="000000"/>
                </a:solidFill>
                <a:latin typeface="Times New Roman"/>
                <a:cs typeface="Times New Roman"/>
              </a:rPr>
              <a:t> </a:t>
            </a:r>
            <a:r>
              <a:rPr lang="en-US" altLang="zh-CN" sz="800" spc="20" dirty="0">
                <a:solidFill>
                  <a:srgbClr val="000000"/>
                </a:solidFill>
                <a:latin typeface="Times New Roman"/>
                <a:ea typeface="Times New Roman"/>
              </a:rPr>
              <a:t>experience</a:t>
            </a:r>
          </a:p>
          <a:p>
            <a:pPr marL="0">
              <a:lnSpc>
                <a:spcPct val="100000"/>
              </a:lnSpc>
            </a:pPr>
            <a:r>
              <a:rPr lang="en-US" altLang="zh-CN" sz="800" dirty="0">
                <a:solidFill>
                  <a:srgbClr val="000000"/>
                </a:solidFill>
                <a:latin typeface="Times New Roman"/>
                <a:ea typeface="Times New Roman"/>
              </a:rPr>
              <a:t>(1</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years</a:t>
            </a:r>
            <a:r>
              <a:rPr lang="en-US" altLang="zh-CN" sz="800" dirty="0">
                <a:solidFill>
                  <a:srgbClr val="000000"/>
                </a:solidFill>
                <a:latin typeface="Times New Roman"/>
                <a:cs typeface="Times New Roman"/>
              </a:rPr>
              <a:t> </a:t>
            </a:r>
            <a:r>
              <a:rPr lang="en-US" altLang="zh-CN" sz="800" dirty="0">
                <a:solidFill>
                  <a:srgbClr val="000000"/>
                </a:solidFill>
                <a:latin typeface="Times New Roman"/>
                <a:ea typeface="Times New Roman"/>
              </a:rPr>
              <a:t>SI</a:t>
            </a:r>
            <a:r>
              <a:rPr lang="en-US" altLang="zh-CN" sz="800" spc="-55" dirty="0">
                <a:solidFill>
                  <a:srgbClr val="000000"/>
                </a:solidFill>
                <a:latin typeface="Times New Roman"/>
                <a:cs typeface="Times New Roman"/>
              </a:rPr>
              <a:t> </a:t>
            </a:r>
            <a:r>
              <a:rPr lang="en-US" altLang="zh-CN" sz="800" dirty="0">
                <a:solidFill>
                  <a:srgbClr val="000000"/>
                </a:solidFill>
                <a:latin typeface="Times New Roman"/>
                <a:ea typeface="Times New Roman"/>
              </a:rPr>
              <a:t>specific)</a:t>
            </a:r>
          </a:p>
        </p:txBody>
      </p:sp>
      <p:sp>
        <p:nvSpPr>
          <p:cNvPr id="95" name="TextBox 95"/>
          <p:cNvSpPr txBox="1"/>
          <p:nvPr/>
        </p:nvSpPr>
        <p:spPr>
          <a:xfrm>
            <a:off x="418297" y="6088932"/>
            <a:ext cx="1874945" cy="709904"/>
          </a:xfrm>
          <a:prstGeom prst="rect">
            <a:avLst/>
          </a:prstGeom>
          <a:noFill/>
        </p:spPr>
        <p:txBody>
          <a:bodyPr wrap="square" lIns="0" tIns="0" rIns="0" bIns="0" rtlCol="0">
            <a:spAutoFit/>
          </a:bodyPr>
          <a:lstStyle/>
          <a:p>
            <a:pPr marL="0" indent="588589">
              <a:lnSpc>
                <a:spcPct val="100000"/>
              </a:lnSpc>
            </a:pPr>
            <a:r>
              <a:rPr lang="en-US" altLang="zh-CN" sz="800" spc="5" dirty="0">
                <a:solidFill>
                  <a:srgbClr val="000000"/>
                </a:solidFill>
                <a:latin typeface="Times New Roman"/>
                <a:ea typeface="Times New Roman"/>
              </a:rPr>
              <a:t>San</a:t>
            </a:r>
            <a:r>
              <a:rPr lang="en-US" altLang="zh-CN" sz="800" spc="30" dirty="0">
                <a:solidFill>
                  <a:srgbClr val="000000"/>
                </a:solidFill>
                <a:latin typeface="Times New Roman"/>
                <a:cs typeface="Times New Roman"/>
              </a:rPr>
              <a:t> </a:t>
            </a:r>
            <a:r>
              <a:rPr lang="en-US" altLang="zh-CN" sz="800" spc="5" dirty="0">
                <a:solidFill>
                  <a:srgbClr val="000000"/>
                </a:solidFill>
                <a:latin typeface="Times New Roman"/>
                <a:ea typeface="Times New Roman"/>
              </a:rPr>
              <a:t>Francisco</a:t>
            </a:r>
          </a:p>
          <a:p>
            <a:pPr>
              <a:lnSpc>
                <a:spcPts val="1000"/>
              </a:lnSpc>
            </a:pPr>
            <a:endParaRPr lang="en-US" dirty="0"/>
          </a:p>
          <a:p>
            <a:pPr>
              <a:lnSpc>
                <a:spcPts val="1000"/>
              </a:lnSpc>
            </a:pPr>
            <a:endParaRPr lang="en-US" dirty="0"/>
          </a:p>
          <a:p>
            <a:pPr>
              <a:lnSpc>
                <a:spcPts val="1664"/>
              </a:lnSpc>
            </a:pPr>
            <a:endParaRPr lang="en-US" dirty="0"/>
          </a:p>
          <a:p>
            <a:pPr marL="0">
              <a:lnSpc>
                <a:spcPct val="100000"/>
              </a:lnSpc>
            </a:pPr>
            <a:r>
              <a:rPr lang="en-US" altLang="zh-CN" sz="800" spc="-85" dirty="0">
                <a:solidFill>
                  <a:srgbClr val="000000"/>
                </a:solidFill>
                <a:latin typeface="MS Gothic"/>
                <a:ea typeface="MS Gothic"/>
              </a:rPr>
              <a:t>出所</a:t>
            </a:r>
            <a:r>
              <a:rPr lang="en-US" altLang="zh-CN" sz="800" spc="-20" dirty="0">
                <a:solidFill>
                  <a:srgbClr val="000000"/>
                </a:solidFill>
                <a:latin typeface="Times New Roman"/>
                <a:ea typeface="Times New Roman"/>
              </a:rPr>
              <a:t>:</a:t>
            </a:r>
            <a:r>
              <a:rPr lang="en-US" altLang="zh-CN" sz="800" spc="-20" dirty="0">
                <a:solidFill>
                  <a:srgbClr val="000000"/>
                </a:solidFill>
                <a:latin typeface="Times New Roman"/>
                <a:cs typeface="Times New Roman"/>
              </a:rPr>
              <a:t> </a:t>
            </a:r>
            <a:r>
              <a:rPr lang="en-US" altLang="zh-CN" sz="800" spc="-55" dirty="0">
                <a:solidFill>
                  <a:srgbClr val="000000"/>
                </a:solidFill>
                <a:latin typeface="Times New Roman"/>
                <a:ea typeface="Times New Roman"/>
              </a:rPr>
              <a:t>UBS</a:t>
            </a:r>
            <a:r>
              <a:rPr lang="en-US" altLang="zh-CN" sz="800" spc="-85" dirty="0">
                <a:solidFill>
                  <a:srgbClr val="000000"/>
                </a:solidFill>
                <a:latin typeface="MS Gothic"/>
                <a:ea typeface="MS Gothic"/>
              </a:rPr>
              <a:t>アセット・マネジメント</a:t>
            </a:r>
            <a:r>
              <a:rPr lang="en-US" altLang="zh-CN" sz="800" spc="-15" dirty="0">
                <a:solidFill>
                  <a:srgbClr val="000000"/>
                </a:solidFill>
                <a:latin typeface="Times New Roman"/>
                <a:ea typeface="Times New Roman"/>
              </a:rPr>
              <a:t>,</a:t>
            </a:r>
            <a:r>
              <a:rPr lang="en-US" altLang="zh-CN" sz="800" spc="-25" dirty="0">
                <a:solidFill>
                  <a:srgbClr val="000000"/>
                </a:solidFill>
                <a:latin typeface="Times New Roman"/>
                <a:cs typeface="Times New Roman"/>
              </a:rPr>
              <a:t> </a:t>
            </a:r>
            <a:r>
              <a:rPr lang="en-US" altLang="zh-CN" sz="800" spc="-40" dirty="0">
                <a:solidFill>
                  <a:srgbClr val="000000"/>
                </a:solidFill>
                <a:latin typeface="Times New Roman"/>
                <a:ea typeface="Times New Roman"/>
              </a:rPr>
              <a:t>2019</a:t>
            </a:r>
            <a:r>
              <a:rPr lang="en-US" altLang="zh-CN" sz="800" spc="-89" dirty="0">
                <a:solidFill>
                  <a:srgbClr val="000000"/>
                </a:solidFill>
                <a:latin typeface="MS Gothic"/>
                <a:ea typeface="MS Gothic"/>
              </a:rPr>
              <a:t>年</a:t>
            </a:r>
            <a:r>
              <a:rPr lang="en-US" altLang="zh-CN" sz="800" spc="-45" dirty="0">
                <a:solidFill>
                  <a:srgbClr val="000000"/>
                </a:solidFill>
                <a:latin typeface="Times New Roman"/>
                <a:ea typeface="Times New Roman"/>
              </a:rPr>
              <a:t>2</a:t>
            </a:r>
            <a:r>
              <a:rPr lang="en-US" altLang="zh-CN" sz="800" spc="-85" dirty="0">
                <a:solidFill>
                  <a:srgbClr val="000000"/>
                </a:solidFill>
                <a:latin typeface="MS Gothic"/>
                <a:ea typeface="MS Gothic"/>
              </a:rPr>
              <a:t>月</a:t>
            </a:r>
          </a:p>
        </p:txBody>
      </p:sp>
      <p:sp>
        <p:nvSpPr>
          <p:cNvPr id="96" name="TextBox 96"/>
          <p:cNvSpPr txBox="1"/>
          <p:nvPr/>
        </p:nvSpPr>
        <p:spPr>
          <a:xfrm>
            <a:off x="9570719" y="7138165"/>
            <a:ext cx="176159" cy="106680"/>
          </a:xfrm>
          <a:prstGeom prst="rect">
            <a:avLst/>
          </a:prstGeom>
          <a:noFill/>
        </p:spPr>
        <p:txBody>
          <a:bodyPr wrap="square" lIns="0" tIns="0" rIns="0" bIns="0" rtlCol="0">
            <a:spAutoFit/>
          </a:bodyPr>
          <a:lstStyle/>
          <a:p>
            <a:pPr marL="0">
              <a:lnSpc>
                <a:spcPct val="100000"/>
              </a:lnSpc>
            </a:pPr>
            <a:r>
              <a:rPr lang="en-US" altLang="zh-CN" sz="700" spc="25" dirty="0">
                <a:solidFill>
                  <a:srgbClr val="000000"/>
                </a:solidFill>
                <a:latin typeface="Times New Roman"/>
                <a:ea typeface="Times New Roman"/>
              </a:rPr>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97"/>
          <p:cNvSpPr/>
          <p:nvPr/>
        </p:nvSpPr>
        <p:spPr>
          <a:xfrm>
            <a:off x="414337" y="1023937"/>
            <a:ext cx="9186862" cy="4762"/>
          </a:xfrm>
          <a:custGeom>
            <a:avLst/>
            <a:gdLst>
              <a:gd name="connsiteX0" fmla="*/ 6286 w 9186862"/>
              <a:gd name="connsiteY0" fmla="*/ 9334 h 4762"/>
              <a:gd name="connsiteX1" fmla="*/ 9196006 w 9186862"/>
              <a:gd name="connsiteY1" fmla="*/ 9334 h 4762"/>
            </a:gdLst>
            <a:ahLst/>
            <a:cxnLst>
              <a:cxn ang="0">
                <a:pos x="connsiteX0" y="connsiteY0"/>
              </a:cxn>
              <a:cxn ang="0">
                <a:pos x="connsiteX1" y="connsiteY1"/>
              </a:cxn>
            </a:cxnLst>
            <a:rect l="l" t="t" r="r" b="b"/>
            <a:pathLst>
              <a:path w="9186862" h="4762">
                <a:moveTo>
                  <a:pt x="6286" y="9334"/>
                </a:moveTo>
                <a:lnTo>
                  <a:pt x="9196006" y="9334"/>
                </a:lnTo>
              </a:path>
            </a:pathLst>
          </a:custGeom>
          <a:ln w="9525">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9" name="Picture 99"/>
          <p:cNvPicPr>
            <a:picLocks noChangeAspect="1"/>
          </p:cNvPicPr>
          <p:nvPr/>
        </p:nvPicPr>
        <p:blipFill>
          <a:blip r:embed="rId2"/>
          <a:stretch>
            <a:fillRect/>
          </a:stretch>
        </p:blipFill>
        <p:spPr>
          <a:xfrm>
            <a:off x="411480" y="6979920"/>
            <a:ext cx="251460" cy="274320"/>
          </a:xfrm>
          <a:prstGeom prst="rect">
            <a:avLst/>
          </a:prstGeom>
        </p:spPr>
      </p:pic>
      <p:pic>
        <p:nvPicPr>
          <p:cNvPr id="100" name="Picture 100"/>
          <p:cNvPicPr>
            <a:picLocks noChangeAspect="1"/>
          </p:cNvPicPr>
          <p:nvPr/>
        </p:nvPicPr>
        <p:blipFill>
          <a:blip r:embed="rId3"/>
          <a:stretch>
            <a:fillRect/>
          </a:stretch>
        </p:blipFill>
        <p:spPr>
          <a:xfrm>
            <a:off x="693420" y="7018020"/>
            <a:ext cx="449580" cy="182880"/>
          </a:xfrm>
          <a:prstGeom prst="rect">
            <a:avLst/>
          </a:prstGeom>
        </p:spPr>
      </p:pic>
      <p:sp>
        <p:nvSpPr>
          <p:cNvPr id="2" name="Freeform 100"/>
          <p:cNvSpPr/>
          <p:nvPr/>
        </p:nvSpPr>
        <p:spPr>
          <a:xfrm>
            <a:off x="1797050" y="1657350"/>
            <a:ext cx="844550" cy="920750"/>
          </a:xfrm>
          <a:custGeom>
            <a:avLst/>
            <a:gdLst>
              <a:gd name="connsiteX0" fmla="*/ 14019 w 844550"/>
              <a:gd name="connsiteY0" fmla="*/ 921734 h 920750"/>
              <a:gd name="connsiteX1" fmla="*/ 431468 w 844550"/>
              <a:gd name="connsiteY1" fmla="*/ 10242 h 920750"/>
              <a:gd name="connsiteX2" fmla="*/ 848904 w 844550"/>
              <a:gd name="connsiteY2" fmla="*/ 921734 h 920750"/>
              <a:gd name="connsiteX3" fmla="*/ 14019 w 844550"/>
              <a:gd name="connsiteY3" fmla="*/ 921734 h 920750"/>
            </a:gdLst>
            <a:ahLst/>
            <a:cxnLst>
              <a:cxn ang="0">
                <a:pos x="connsiteX0" y="connsiteY0"/>
              </a:cxn>
              <a:cxn ang="0">
                <a:pos x="connsiteX1" y="connsiteY1"/>
              </a:cxn>
              <a:cxn ang="0">
                <a:pos x="connsiteX2" y="connsiteY2"/>
              </a:cxn>
              <a:cxn ang="0">
                <a:pos x="connsiteX3" y="connsiteY3"/>
              </a:cxn>
            </a:cxnLst>
            <a:rect l="l" t="t" r="r" b="b"/>
            <a:pathLst>
              <a:path w="844550" h="920750">
                <a:moveTo>
                  <a:pt x="14019" y="921734"/>
                </a:moveTo>
                <a:lnTo>
                  <a:pt x="431468" y="10242"/>
                </a:lnTo>
                <a:lnTo>
                  <a:pt x="848904" y="921734"/>
                </a:lnTo>
                <a:lnTo>
                  <a:pt x="14019" y="921734"/>
                </a:lnTo>
                <a:close/>
              </a:path>
            </a:pathLst>
          </a:custGeom>
          <a:solidFill>
            <a:srgbClr val="786B6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Freeform 101"/>
          <p:cNvSpPr/>
          <p:nvPr/>
        </p:nvSpPr>
        <p:spPr>
          <a:xfrm>
            <a:off x="1789112" y="1649412"/>
            <a:ext cx="852487" cy="928687"/>
          </a:xfrm>
          <a:custGeom>
            <a:avLst/>
            <a:gdLst>
              <a:gd name="connsiteX0" fmla="*/ 21956 w 852487"/>
              <a:gd name="connsiteY0" fmla="*/ 929672 h 928687"/>
              <a:gd name="connsiteX1" fmla="*/ 439405 w 852487"/>
              <a:gd name="connsiteY1" fmla="*/ 18180 h 928687"/>
              <a:gd name="connsiteX2" fmla="*/ 856842 w 852487"/>
              <a:gd name="connsiteY2" fmla="*/ 929672 h 928687"/>
              <a:gd name="connsiteX3" fmla="*/ 21956 w 852487"/>
              <a:gd name="connsiteY3" fmla="*/ 929672 h 928687"/>
              <a:gd name="connsiteX4" fmla="*/ 21956 w 852487"/>
              <a:gd name="connsiteY4" fmla="*/ 929672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487" h="928687">
                <a:moveTo>
                  <a:pt x="21956" y="929672"/>
                </a:moveTo>
                <a:lnTo>
                  <a:pt x="439405" y="18180"/>
                </a:lnTo>
                <a:lnTo>
                  <a:pt x="856842" y="929672"/>
                </a:lnTo>
                <a:lnTo>
                  <a:pt x="21956" y="929672"/>
                </a:lnTo>
                <a:lnTo>
                  <a:pt x="21956" y="929672"/>
                </a:lnTo>
                <a:close/>
              </a:path>
            </a:pathLst>
          </a:custGeom>
          <a:solidFill>
            <a:srgbClr val="000000">
              <a:alpha val="0"/>
            </a:srgbClr>
          </a:solidFill>
          <a:ln w="28575">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Freeform 102"/>
          <p:cNvSpPr/>
          <p:nvPr/>
        </p:nvSpPr>
        <p:spPr>
          <a:xfrm>
            <a:off x="1370012" y="2551112"/>
            <a:ext cx="1690687" cy="915987"/>
          </a:xfrm>
          <a:custGeom>
            <a:avLst/>
            <a:gdLst>
              <a:gd name="connsiteX0" fmla="*/ 23608 w 1690687"/>
              <a:gd name="connsiteY0" fmla="*/ 926775 h 915987"/>
              <a:gd name="connsiteX1" fmla="*/ 441044 w 1690687"/>
              <a:gd name="connsiteY1" fmla="*/ 15284 h 915987"/>
              <a:gd name="connsiteX2" fmla="*/ 1275955 w 1690687"/>
              <a:gd name="connsiteY2" fmla="*/ 15284 h 915987"/>
              <a:gd name="connsiteX3" fmla="*/ 1693391 w 1690687"/>
              <a:gd name="connsiteY3" fmla="*/ 926775 h 915987"/>
              <a:gd name="connsiteX4" fmla="*/ 23608 w 1690687"/>
              <a:gd name="connsiteY4" fmla="*/ 926775 h 91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687" h="915987">
                <a:moveTo>
                  <a:pt x="23608" y="926775"/>
                </a:moveTo>
                <a:lnTo>
                  <a:pt x="441044" y="15284"/>
                </a:lnTo>
                <a:lnTo>
                  <a:pt x="1275955" y="15284"/>
                </a:lnTo>
                <a:lnTo>
                  <a:pt x="1693391" y="926775"/>
                </a:lnTo>
                <a:lnTo>
                  <a:pt x="23608" y="926775"/>
                </a:lnTo>
                <a:close/>
              </a:path>
            </a:pathLst>
          </a:custGeom>
          <a:solidFill>
            <a:srgbClr val="DACCB3">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Freeform 103"/>
          <p:cNvSpPr/>
          <p:nvPr/>
        </p:nvSpPr>
        <p:spPr>
          <a:xfrm>
            <a:off x="1370012" y="2551112"/>
            <a:ext cx="1690687" cy="915987"/>
          </a:xfrm>
          <a:custGeom>
            <a:avLst/>
            <a:gdLst>
              <a:gd name="connsiteX0" fmla="*/ 23608 w 1690687"/>
              <a:gd name="connsiteY0" fmla="*/ 926775 h 915987"/>
              <a:gd name="connsiteX1" fmla="*/ 441044 w 1690687"/>
              <a:gd name="connsiteY1" fmla="*/ 15284 h 915987"/>
              <a:gd name="connsiteX2" fmla="*/ 1275955 w 1690687"/>
              <a:gd name="connsiteY2" fmla="*/ 15284 h 915987"/>
              <a:gd name="connsiteX3" fmla="*/ 1693391 w 1690687"/>
              <a:gd name="connsiteY3" fmla="*/ 926775 h 915987"/>
              <a:gd name="connsiteX4" fmla="*/ 23608 w 1690687"/>
              <a:gd name="connsiteY4" fmla="*/ 926775 h 915987"/>
              <a:gd name="connsiteX5" fmla="*/ 23608 w 1690687"/>
              <a:gd name="connsiteY5" fmla="*/ 926775 h 91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0687" h="915987">
                <a:moveTo>
                  <a:pt x="23608" y="926775"/>
                </a:moveTo>
                <a:lnTo>
                  <a:pt x="441044" y="15284"/>
                </a:lnTo>
                <a:lnTo>
                  <a:pt x="1275955" y="15284"/>
                </a:lnTo>
                <a:lnTo>
                  <a:pt x="1693391" y="926775"/>
                </a:lnTo>
                <a:lnTo>
                  <a:pt x="23608" y="926775"/>
                </a:lnTo>
                <a:lnTo>
                  <a:pt x="23608" y="926775"/>
                </a:lnTo>
                <a:close/>
              </a:path>
            </a:pathLst>
          </a:custGeom>
          <a:solidFill>
            <a:srgbClr val="00003B">
              <a:alpha val="0"/>
            </a:srgbClr>
          </a:solidFill>
          <a:ln w="28575">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Freeform 104"/>
          <p:cNvSpPr/>
          <p:nvPr/>
        </p:nvSpPr>
        <p:spPr>
          <a:xfrm>
            <a:off x="950912" y="3452812"/>
            <a:ext cx="2528887" cy="928687"/>
          </a:xfrm>
          <a:custGeom>
            <a:avLst/>
            <a:gdLst>
              <a:gd name="connsiteX0" fmla="*/ 25262 w 2528887"/>
              <a:gd name="connsiteY0" fmla="*/ 936574 h 928687"/>
              <a:gd name="connsiteX1" fmla="*/ 442699 w 2528887"/>
              <a:gd name="connsiteY1" fmla="*/ 25082 h 928687"/>
              <a:gd name="connsiteX2" fmla="*/ 2112495 w 2528887"/>
              <a:gd name="connsiteY2" fmla="*/ 25082 h 928687"/>
              <a:gd name="connsiteX3" fmla="*/ 2529944 w 2528887"/>
              <a:gd name="connsiteY3" fmla="*/ 936574 h 928687"/>
              <a:gd name="connsiteX4" fmla="*/ 25262 w 2528887"/>
              <a:gd name="connsiteY4" fmla="*/ 936574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887" h="928687">
                <a:moveTo>
                  <a:pt x="25262" y="936574"/>
                </a:moveTo>
                <a:lnTo>
                  <a:pt x="442699" y="25082"/>
                </a:lnTo>
                <a:lnTo>
                  <a:pt x="2112495" y="25082"/>
                </a:lnTo>
                <a:lnTo>
                  <a:pt x="2529944" y="936574"/>
                </a:lnTo>
                <a:lnTo>
                  <a:pt x="25262" y="936574"/>
                </a:lnTo>
                <a:close/>
              </a:path>
            </a:pathLst>
          </a:custGeom>
          <a:solidFill>
            <a:srgbClr val="CB8B7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Freeform 105"/>
          <p:cNvSpPr/>
          <p:nvPr/>
        </p:nvSpPr>
        <p:spPr>
          <a:xfrm>
            <a:off x="950912" y="3452812"/>
            <a:ext cx="2528887" cy="928687"/>
          </a:xfrm>
          <a:custGeom>
            <a:avLst/>
            <a:gdLst>
              <a:gd name="connsiteX0" fmla="*/ 25262 w 2528887"/>
              <a:gd name="connsiteY0" fmla="*/ 936574 h 928687"/>
              <a:gd name="connsiteX1" fmla="*/ 442699 w 2528887"/>
              <a:gd name="connsiteY1" fmla="*/ 25082 h 928687"/>
              <a:gd name="connsiteX2" fmla="*/ 2112495 w 2528887"/>
              <a:gd name="connsiteY2" fmla="*/ 25082 h 928687"/>
              <a:gd name="connsiteX3" fmla="*/ 2529944 w 2528887"/>
              <a:gd name="connsiteY3" fmla="*/ 936574 h 928687"/>
              <a:gd name="connsiteX4" fmla="*/ 25262 w 2528887"/>
              <a:gd name="connsiteY4" fmla="*/ 936574 h 928687"/>
              <a:gd name="connsiteX5" fmla="*/ 25262 w 2528887"/>
              <a:gd name="connsiteY5" fmla="*/ 936574 h 92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8887" h="928687">
                <a:moveTo>
                  <a:pt x="25262" y="936574"/>
                </a:moveTo>
                <a:lnTo>
                  <a:pt x="442699" y="25082"/>
                </a:lnTo>
                <a:lnTo>
                  <a:pt x="2112495" y="25082"/>
                </a:lnTo>
                <a:lnTo>
                  <a:pt x="2529944" y="936574"/>
                </a:lnTo>
                <a:lnTo>
                  <a:pt x="25262" y="936574"/>
                </a:lnTo>
                <a:lnTo>
                  <a:pt x="25262" y="936574"/>
                </a:lnTo>
                <a:close/>
              </a:path>
            </a:pathLst>
          </a:custGeom>
          <a:solidFill>
            <a:srgbClr val="000032">
              <a:alpha val="0"/>
            </a:srgbClr>
          </a:solidFill>
          <a:ln w="28575">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Freeform 106"/>
          <p:cNvSpPr/>
          <p:nvPr/>
        </p:nvSpPr>
        <p:spPr>
          <a:xfrm>
            <a:off x="531812" y="4367212"/>
            <a:ext cx="3354387" cy="928687"/>
          </a:xfrm>
          <a:custGeom>
            <a:avLst/>
            <a:gdLst>
              <a:gd name="connsiteX0" fmla="*/ 26913 w 3354387"/>
              <a:gd name="connsiteY0" fmla="*/ 933671 h 928687"/>
              <a:gd name="connsiteX1" fmla="*/ 444350 w 3354387"/>
              <a:gd name="connsiteY1" fmla="*/ 22179 h 928687"/>
              <a:gd name="connsiteX2" fmla="*/ 2949044 w 3354387"/>
              <a:gd name="connsiteY2" fmla="*/ 22179 h 928687"/>
              <a:gd name="connsiteX3" fmla="*/ 3366480 w 3354387"/>
              <a:gd name="connsiteY3" fmla="*/ 933671 h 928687"/>
              <a:gd name="connsiteX4" fmla="*/ 26913 w 3354387"/>
              <a:gd name="connsiteY4" fmla="*/ 933671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4387" h="928687">
                <a:moveTo>
                  <a:pt x="26913" y="933671"/>
                </a:moveTo>
                <a:lnTo>
                  <a:pt x="444350" y="22179"/>
                </a:lnTo>
                <a:lnTo>
                  <a:pt x="2949044" y="22179"/>
                </a:lnTo>
                <a:lnTo>
                  <a:pt x="3366480" y="933671"/>
                </a:lnTo>
                <a:lnTo>
                  <a:pt x="26913" y="933671"/>
                </a:lnTo>
                <a:close/>
              </a:path>
            </a:pathLst>
          </a:custGeom>
          <a:solidFill>
            <a:srgbClr val="EDD38C">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Freeform 107"/>
          <p:cNvSpPr/>
          <p:nvPr/>
        </p:nvSpPr>
        <p:spPr>
          <a:xfrm>
            <a:off x="531812" y="4367212"/>
            <a:ext cx="3354387" cy="928687"/>
          </a:xfrm>
          <a:custGeom>
            <a:avLst/>
            <a:gdLst>
              <a:gd name="connsiteX0" fmla="*/ 26913 w 3354387"/>
              <a:gd name="connsiteY0" fmla="*/ 933671 h 928687"/>
              <a:gd name="connsiteX1" fmla="*/ 444350 w 3354387"/>
              <a:gd name="connsiteY1" fmla="*/ 22179 h 928687"/>
              <a:gd name="connsiteX2" fmla="*/ 2949044 w 3354387"/>
              <a:gd name="connsiteY2" fmla="*/ 22179 h 928687"/>
              <a:gd name="connsiteX3" fmla="*/ 3366480 w 3354387"/>
              <a:gd name="connsiteY3" fmla="*/ 933671 h 928687"/>
              <a:gd name="connsiteX4" fmla="*/ 26913 w 3354387"/>
              <a:gd name="connsiteY4" fmla="*/ 933671 h 928687"/>
              <a:gd name="connsiteX5" fmla="*/ 26913 w 3354387"/>
              <a:gd name="connsiteY5" fmla="*/ 933671 h 92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4387" h="928687">
                <a:moveTo>
                  <a:pt x="26913" y="933671"/>
                </a:moveTo>
                <a:lnTo>
                  <a:pt x="444350" y="22179"/>
                </a:lnTo>
                <a:lnTo>
                  <a:pt x="2949044" y="22179"/>
                </a:lnTo>
                <a:lnTo>
                  <a:pt x="3366480" y="933671"/>
                </a:lnTo>
                <a:lnTo>
                  <a:pt x="26913" y="933671"/>
                </a:lnTo>
                <a:lnTo>
                  <a:pt x="26913" y="933671"/>
                </a:lnTo>
                <a:close/>
              </a:path>
            </a:pathLst>
          </a:custGeom>
          <a:solidFill>
            <a:srgbClr val="00002B">
              <a:alpha val="0"/>
            </a:srgbClr>
          </a:solidFill>
          <a:ln w="28575">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Freeform 108"/>
          <p:cNvSpPr/>
          <p:nvPr/>
        </p:nvSpPr>
        <p:spPr>
          <a:xfrm>
            <a:off x="2665412" y="2487612"/>
            <a:ext cx="5665787" cy="14287"/>
          </a:xfrm>
          <a:custGeom>
            <a:avLst/>
            <a:gdLst>
              <a:gd name="connsiteX0" fmla="*/ 5676550 w 5665787"/>
              <a:gd name="connsiteY0" fmla="*/ 26101 h 14287"/>
              <a:gd name="connsiteX1" fmla="*/ 22243 w 5665787"/>
              <a:gd name="connsiteY1" fmla="*/ 26101 h 14287"/>
            </a:gdLst>
            <a:ahLst/>
            <a:cxnLst>
              <a:cxn ang="0">
                <a:pos x="connsiteX0" y="connsiteY0"/>
              </a:cxn>
              <a:cxn ang="0">
                <a:pos x="connsiteX1" y="connsiteY1"/>
              </a:cxn>
            </a:cxnLst>
            <a:rect l="l" t="t" r="r" b="b"/>
            <a:pathLst>
              <a:path w="5665787" h="14287">
                <a:moveTo>
                  <a:pt x="5676550" y="26101"/>
                </a:moveTo>
                <a:lnTo>
                  <a:pt x="22243" y="26101"/>
                </a:lnTo>
              </a:path>
            </a:pathLst>
          </a:custGeom>
          <a:ln w="9525">
            <a:solidFill>
              <a:srgbClr val="7D7D7D">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Freeform 109"/>
          <p:cNvSpPr/>
          <p:nvPr/>
        </p:nvSpPr>
        <p:spPr>
          <a:xfrm>
            <a:off x="2627312" y="2449512"/>
            <a:ext cx="90487" cy="90487"/>
          </a:xfrm>
          <a:custGeom>
            <a:avLst/>
            <a:gdLst>
              <a:gd name="connsiteX0" fmla="*/ 98438 w 90487"/>
              <a:gd name="connsiteY0" fmla="*/ 64206 h 90487"/>
              <a:gd name="connsiteX1" fmla="*/ 60338 w 90487"/>
              <a:gd name="connsiteY1" fmla="*/ 26106 h 90487"/>
              <a:gd name="connsiteX2" fmla="*/ 22238 w 90487"/>
              <a:gd name="connsiteY2" fmla="*/ 64193 h 90487"/>
              <a:gd name="connsiteX3" fmla="*/ 60338 w 90487"/>
              <a:gd name="connsiteY3" fmla="*/ 102306 h 90487"/>
              <a:gd name="connsiteX4" fmla="*/ 98438 w 90487"/>
              <a:gd name="connsiteY4" fmla="*/ 64206 h 90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 h="90487">
                <a:moveTo>
                  <a:pt x="98438" y="64206"/>
                </a:moveTo>
                <a:cubicBezTo>
                  <a:pt x="98438" y="43162"/>
                  <a:pt x="81382" y="26106"/>
                  <a:pt x="60338" y="26106"/>
                </a:cubicBezTo>
                <a:cubicBezTo>
                  <a:pt x="39295" y="26106"/>
                  <a:pt x="22238" y="43162"/>
                  <a:pt x="22238" y="64193"/>
                </a:cubicBezTo>
                <a:cubicBezTo>
                  <a:pt x="22238" y="85237"/>
                  <a:pt x="39295" y="102306"/>
                  <a:pt x="60338" y="102306"/>
                </a:cubicBezTo>
                <a:cubicBezTo>
                  <a:pt x="81382" y="102306"/>
                  <a:pt x="98438" y="85250"/>
                  <a:pt x="98438" y="64206"/>
                </a:cubicBezTo>
                <a:close/>
              </a:path>
            </a:pathLst>
          </a:custGeom>
          <a:solidFill>
            <a:srgbClr val="7D7D7D">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Freeform 110"/>
          <p:cNvSpPr/>
          <p:nvPr/>
        </p:nvSpPr>
        <p:spPr>
          <a:xfrm>
            <a:off x="3097212" y="3414712"/>
            <a:ext cx="5665787" cy="14287"/>
          </a:xfrm>
          <a:custGeom>
            <a:avLst/>
            <a:gdLst>
              <a:gd name="connsiteX0" fmla="*/ 5672244 w 5665787"/>
              <a:gd name="connsiteY0" fmla="*/ 17829 h 14287"/>
              <a:gd name="connsiteX1" fmla="*/ 17937 w 5665787"/>
              <a:gd name="connsiteY1" fmla="*/ 17829 h 14287"/>
            </a:gdLst>
            <a:ahLst/>
            <a:cxnLst>
              <a:cxn ang="0">
                <a:pos x="connsiteX0" y="connsiteY0"/>
              </a:cxn>
              <a:cxn ang="0">
                <a:pos x="connsiteX1" y="connsiteY1"/>
              </a:cxn>
            </a:cxnLst>
            <a:rect l="l" t="t" r="r" b="b"/>
            <a:pathLst>
              <a:path w="5665787" h="14287">
                <a:moveTo>
                  <a:pt x="5672244" y="17829"/>
                </a:moveTo>
                <a:lnTo>
                  <a:pt x="17937" y="17829"/>
                </a:lnTo>
              </a:path>
            </a:pathLst>
          </a:custGeom>
          <a:ln w="9525">
            <a:solidFill>
              <a:srgbClr val="7D7D7D">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Freeform 111"/>
          <p:cNvSpPr/>
          <p:nvPr/>
        </p:nvSpPr>
        <p:spPr>
          <a:xfrm>
            <a:off x="3059112" y="3376612"/>
            <a:ext cx="90487" cy="90487"/>
          </a:xfrm>
          <a:custGeom>
            <a:avLst/>
            <a:gdLst>
              <a:gd name="connsiteX0" fmla="*/ 94132 w 90487"/>
              <a:gd name="connsiteY0" fmla="*/ 55934 h 90487"/>
              <a:gd name="connsiteX1" fmla="*/ 56032 w 90487"/>
              <a:gd name="connsiteY1" fmla="*/ 17834 h 90487"/>
              <a:gd name="connsiteX2" fmla="*/ 17932 w 90487"/>
              <a:gd name="connsiteY2" fmla="*/ 55921 h 90487"/>
              <a:gd name="connsiteX3" fmla="*/ 56032 w 90487"/>
              <a:gd name="connsiteY3" fmla="*/ 94034 h 90487"/>
              <a:gd name="connsiteX4" fmla="*/ 94132 w 90487"/>
              <a:gd name="connsiteY4" fmla="*/ 55934 h 90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 h="90487">
                <a:moveTo>
                  <a:pt x="94132" y="55934"/>
                </a:moveTo>
                <a:cubicBezTo>
                  <a:pt x="94132" y="34890"/>
                  <a:pt x="77076" y="17834"/>
                  <a:pt x="56032" y="17834"/>
                </a:cubicBezTo>
                <a:cubicBezTo>
                  <a:pt x="34988" y="17834"/>
                  <a:pt x="17932" y="34890"/>
                  <a:pt x="17932" y="55921"/>
                </a:cubicBezTo>
                <a:cubicBezTo>
                  <a:pt x="17932" y="76965"/>
                  <a:pt x="34988" y="94034"/>
                  <a:pt x="56032" y="94034"/>
                </a:cubicBezTo>
                <a:cubicBezTo>
                  <a:pt x="77076" y="94034"/>
                  <a:pt x="94132" y="76978"/>
                  <a:pt x="94132" y="55934"/>
                </a:cubicBezTo>
                <a:close/>
              </a:path>
            </a:pathLst>
          </a:custGeom>
          <a:solidFill>
            <a:srgbClr val="7D7D7D">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Freeform 112"/>
          <p:cNvSpPr/>
          <p:nvPr/>
        </p:nvSpPr>
        <p:spPr>
          <a:xfrm>
            <a:off x="3516312" y="4303712"/>
            <a:ext cx="5678487" cy="14287"/>
          </a:xfrm>
          <a:custGeom>
            <a:avLst/>
            <a:gdLst>
              <a:gd name="connsiteX0" fmla="*/ 5680637 w 5678487"/>
              <a:gd name="connsiteY0" fmla="*/ 26231 h 14287"/>
              <a:gd name="connsiteX1" fmla="*/ 26331 w 5678487"/>
              <a:gd name="connsiteY1" fmla="*/ 26231 h 14287"/>
            </a:gdLst>
            <a:ahLst/>
            <a:cxnLst>
              <a:cxn ang="0">
                <a:pos x="connsiteX0" y="connsiteY0"/>
              </a:cxn>
              <a:cxn ang="0">
                <a:pos x="connsiteX1" y="connsiteY1"/>
              </a:cxn>
            </a:cxnLst>
            <a:rect l="l" t="t" r="r" b="b"/>
            <a:pathLst>
              <a:path w="5678487" h="14287">
                <a:moveTo>
                  <a:pt x="5680637" y="26231"/>
                </a:moveTo>
                <a:lnTo>
                  <a:pt x="26331" y="26231"/>
                </a:lnTo>
              </a:path>
            </a:pathLst>
          </a:custGeom>
          <a:ln w="9525">
            <a:solidFill>
              <a:srgbClr val="7D7D7D">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Freeform 113"/>
          <p:cNvSpPr/>
          <p:nvPr/>
        </p:nvSpPr>
        <p:spPr>
          <a:xfrm>
            <a:off x="3478212" y="4265612"/>
            <a:ext cx="90487" cy="90487"/>
          </a:xfrm>
          <a:custGeom>
            <a:avLst/>
            <a:gdLst>
              <a:gd name="connsiteX0" fmla="*/ 102527 w 90487"/>
              <a:gd name="connsiteY0" fmla="*/ 64335 h 90487"/>
              <a:gd name="connsiteX1" fmla="*/ 64427 w 90487"/>
              <a:gd name="connsiteY1" fmla="*/ 26235 h 90487"/>
              <a:gd name="connsiteX2" fmla="*/ 26327 w 90487"/>
              <a:gd name="connsiteY2" fmla="*/ 64322 h 90487"/>
              <a:gd name="connsiteX3" fmla="*/ 64427 w 90487"/>
              <a:gd name="connsiteY3" fmla="*/ 102435 h 90487"/>
              <a:gd name="connsiteX4" fmla="*/ 102527 w 90487"/>
              <a:gd name="connsiteY4" fmla="*/ 64335 h 90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 h="90487">
                <a:moveTo>
                  <a:pt x="102527" y="64335"/>
                </a:moveTo>
                <a:cubicBezTo>
                  <a:pt x="102527" y="43291"/>
                  <a:pt x="85471" y="26235"/>
                  <a:pt x="64427" y="26235"/>
                </a:cubicBezTo>
                <a:cubicBezTo>
                  <a:pt x="43383" y="26235"/>
                  <a:pt x="26327" y="43291"/>
                  <a:pt x="26327" y="64322"/>
                </a:cubicBezTo>
                <a:cubicBezTo>
                  <a:pt x="26327" y="85366"/>
                  <a:pt x="43383" y="102435"/>
                  <a:pt x="64427" y="102435"/>
                </a:cubicBezTo>
                <a:cubicBezTo>
                  <a:pt x="85471" y="102435"/>
                  <a:pt x="102527" y="85379"/>
                  <a:pt x="102527" y="64335"/>
                </a:cubicBezTo>
                <a:close/>
              </a:path>
            </a:pathLst>
          </a:custGeom>
          <a:solidFill>
            <a:srgbClr val="7D7D7D">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Freeform 114"/>
          <p:cNvSpPr/>
          <p:nvPr/>
        </p:nvSpPr>
        <p:spPr>
          <a:xfrm>
            <a:off x="519112" y="5268912"/>
            <a:ext cx="3367087" cy="636587"/>
          </a:xfrm>
          <a:custGeom>
            <a:avLst/>
            <a:gdLst>
              <a:gd name="connsiteX0" fmla="*/ 39611 w 3367087"/>
              <a:gd name="connsiteY0" fmla="*/ 37693 h 636587"/>
              <a:gd name="connsiteX1" fmla="*/ 3379190 w 3367087"/>
              <a:gd name="connsiteY1" fmla="*/ 37693 h 636587"/>
              <a:gd name="connsiteX2" fmla="*/ 3379190 w 3367087"/>
              <a:gd name="connsiteY2" fmla="*/ 636600 h 636587"/>
              <a:gd name="connsiteX3" fmla="*/ 39611 w 3367087"/>
              <a:gd name="connsiteY3" fmla="*/ 636600 h 636587"/>
              <a:gd name="connsiteX4" fmla="*/ 39611 w 3367087"/>
              <a:gd name="connsiteY4" fmla="*/ 37693 h 6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7087" h="636587">
                <a:moveTo>
                  <a:pt x="39611" y="37693"/>
                </a:moveTo>
                <a:lnTo>
                  <a:pt x="3379190" y="37693"/>
                </a:lnTo>
                <a:lnTo>
                  <a:pt x="3379190" y="636600"/>
                </a:lnTo>
                <a:lnTo>
                  <a:pt x="39611" y="636600"/>
                </a:lnTo>
                <a:lnTo>
                  <a:pt x="39611" y="37693"/>
                </a:lnTo>
                <a:close/>
              </a:path>
            </a:pathLst>
          </a:custGeom>
          <a:solidFill>
            <a:srgbClr val="ACAEB2">
              <a:alpha val="100000"/>
            </a:srgbClr>
          </a:solidFill>
          <a:ln w="19050">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Freeform 115"/>
          <p:cNvSpPr/>
          <p:nvPr/>
        </p:nvSpPr>
        <p:spPr>
          <a:xfrm>
            <a:off x="519112" y="5891212"/>
            <a:ext cx="3367087" cy="623887"/>
          </a:xfrm>
          <a:custGeom>
            <a:avLst/>
            <a:gdLst>
              <a:gd name="connsiteX0" fmla="*/ 39611 w 3367087"/>
              <a:gd name="connsiteY0" fmla="*/ 29692 h 623887"/>
              <a:gd name="connsiteX1" fmla="*/ 3379190 w 3367087"/>
              <a:gd name="connsiteY1" fmla="*/ 29692 h 623887"/>
              <a:gd name="connsiteX2" fmla="*/ 3379190 w 3367087"/>
              <a:gd name="connsiteY2" fmla="*/ 628599 h 623887"/>
              <a:gd name="connsiteX3" fmla="*/ 39611 w 3367087"/>
              <a:gd name="connsiteY3" fmla="*/ 628599 h 623887"/>
              <a:gd name="connsiteX4" fmla="*/ 39611 w 3367087"/>
              <a:gd name="connsiteY4" fmla="*/ 29692 h 62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7087" h="623887">
                <a:moveTo>
                  <a:pt x="39611" y="29692"/>
                </a:moveTo>
                <a:lnTo>
                  <a:pt x="3379190" y="29692"/>
                </a:lnTo>
                <a:lnTo>
                  <a:pt x="3379190" y="628599"/>
                </a:lnTo>
                <a:lnTo>
                  <a:pt x="39611" y="628599"/>
                </a:lnTo>
                <a:lnTo>
                  <a:pt x="39611" y="29692"/>
                </a:lnTo>
                <a:close/>
              </a:path>
            </a:pathLst>
          </a:custGeom>
          <a:solidFill>
            <a:srgbClr val="ACAEB2">
              <a:alpha val="100000"/>
            </a:srgbClr>
          </a:solidFill>
          <a:ln w="19050">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Freeform 116"/>
          <p:cNvSpPr/>
          <p:nvPr/>
        </p:nvSpPr>
        <p:spPr>
          <a:xfrm>
            <a:off x="3948112" y="5230812"/>
            <a:ext cx="5259387" cy="14287"/>
          </a:xfrm>
          <a:custGeom>
            <a:avLst/>
            <a:gdLst>
              <a:gd name="connsiteX0" fmla="*/ 5264104 w 5259387"/>
              <a:gd name="connsiteY0" fmla="*/ 25123 h 14287"/>
              <a:gd name="connsiteX1" fmla="*/ 25989 w 5259387"/>
              <a:gd name="connsiteY1" fmla="*/ 25123 h 14287"/>
            </a:gdLst>
            <a:ahLst/>
            <a:cxnLst>
              <a:cxn ang="0">
                <a:pos x="connsiteX0" y="connsiteY0"/>
              </a:cxn>
              <a:cxn ang="0">
                <a:pos x="connsiteX1" y="connsiteY1"/>
              </a:cxn>
            </a:cxnLst>
            <a:rect l="l" t="t" r="r" b="b"/>
            <a:pathLst>
              <a:path w="5259387" h="14287">
                <a:moveTo>
                  <a:pt x="5264104" y="25123"/>
                </a:moveTo>
                <a:lnTo>
                  <a:pt x="25989" y="25123"/>
                </a:lnTo>
              </a:path>
            </a:pathLst>
          </a:custGeom>
          <a:ln w="9525">
            <a:solidFill>
              <a:srgbClr val="7D7D7D">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Freeform 117"/>
          <p:cNvSpPr/>
          <p:nvPr/>
        </p:nvSpPr>
        <p:spPr>
          <a:xfrm>
            <a:off x="3910012" y="5192712"/>
            <a:ext cx="90487" cy="90487"/>
          </a:xfrm>
          <a:custGeom>
            <a:avLst/>
            <a:gdLst>
              <a:gd name="connsiteX0" fmla="*/ 102192 w 90487"/>
              <a:gd name="connsiteY0" fmla="*/ 63228 h 90487"/>
              <a:gd name="connsiteX1" fmla="*/ 64092 w 90487"/>
              <a:gd name="connsiteY1" fmla="*/ 25128 h 90487"/>
              <a:gd name="connsiteX2" fmla="*/ 25992 w 90487"/>
              <a:gd name="connsiteY2" fmla="*/ 63215 h 90487"/>
              <a:gd name="connsiteX3" fmla="*/ 64092 w 90487"/>
              <a:gd name="connsiteY3" fmla="*/ 101328 h 90487"/>
              <a:gd name="connsiteX4" fmla="*/ 102192 w 90487"/>
              <a:gd name="connsiteY4" fmla="*/ 63228 h 90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 h="90487">
                <a:moveTo>
                  <a:pt x="102192" y="63228"/>
                </a:moveTo>
                <a:cubicBezTo>
                  <a:pt x="102192" y="42184"/>
                  <a:pt x="85137" y="25128"/>
                  <a:pt x="64092" y="25128"/>
                </a:cubicBezTo>
                <a:cubicBezTo>
                  <a:pt x="43048" y="25128"/>
                  <a:pt x="25992" y="42184"/>
                  <a:pt x="25992" y="63215"/>
                </a:cubicBezTo>
                <a:cubicBezTo>
                  <a:pt x="25992" y="84259"/>
                  <a:pt x="43048" y="101328"/>
                  <a:pt x="64092" y="101328"/>
                </a:cubicBezTo>
                <a:cubicBezTo>
                  <a:pt x="85137" y="101328"/>
                  <a:pt x="102192" y="84272"/>
                  <a:pt x="102192" y="63228"/>
                </a:cubicBezTo>
                <a:close/>
              </a:path>
            </a:pathLst>
          </a:custGeom>
          <a:solidFill>
            <a:srgbClr val="7D7D7D">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Freeform 118"/>
          <p:cNvSpPr/>
          <p:nvPr/>
        </p:nvSpPr>
        <p:spPr>
          <a:xfrm>
            <a:off x="3948112" y="5853112"/>
            <a:ext cx="5259387" cy="14287"/>
          </a:xfrm>
          <a:custGeom>
            <a:avLst/>
            <a:gdLst>
              <a:gd name="connsiteX0" fmla="*/ 5264104 w 5259387"/>
              <a:gd name="connsiteY0" fmla="*/ 22276 h 14287"/>
              <a:gd name="connsiteX1" fmla="*/ 25989 w 5259387"/>
              <a:gd name="connsiteY1" fmla="*/ 22276 h 14287"/>
            </a:gdLst>
            <a:ahLst/>
            <a:cxnLst>
              <a:cxn ang="0">
                <a:pos x="connsiteX0" y="connsiteY0"/>
              </a:cxn>
              <a:cxn ang="0">
                <a:pos x="connsiteX1" y="connsiteY1"/>
              </a:cxn>
            </a:cxnLst>
            <a:rect l="l" t="t" r="r" b="b"/>
            <a:pathLst>
              <a:path w="5259387" h="14287">
                <a:moveTo>
                  <a:pt x="5264104" y="22276"/>
                </a:moveTo>
                <a:lnTo>
                  <a:pt x="25989" y="22276"/>
                </a:lnTo>
              </a:path>
            </a:pathLst>
          </a:custGeom>
          <a:ln w="9525">
            <a:solidFill>
              <a:srgbClr val="7D7D7D">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Freeform 119"/>
          <p:cNvSpPr/>
          <p:nvPr/>
        </p:nvSpPr>
        <p:spPr>
          <a:xfrm>
            <a:off x="3910012" y="5815012"/>
            <a:ext cx="90487" cy="90487"/>
          </a:xfrm>
          <a:custGeom>
            <a:avLst/>
            <a:gdLst>
              <a:gd name="connsiteX0" fmla="*/ 102192 w 90487"/>
              <a:gd name="connsiteY0" fmla="*/ 60379 h 90487"/>
              <a:gd name="connsiteX1" fmla="*/ 64092 w 90487"/>
              <a:gd name="connsiteY1" fmla="*/ 22279 h 90487"/>
              <a:gd name="connsiteX2" fmla="*/ 25992 w 90487"/>
              <a:gd name="connsiteY2" fmla="*/ 60367 h 90487"/>
              <a:gd name="connsiteX3" fmla="*/ 64092 w 90487"/>
              <a:gd name="connsiteY3" fmla="*/ 98479 h 90487"/>
              <a:gd name="connsiteX4" fmla="*/ 102192 w 90487"/>
              <a:gd name="connsiteY4" fmla="*/ 60379 h 90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 h="90487">
                <a:moveTo>
                  <a:pt x="102192" y="60379"/>
                </a:moveTo>
                <a:cubicBezTo>
                  <a:pt x="102192" y="39335"/>
                  <a:pt x="85137" y="22279"/>
                  <a:pt x="64092" y="22279"/>
                </a:cubicBezTo>
                <a:cubicBezTo>
                  <a:pt x="43048" y="22279"/>
                  <a:pt x="25992" y="39335"/>
                  <a:pt x="25992" y="60367"/>
                </a:cubicBezTo>
                <a:cubicBezTo>
                  <a:pt x="25992" y="81410"/>
                  <a:pt x="43048" y="98479"/>
                  <a:pt x="64092" y="98479"/>
                </a:cubicBezTo>
                <a:cubicBezTo>
                  <a:pt x="85137" y="98479"/>
                  <a:pt x="102192" y="81423"/>
                  <a:pt x="102192" y="60379"/>
                </a:cubicBezTo>
                <a:close/>
              </a:path>
            </a:pathLst>
          </a:custGeom>
          <a:solidFill>
            <a:srgbClr val="7D7D7D">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Freeform 120"/>
          <p:cNvSpPr/>
          <p:nvPr/>
        </p:nvSpPr>
        <p:spPr>
          <a:xfrm>
            <a:off x="3948112" y="6450012"/>
            <a:ext cx="5259387" cy="14287"/>
          </a:xfrm>
          <a:custGeom>
            <a:avLst/>
            <a:gdLst>
              <a:gd name="connsiteX0" fmla="*/ 5264104 w 5259387"/>
              <a:gd name="connsiteY0" fmla="*/ 26641 h 14287"/>
              <a:gd name="connsiteX1" fmla="*/ 25989 w 5259387"/>
              <a:gd name="connsiteY1" fmla="*/ 26641 h 14287"/>
            </a:gdLst>
            <a:ahLst/>
            <a:cxnLst>
              <a:cxn ang="0">
                <a:pos x="connsiteX0" y="connsiteY0"/>
              </a:cxn>
              <a:cxn ang="0">
                <a:pos x="connsiteX1" y="connsiteY1"/>
              </a:cxn>
            </a:cxnLst>
            <a:rect l="l" t="t" r="r" b="b"/>
            <a:pathLst>
              <a:path w="5259387" h="14287">
                <a:moveTo>
                  <a:pt x="5264104" y="26641"/>
                </a:moveTo>
                <a:lnTo>
                  <a:pt x="25989" y="26641"/>
                </a:lnTo>
              </a:path>
            </a:pathLst>
          </a:custGeom>
          <a:ln w="9525">
            <a:solidFill>
              <a:srgbClr val="7D7D7D">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Freeform 121"/>
          <p:cNvSpPr/>
          <p:nvPr/>
        </p:nvSpPr>
        <p:spPr>
          <a:xfrm>
            <a:off x="3910012" y="6411912"/>
            <a:ext cx="90487" cy="90487"/>
          </a:xfrm>
          <a:custGeom>
            <a:avLst/>
            <a:gdLst>
              <a:gd name="connsiteX0" fmla="*/ 102192 w 90487"/>
              <a:gd name="connsiteY0" fmla="*/ 64744 h 90487"/>
              <a:gd name="connsiteX1" fmla="*/ 64092 w 90487"/>
              <a:gd name="connsiteY1" fmla="*/ 26644 h 90487"/>
              <a:gd name="connsiteX2" fmla="*/ 25992 w 90487"/>
              <a:gd name="connsiteY2" fmla="*/ 64731 h 90487"/>
              <a:gd name="connsiteX3" fmla="*/ 64092 w 90487"/>
              <a:gd name="connsiteY3" fmla="*/ 102844 h 90487"/>
              <a:gd name="connsiteX4" fmla="*/ 102192 w 90487"/>
              <a:gd name="connsiteY4" fmla="*/ 64744 h 90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 h="90487">
                <a:moveTo>
                  <a:pt x="102192" y="64744"/>
                </a:moveTo>
                <a:cubicBezTo>
                  <a:pt x="102192" y="43700"/>
                  <a:pt x="85137" y="26644"/>
                  <a:pt x="64092" y="26644"/>
                </a:cubicBezTo>
                <a:cubicBezTo>
                  <a:pt x="43048" y="26644"/>
                  <a:pt x="25992" y="43700"/>
                  <a:pt x="25992" y="64731"/>
                </a:cubicBezTo>
                <a:cubicBezTo>
                  <a:pt x="25992" y="85775"/>
                  <a:pt x="43048" y="102844"/>
                  <a:pt x="64092" y="102844"/>
                </a:cubicBezTo>
                <a:cubicBezTo>
                  <a:pt x="85137" y="102844"/>
                  <a:pt x="102192" y="85788"/>
                  <a:pt x="102192" y="64744"/>
                </a:cubicBezTo>
                <a:close/>
              </a:path>
            </a:pathLst>
          </a:custGeom>
          <a:solidFill>
            <a:srgbClr val="7D7D7D">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Freeform 122"/>
          <p:cNvSpPr/>
          <p:nvPr/>
        </p:nvSpPr>
        <p:spPr>
          <a:xfrm>
            <a:off x="506412" y="1865312"/>
            <a:ext cx="1512887" cy="3303587"/>
          </a:xfrm>
          <a:custGeom>
            <a:avLst/>
            <a:gdLst>
              <a:gd name="connsiteX0" fmla="*/ 20060 w 1512887"/>
              <a:gd name="connsiteY0" fmla="*/ 3305988 h 3303587"/>
              <a:gd name="connsiteX1" fmla="*/ 1514685 w 1512887"/>
              <a:gd name="connsiteY1" fmla="*/ 21298 h 3303587"/>
            </a:gdLst>
            <a:ahLst/>
            <a:cxnLst>
              <a:cxn ang="0">
                <a:pos x="connsiteX0" y="connsiteY0"/>
              </a:cxn>
              <a:cxn ang="0">
                <a:pos x="connsiteX1" y="connsiteY1"/>
              </a:cxn>
            </a:cxnLst>
            <a:rect l="l" t="t" r="r" b="b"/>
            <a:pathLst>
              <a:path w="1512887" h="3303587">
                <a:moveTo>
                  <a:pt x="20060" y="3305988"/>
                </a:moveTo>
                <a:lnTo>
                  <a:pt x="1514685" y="21298"/>
                </a:lnTo>
              </a:path>
            </a:pathLst>
          </a:custGeom>
          <a:ln w="19050">
            <a:solidFill>
              <a:srgbClr val="797B7F">
                <a:alpha val="100000"/>
              </a:srgbClr>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Freeform 123"/>
          <p:cNvSpPr/>
          <p:nvPr/>
        </p:nvSpPr>
        <p:spPr>
          <a:xfrm>
            <a:off x="1954212" y="1814512"/>
            <a:ext cx="90487" cy="90487"/>
          </a:xfrm>
          <a:custGeom>
            <a:avLst/>
            <a:gdLst>
              <a:gd name="connsiteX0" fmla="*/ 96314 w 90487"/>
              <a:gd name="connsiteY0" fmla="*/ 99438 h 90487"/>
              <a:gd name="connsiteX1" fmla="*/ 93190 w 90487"/>
              <a:gd name="connsiteY1" fmla="*/ 14297 h 90487"/>
              <a:gd name="connsiteX2" fmla="*/ 26959 w 90487"/>
              <a:gd name="connsiteY2" fmla="*/ 67878 h 90487"/>
              <a:gd name="connsiteX3" fmla="*/ 96314 w 90487"/>
              <a:gd name="connsiteY3" fmla="*/ 99438 h 90487"/>
            </a:gdLst>
            <a:ahLst/>
            <a:cxnLst>
              <a:cxn ang="0">
                <a:pos x="connsiteX0" y="connsiteY0"/>
              </a:cxn>
              <a:cxn ang="0">
                <a:pos x="connsiteX1" y="connsiteY1"/>
              </a:cxn>
              <a:cxn ang="0">
                <a:pos x="connsiteX2" y="connsiteY2"/>
              </a:cxn>
              <a:cxn ang="0">
                <a:pos x="connsiteX3" y="connsiteY3"/>
              </a:cxn>
            </a:cxnLst>
            <a:rect l="l" t="t" r="r" b="b"/>
            <a:pathLst>
              <a:path w="90487" h="90487">
                <a:moveTo>
                  <a:pt x="96314" y="99438"/>
                </a:moveTo>
                <a:lnTo>
                  <a:pt x="93190" y="14297"/>
                </a:lnTo>
                <a:lnTo>
                  <a:pt x="26959" y="67878"/>
                </a:lnTo>
                <a:lnTo>
                  <a:pt x="96314" y="99438"/>
                </a:lnTo>
                <a:close/>
              </a:path>
            </a:pathLst>
          </a:custGeom>
          <a:solidFill>
            <a:srgbClr val="797B7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25" name="Picture 125"/>
          <p:cNvPicPr>
            <a:picLocks noChangeAspect="1"/>
          </p:cNvPicPr>
          <p:nvPr/>
        </p:nvPicPr>
        <p:blipFill>
          <a:blip r:embed="rId4"/>
          <a:stretch>
            <a:fillRect/>
          </a:stretch>
        </p:blipFill>
        <p:spPr>
          <a:xfrm>
            <a:off x="792480" y="2773680"/>
            <a:ext cx="708660" cy="1341120"/>
          </a:xfrm>
          <a:prstGeom prst="rect">
            <a:avLst/>
          </a:prstGeom>
        </p:spPr>
      </p:pic>
      <p:sp>
        <p:nvSpPr>
          <p:cNvPr id="3" name="Freeform 125"/>
          <p:cNvSpPr/>
          <p:nvPr/>
        </p:nvSpPr>
        <p:spPr>
          <a:xfrm>
            <a:off x="2538412" y="1890712"/>
            <a:ext cx="204787" cy="217487"/>
          </a:xfrm>
          <a:custGeom>
            <a:avLst/>
            <a:gdLst>
              <a:gd name="connsiteX0" fmla="*/ 25555 w 204787"/>
              <a:gd name="connsiteY0" fmla="*/ 123455 h 217487"/>
              <a:gd name="connsiteX1" fmla="*/ 115293 w 204787"/>
              <a:gd name="connsiteY1" fmla="*/ 24331 h 217487"/>
              <a:gd name="connsiteX2" fmla="*/ 205044 w 204787"/>
              <a:gd name="connsiteY2" fmla="*/ 123455 h 217487"/>
              <a:gd name="connsiteX3" fmla="*/ 115293 w 204787"/>
              <a:gd name="connsiteY3" fmla="*/ 222578 h 217487"/>
              <a:gd name="connsiteX4" fmla="*/ 25555 w 204787"/>
              <a:gd name="connsiteY4" fmla="*/ 123455 h 217487"/>
              <a:gd name="connsiteX5" fmla="*/ 25555 w 204787"/>
              <a:gd name="connsiteY5" fmla="*/ 123455 h 21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787" h="217487">
                <a:moveTo>
                  <a:pt x="25555" y="123455"/>
                </a:moveTo>
                <a:cubicBezTo>
                  <a:pt x="25555" y="68718"/>
                  <a:pt x="65737" y="24331"/>
                  <a:pt x="115293" y="24331"/>
                </a:cubicBezTo>
                <a:cubicBezTo>
                  <a:pt x="164861" y="24331"/>
                  <a:pt x="205044" y="68718"/>
                  <a:pt x="205044" y="123455"/>
                </a:cubicBezTo>
                <a:cubicBezTo>
                  <a:pt x="205044" y="178192"/>
                  <a:pt x="164861" y="222578"/>
                  <a:pt x="115293" y="222578"/>
                </a:cubicBezTo>
                <a:cubicBezTo>
                  <a:pt x="65737" y="222578"/>
                  <a:pt x="25555" y="178192"/>
                  <a:pt x="25555" y="123455"/>
                </a:cubicBezTo>
                <a:lnTo>
                  <a:pt x="25555" y="123455"/>
                </a:lnTo>
                <a:close/>
              </a:path>
            </a:pathLst>
          </a:custGeom>
          <a:solidFill>
            <a:srgbClr val="000000">
              <a:alpha val="0"/>
            </a:srgbClr>
          </a:solidFill>
          <a:ln w="19050">
            <a:solidFill>
              <a:srgbClr val="E5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 name="Freeform 126"/>
          <p:cNvSpPr/>
          <p:nvPr/>
        </p:nvSpPr>
        <p:spPr>
          <a:xfrm>
            <a:off x="2970212" y="2767012"/>
            <a:ext cx="192087" cy="217487"/>
          </a:xfrm>
          <a:custGeom>
            <a:avLst/>
            <a:gdLst>
              <a:gd name="connsiteX0" fmla="*/ 17451 w 192087"/>
              <a:gd name="connsiteY0" fmla="*/ 123011 h 217487"/>
              <a:gd name="connsiteX1" fmla="*/ 107189 w 192087"/>
              <a:gd name="connsiteY1" fmla="*/ 23887 h 217487"/>
              <a:gd name="connsiteX2" fmla="*/ 196940 w 192087"/>
              <a:gd name="connsiteY2" fmla="*/ 123011 h 217487"/>
              <a:gd name="connsiteX3" fmla="*/ 107189 w 192087"/>
              <a:gd name="connsiteY3" fmla="*/ 222134 h 217487"/>
              <a:gd name="connsiteX4" fmla="*/ 17451 w 192087"/>
              <a:gd name="connsiteY4" fmla="*/ 123011 h 217487"/>
              <a:gd name="connsiteX5" fmla="*/ 17451 w 192087"/>
              <a:gd name="connsiteY5" fmla="*/ 123011 h 21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87" h="217487">
                <a:moveTo>
                  <a:pt x="17451" y="123011"/>
                </a:moveTo>
                <a:cubicBezTo>
                  <a:pt x="17451" y="68274"/>
                  <a:pt x="57633" y="23887"/>
                  <a:pt x="107189" y="23887"/>
                </a:cubicBezTo>
                <a:cubicBezTo>
                  <a:pt x="156757" y="23887"/>
                  <a:pt x="196940" y="68274"/>
                  <a:pt x="196940" y="123011"/>
                </a:cubicBezTo>
                <a:cubicBezTo>
                  <a:pt x="196940" y="177748"/>
                  <a:pt x="156757" y="222134"/>
                  <a:pt x="107189" y="222134"/>
                </a:cubicBezTo>
                <a:cubicBezTo>
                  <a:pt x="57633" y="222134"/>
                  <a:pt x="17451" y="177748"/>
                  <a:pt x="17451" y="123011"/>
                </a:cubicBezTo>
                <a:lnTo>
                  <a:pt x="17451" y="123011"/>
                </a:lnTo>
                <a:close/>
              </a:path>
            </a:pathLst>
          </a:custGeom>
          <a:solidFill>
            <a:srgbClr val="0000FF">
              <a:alpha val="0"/>
            </a:srgbClr>
          </a:solidFill>
          <a:ln w="19050">
            <a:solidFill>
              <a:srgbClr val="E5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 name="Freeform 127"/>
          <p:cNvSpPr/>
          <p:nvPr/>
        </p:nvSpPr>
        <p:spPr>
          <a:xfrm>
            <a:off x="3389312" y="3681412"/>
            <a:ext cx="192087" cy="204787"/>
          </a:xfrm>
          <a:custGeom>
            <a:avLst/>
            <a:gdLst>
              <a:gd name="connsiteX0" fmla="*/ 22047 w 192087"/>
              <a:gd name="connsiteY0" fmla="*/ 114611 h 204787"/>
              <a:gd name="connsiteX1" fmla="*/ 111785 w 192087"/>
              <a:gd name="connsiteY1" fmla="*/ 15487 h 204787"/>
              <a:gd name="connsiteX2" fmla="*/ 201536 w 192087"/>
              <a:gd name="connsiteY2" fmla="*/ 114611 h 204787"/>
              <a:gd name="connsiteX3" fmla="*/ 111785 w 192087"/>
              <a:gd name="connsiteY3" fmla="*/ 213734 h 204787"/>
              <a:gd name="connsiteX4" fmla="*/ 22047 w 192087"/>
              <a:gd name="connsiteY4" fmla="*/ 114611 h 204787"/>
              <a:gd name="connsiteX5" fmla="*/ 22047 w 192087"/>
              <a:gd name="connsiteY5" fmla="*/ 114611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87" h="204787">
                <a:moveTo>
                  <a:pt x="22047" y="114611"/>
                </a:moveTo>
                <a:cubicBezTo>
                  <a:pt x="22047" y="59874"/>
                  <a:pt x="62229" y="15487"/>
                  <a:pt x="111785" y="15487"/>
                </a:cubicBezTo>
                <a:cubicBezTo>
                  <a:pt x="161353" y="15487"/>
                  <a:pt x="201536" y="59874"/>
                  <a:pt x="201536" y="114611"/>
                </a:cubicBezTo>
                <a:cubicBezTo>
                  <a:pt x="201536" y="169348"/>
                  <a:pt x="161353" y="213734"/>
                  <a:pt x="111785" y="213734"/>
                </a:cubicBezTo>
                <a:cubicBezTo>
                  <a:pt x="62229" y="213734"/>
                  <a:pt x="22047" y="169348"/>
                  <a:pt x="22047" y="114611"/>
                </a:cubicBezTo>
                <a:lnTo>
                  <a:pt x="22047" y="114611"/>
                </a:lnTo>
                <a:close/>
              </a:path>
            </a:pathLst>
          </a:custGeom>
          <a:solidFill>
            <a:srgbClr val="0000FF">
              <a:alpha val="0"/>
            </a:srgbClr>
          </a:solidFill>
          <a:ln w="19050">
            <a:solidFill>
              <a:srgbClr val="E5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 name="TextBox 128"/>
          <p:cNvSpPr txBox="1"/>
          <p:nvPr/>
        </p:nvSpPr>
        <p:spPr>
          <a:xfrm>
            <a:off x="419100" y="523647"/>
            <a:ext cx="9193974" cy="1755154"/>
          </a:xfrm>
          <a:prstGeom prst="rect">
            <a:avLst/>
          </a:prstGeom>
          <a:noFill/>
        </p:spPr>
        <p:txBody>
          <a:bodyPr wrap="square" lIns="0" tIns="0" rIns="0" bIns="0" rtlCol="0">
            <a:spAutoFit/>
          </a:bodyPr>
          <a:lstStyle/>
          <a:p>
            <a:pPr marL="0">
              <a:lnSpc>
                <a:spcPct val="100000"/>
              </a:lnSpc>
            </a:pPr>
            <a:r>
              <a:rPr lang="en-US" altLang="zh-CN" sz="2800" spc="-129" dirty="0">
                <a:solidFill>
                  <a:srgbClr val="000000"/>
                </a:solidFill>
                <a:latin typeface="MS Gothic"/>
                <a:ea typeface="MS Gothic"/>
              </a:rPr>
              <a:t>お客様のニーズに</a:t>
            </a:r>
            <a:r>
              <a:rPr lang="en-US" altLang="zh-CN" sz="2800" spc="-125" dirty="0">
                <a:solidFill>
                  <a:srgbClr val="000000"/>
                </a:solidFill>
                <a:latin typeface="MS Gothic"/>
                <a:ea typeface="MS Gothic"/>
              </a:rPr>
              <a:t>応じたサステナブル手法の提供</a:t>
            </a:r>
          </a:p>
          <a:p>
            <a:pPr>
              <a:lnSpc>
                <a:spcPts val="1144"/>
              </a:lnSpc>
            </a:pPr>
            <a:endParaRPr lang="en-US" dirty="0"/>
          </a:p>
          <a:p>
            <a:pPr marL="0" hangingPunct="0">
              <a:lnSpc>
                <a:spcPct val="95416"/>
              </a:lnSpc>
            </a:pPr>
            <a:r>
              <a:rPr lang="en-US" altLang="zh-CN" sz="1400" spc="-179" dirty="0">
                <a:solidFill>
                  <a:srgbClr val="454547"/>
                </a:solidFill>
                <a:latin typeface="MS Gothic"/>
                <a:ea typeface="MS Gothic"/>
              </a:rPr>
              <a:t>サステナビリティとは、ビジネス手法に環境（</a:t>
            </a:r>
            <a:r>
              <a:rPr lang="en-US" altLang="zh-CN" sz="1400" spc="-114" dirty="0">
                <a:solidFill>
                  <a:srgbClr val="454547"/>
                </a:solidFill>
                <a:latin typeface="Times New Roman"/>
                <a:ea typeface="Times New Roman"/>
              </a:rPr>
              <a:t>E</a:t>
            </a:r>
            <a:r>
              <a:rPr lang="en-US" altLang="zh-CN" sz="1400" spc="-179" dirty="0">
                <a:solidFill>
                  <a:srgbClr val="454547"/>
                </a:solidFill>
                <a:latin typeface="MS Gothic"/>
                <a:ea typeface="MS Gothic"/>
              </a:rPr>
              <a:t>）、社会（</a:t>
            </a:r>
            <a:r>
              <a:rPr lang="en-US" altLang="zh-CN" sz="1400" spc="-100" dirty="0">
                <a:solidFill>
                  <a:srgbClr val="454547"/>
                </a:solidFill>
                <a:latin typeface="Times New Roman"/>
                <a:ea typeface="Times New Roman"/>
              </a:rPr>
              <a:t>S</a:t>
            </a:r>
            <a:r>
              <a:rPr lang="en-US" altLang="zh-CN" sz="1400" spc="-179" dirty="0">
                <a:solidFill>
                  <a:srgbClr val="454547"/>
                </a:solidFill>
                <a:latin typeface="MS Gothic"/>
                <a:ea typeface="MS Gothic"/>
              </a:rPr>
              <a:t>）、ガバナンス（</a:t>
            </a:r>
            <a:r>
              <a:rPr lang="en-US" altLang="zh-CN" sz="1400" spc="-94" dirty="0">
                <a:solidFill>
                  <a:srgbClr val="454547"/>
                </a:solidFill>
                <a:latin typeface="Times New Roman"/>
                <a:ea typeface="Times New Roman"/>
              </a:rPr>
              <a:t>G)</a:t>
            </a:r>
            <a:r>
              <a:rPr lang="en-US" altLang="zh-CN" sz="1400" spc="-184" dirty="0">
                <a:solidFill>
                  <a:srgbClr val="454547"/>
                </a:solidFill>
                <a:latin typeface="MS Gothic"/>
                <a:ea typeface="MS Gothic"/>
              </a:rPr>
              <a:t>の</a:t>
            </a:r>
            <a:r>
              <a:rPr lang="en-US" altLang="zh-CN" sz="1400" spc="-179" dirty="0">
                <a:solidFill>
                  <a:srgbClr val="454547"/>
                </a:solidFill>
                <a:latin typeface="MS Gothic"/>
                <a:ea typeface="MS Gothic"/>
              </a:rPr>
              <a:t>要素を活用することで、事業機会の創造と執行リ</a:t>
            </a:r>
            <a:r>
              <a:rPr lang="en-US" altLang="zh-CN" sz="1400" spc="-100" dirty="0">
                <a:solidFill>
                  <a:srgbClr val="454547"/>
                </a:solidFill>
                <a:latin typeface="MS Gothic"/>
                <a:ea typeface="MS Gothic"/>
              </a:rPr>
              <a:t>スクの低減を図り、</a:t>
            </a:r>
            <a:r>
              <a:rPr lang="en-US" altLang="zh-CN" sz="1400" spc="-104" dirty="0">
                <a:solidFill>
                  <a:srgbClr val="FE0000"/>
                </a:solidFill>
                <a:latin typeface="MS Gothic"/>
                <a:ea typeface="MS Gothic"/>
              </a:rPr>
              <a:t>企業を経済的な成功に導く能力</a:t>
            </a:r>
            <a:r>
              <a:rPr lang="en-US" altLang="zh-CN" sz="1400" spc="-100" dirty="0">
                <a:solidFill>
                  <a:srgbClr val="454547"/>
                </a:solidFill>
                <a:latin typeface="MS Gothic"/>
                <a:ea typeface="MS Gothic"/>
              </a:rPr>
              <a:t>を指す</a:t>
            </a:r>
          </a:p>
          <a:p>
            <a:pPr>
              <a:lnSpc>
                <a:spcPts val="1000"/>
              </a:lnSpc>
            </a:pPr>
            <a:endParaRPr lang="en-US" dirty="0"/>
          </a:p>
          <a:p>
            <a:pPr>
              <a:lnSpc>
                <a:spcPts val="1000"/>
              </a:lnSpc>
            </a:pPr>
            <a:endParaRPr lang="en-US" dirty="0"/>
          </a:p>
          <a:p>
            <a:pPr>
              <a:lnSpc>
                <a:spcPts val="1339"/>
              </a:lnSpc>
            </a:pPr>
            <a:endParaRPr lang="en-US" dirty="0"/>
          </a:p>
          <a:p>
            <a:pPr marL="0" indent="2352675">
              <a:lnSpc>
                <a:spcPct val="100000"/>
              </a:lnSpc>
            </a:pPr>
            <a:r>
              <a:rPr lang="en-US" altLang="zh-CN" sz="1100" b="1" spc="-139" dirty="0">
                <a:solidFill>
                  <a:srgbClr val="000000"/>
                </a:solidFill>
                <a:latin typeface="MS Gothic"/>
                <a:ea typeface="MS Gothic"/>
              </a:rPr>
              <a:t>インパ</a:t>
            </a:r>
            <a:r>
              <a:rPr lang="en-US" altLang="zh-CN" sz="1100" b="1" spc="-129" dirty="0">
                <a:solidFill>
                  <a:srgbClr val="000000"/>
                </a:solidFill>
                <a:latin typeface="MS Gothic"/>
                <a:ea typeface="MS Gothic"/>
              </a:rPr>
              <a:t>クト投資</a:t>
            </a:r>
          </a:p>
          <a:p>
            <a:pPr marL="0" indent="2354393">
              <a:lnSpc>
                <a:spcPct val="100000"/>
              </a:lnSpc>
              <a:spcBef>
                <a:spcPts val="120"/>
              </a:spcBef>
            </a:pPr>
            <a:r>
              <a:rPr lang="en-US" altLang="zh-CN" sz="1100" spc="-94" dirty="0">
                <a:solidFill>
                  <a:srgbClr val="000000"/>
                </a:solidFill>
                <a:latin typeface="MS Gothic"/>
                <a:ea typeface="MS Gothic"/>
              </a:rPr>
              <a:t>投資リターンを追求しつつ、社会や環境に対して計測可</a:t>
            </a:r>
            <a:r>
              <a:rPr lang="en-US" altLang="zh-CN" sz="1100" spc="-89" dirty="0">
                <a:solidFill>
                  <a:srgbClr val="000000"/>
                </a:solidFill>
                <a:latin typeface="MS Gothic"/>
                <a:ea typeface="MS Gothic"/>
              </a:rPr>
              <a:t>能なインパクトを生み出すことを明確に</a:t>
            </a:r>
          </a:p>
        </p:txBody>
      </p:sp>
      <p:sp>
        <p:nvSpPr>
          <p:cNvPr id="129" name="TextBox 129"/>
          <p:cNvSpPr txBox="1"/>
          <p:nvPr/>
        </p:nvSpPr>
        <p:spPr>
          <a:xfrm>
            <a:off x="1928191" y="2278801"/>
            <a:ext cx="3765791" cy="170434"/>
          </a:xfrm>
          <a:prstGeom prst="rect">
            <a:avLst/>
          </a:prstGeom>
          <a:noFill/>
        </p:spPr>
        <p:txBody>
          <a:bodyPr wrap="square" lIns="0" tIns="0" rIns="0" bIns="0" rtlCol="0">
            <a:spAutoFit/>
          </a:bodyPr>
          <a:lstStyle/>
          <a:p>
            <a:pPr marL="0">
              <a:lnSpc>
                <a:spcPct val="101666"/>
              </a:lnSpc>
              <a:tabLst>
                <a:tab pos="845301" algn="l"/>
              </a:tabLst>
            </a:pPr>
            <a:r>
              <a:rPr lang="en-US" altLang="zh-CN" sz="1100" b="1" spc="-184" dirty="0">
                <a:solidFill>
                  <a:srgbClr val="FEFEFE"/>
                </a:solidFill>
                <a:latin typeface="MS Gothic"/>
                <a:ea typeface="MS Gothic"/>
              </a:rPr>
              <a:t>インパクト	</a:t>
            </a:r>
            <a:r>
              <a:rPr lang="en-US" altLang="zh-CN" sz="1100" spc="-104" dirty="0">
                <a:solidFill>
                  <a:srgbClr val="000000"/>
                </a:solidFill>
                <a:latin typeface="MS Gothic"/>
                <a:ea typeface="MS Gothic"/>
              </a:rPr>
              <a:t>意図した、企業およびプロジェクトへの投資手法</a:t>
            </a:r>
          </a:p>
        </p:txBody>
      </p:sp>
      <p:sp>
        <p:nvSpPr>
          <p:cNvPr id="130" name="TextBox 130"/>
          <p:cNvSpPr txBox="1"/>
          <p:nvPr/>
        </p:nvSpPr>
        <p:spPr>
          <a:xfrm>
            <a:off x="3180106" y="2803818"/>
            <a:ext cx="1515339" cy="167640"/>
          </a:xfrm>
          <a:prstGeom prst="rect">
            <a:avLst/>
          </a:prstGeom>
          <a:noFill/>
        </p:spPr>
        <p:txBody>
          <a:bodyPr wrap="square" lIns="0" tIns="0" rIns="0" bIns="0" rtlCol="0">
            <a:spAutoFit/>
          </a:bodyPr>
          <a:lstStyle/>
          <a:p>
            <a:pPr marL="0">
              <a:lnSpc>
                <a:spcPct val="100000"/>
              </a:lnSpc>
            </a:pPr>
            <a:r>
              <a:rPr lang="en-US" altLang="zh-CN" sz="1100" b="1" spc="-114" dirty="0">
                <a:solidFill>
                  <a:srgbClr val="000000"/>
                </a:solidFill>
                <a:latin typeface="MS Gothic"/>
                <a:ea typeface="MS Gothic"/>
              </a:rPr>
              <a:t>サステナ</a:t>
            </a:r>
            <a:r>
              <a:rPr lang="en-US" altLang="zh-CN" sz="1100" b="1" spc="-110" dirty="0">
                <a:solidFill>
                  <a:srgbClr val="000000"/>
                </a:solidFill>
                <a:latin typeface="MS Gothic"/>
                <a:ea typeface="MS Gothic"/>
              </a:rPr>
              <a:t>ビリティ重視型</a:t>
            </a:r>
          </a:p>
        </p:txBody>
      </p:sp>
      <p:sp>
        <p:nvSpPr>
          <p:cNvPr id="131" name="TextBox 131"/>
          <p:cNvSpPr txBox="1"/>
          <p:nvPr/>
        </p:nvSpPr>
        <p:spPr>
          <a:xfrm>
            <a:off x="1748342" y="2971458"/>
            <a:ext cx="980421" cy="335279"/>
          </a:xfrm>
          <a:prstGeom prst="rect">
            <a:avLst/>
          </a:prstGeom>
          <a:noFill/>
        </p:spPr>
        <p:txBody>
          <a:bodyPr wrap="square" lIns="0" tIns="0" rIns="0" bIns="0" rtlCol="0">
            <a:spAutoFit/>
          </a:bodyPr>
          <a:lstStyle/>
          <a:p>
            <a:pPr marL="0">
              <a:lnSpc>
                <a:spcPct val="100000"/>
              </a:lnSpc>
            </a:pPr>
            <a:r>
              <a:rPr lang="en-US" altLang="zh-CN" sz="1100" b="1" spc="-154" dirty="0">
                <a:solidFill>
                  <a:srgbClr val="FEFEFE"/>
                </a:solidFill>
                <a:latin typeface="MS Gothic"/>
                <a:ea typeface="MS Gothic"/>
              </a:rPr>
              <a:t>サステナビリ</a:t>
            </a:r>
            <a:r>
              <a:rPr lang="en-US" altLang="zh-CN" sz="1100" b="1" spc="-150" dirty="0">
                <a:solidFill>
                  <a:srgbClr val="FEFEFE"/>
                </a:solidFill>
                <a:latin typeface="MS Gothic"/>
                <a:ea typeface="MS Gothic"/>
              </a:rPr>
              <a:t>ティ</a:t>
            </a:r>
          </a:p>
          <a:p>
            <a:pPr marL="0" indent="272796">
              <a:lnSpc>
                <a:spcPct val="100000"/>
              </a:lnSpc>
            </a:pPr>
            <a:r>
              <a:rPr lang="en-US" altLang="zh-CN" sz="1100" b="1" dirty="0">
                <a:solidFill>
                  <a:srgbClr val="FEFEFE"/>
                </a:solidFill>
                <a:latin typeface="MS Gothic"/>
                <a:ea typeface="MS Gothic"/>
              </a:rPr>
              <a:t>重視型</a:t>
            </a:r>
          </a:p>
        </p:txBody>
      </p:sp>
      <p:sp>
        <p:nvSpPr>
          <p:cNvPr id="132" name="TextBox 132"/>
          <p:cNvSpPr txBox="1"/>
          <p:nvPr/>
        </p:nvSpPr>
        <p:spPr>
          <a:xfrm>
            <a:off x="3201090" y="3032585"/>
            <a:ext cx="6385559" cy="349509"/>
          </a:xfrm>
          <a:prstGeom prst="rect">
            <a:avLst/>
          </a:prstGeom>
          <a:noFill/>
        </p:spPr>
        <p:txBody>
          <a:bodyPr wrap="square" lIns="0" tIns="0" rIns="0" bIns="0" rtlCol="0">
            <a:spAutoFit/>
          </a:bodyPr>
          <a:lstStyle/>
          <a:p>
            <a:pPr marL="0">
              <a:lnSpc>
                <a:spcPct val="100000"/>
              </a:lnSpc>
            </a:pPr>
            <a:r>
              <a:rPr lang="en-US" altLang="zh-CN" sz="1100" spc="-94" dirty="0">
                <a:solidFill>
                  <a:srgbClr val="000000"/>
                </a:solidFill>
                <a:latin typeface="Wingdings"/>
                <a:ea typeface="Wingdings"/>
              </a:rPr>
              <a:t></a:t>
            </a:r>
            <a:r>
              <a:rPr lang="en-US" altLang="zh-CN" sz="1100" spc="-129" dirty="0">
                <a:solidFill>
                  <a:srgbClr val="000000"/>
                </a:solidFill>
                <a:latin typeface="Wingdings"/>
                <a:cs typeface="Wingdings"/>
              </a:rPr>
              <a:t> </a:t>
            </a:r>
            <a:r>
              <a:rPr lang="en-US" altLang="zh-CN" sz="1100" spc="-120" dirty="0">
                <a:solidFill>
                  <a:srgbClr val="000000"/>
                </a:solidFill>
                <a:latin typeface="MS Gothic"/>
                <a:ea typeface="MS Gothic"/>
              </a:rPr>
              <a:t>ベスト・イン・クラス／加点方式：</a:t>
            </a:r>
            <a:r>
              <a:rPr lang="en-US" altLang="zh-CN" sz="1100" spc="-80" dirty="0">
                <a:solidFill>
                  <a:srgbClr val="000000"/>
                </a:solidFill>
                <a:latin typeface="MS Gothic"/>
                <a:cs typeface="MS Gothic"/>
              </a:rPr>
              <a:t> </a:t>
            </a:r>
            <a:r>
              <a:rPr lang="en-US" altLang="zh-CN" sz="1100" spc="-125" dirty="0">
                <a:solidFill>
                  <a:srgbClr val="000000"/>
                </a:solidFill>
                <a:latin typeface="MS Gothic"/>
                <a:ea typeface="MS Gothic"/>
              </a:rPr>
              <a:t>強固な</a:t>
            </a:r>
            <a:r>
              <a:rPr lang="en-US" altLang="zh-CN" sz="1100" spc="-75" dirty="0">
                <a:solidFill>
                  <a:srgbClr val="000000"/>
                </a:solidFill>
                <a:latin typeface="Times New Roman"/>
                <a:ea typeface="Times New Roman"/>
              </a:rPr>
              <a:t>ESG</a:t>
            </a:r>
            <a:r>
              <a:rPr lang="en-US" altLang="zh-CN" sz="1100" spc="-120" dirty="0">
                <a:solidFill>
                  <a:srgbClr val="000000"/>
                </a:solidFill>
                <a:latin typeface="MS Gothic"/>
                <a:ea typeface="MS Gothic"/>
              </a:rPr>
              <a:t>特性と良好なファンダメンタルズを兼ね備える企業への投資</a:t>
            </a:r>
          </a:p>
          <a:p>
            <a:pPr marL="0">
              <a:lnSpc>
                <a:spcPct val="100000"/>
              </a:lnSpc>
              <a:spcBef>
                <a:spcPts val="110"/>
              </a:spcBef>
            </a:pPr>
            <a:r>
              <a:rPr lang="en-US" altLang="zh-CN" sz="1100" spc="-64" dirty="0">
                <a:solidFill>
                  <a:srgbClr val="000000"/>
                </a:solidFill>
                <a:latin typeface="Wingdings"/>
                <a:ea typeface="Wingdings"/>
              </a:rPr>
              <a:t></a:t>
            </a:r>
            <a:r>
              <a:rPr lang="en-US" altLang="zh-CN" sz="1100" spc="-34" dirty="0">
                <a:solidFill>
                  <a:srgbClr val="000000"/>
                </a:solidFill>
                <a:latin typeface="Wingdings"/>
                <a:cs typeface="Wingdings"/>
              </a:rPr>
              <a:t> </a:t>
            </a:r>
            <a:r>
              <a:rPr lang="en-US" altLang="zh-CN" sz="1100" spc="-80" dirty="0">
                <a:solidFill>
                  <a:srgbClr val="000000"/>
                </a:solidFill>
                <a:latin typeface="MS Gothic"/>
                <a:ea typeface="MS Gothic"/>
              </a:rPr>
              <a:t>テーマ型投資：</a:t>
            </a:r>
            <a:r>
              <a:rPr lang="en-US" altLang="zh-CN" sz="1100" dirty="0">
                <a:solidFill>
                  <a:srgbClr val="000000"/>
                </a:solidFill>
                <a:latin typeface="MS Gothic"/>
                <a:cs typeface="MS Gothic"/>
              </a:rPr>
              <a:t> </a:t>
            </a:r>
            <a:r>
              <a:rPr lang="en-US" altLang="zh-CN" sz="1100" spc="-85" dirty="0">
                <a:solidFill>
                  <a:srgbClr val="000000"/>
                </a:solidFill>
                <a:latin typeface="MS Gothic"/>
                <a:ea typeface="MS Gothic"/>
              </a:rPr>
              <a:t>気候変動、食糧、水、再生エネルギーなど特定のテーマに投資対象を絞る戦略アプローチ</a:t>
            </a:r>
          </a:p>
        </p:txBody>
      </p:sp>
      <p:sp>
        <p:nvSpPr>
          <p:cNvPr id="133" name="TextBox 133"/>
          <p:cNvSpPr txBox="1"/>
          <p:nvPr/>
        </p:nvSpPr>
        <p:spPr>
          <a:xfrm>
            <a:off x="3629438" y="3726765"/>
            <a:ext cx="3043942" cy="167640"/>
          </a:xfrm>
          <a:prstGeom prst="rect">
            <a:avLst/>
          </a:prstGeom>
          <a:noFill/>
        </p:spPr>
        <p:txBody>
          <a:bodyPr wrap="square" lIns="0" tIns="0" rIns="0" bIns="0" rtlCol="0">
            <a:spAutoFit/>
          </a:bodyPr>
          <a:lstStyle/>
          <a:p>
            <a:pPr marL="0">
              <a:lnSpc>
                <a:spcPct val="100000"/>
              </a:lnSpc>
            </a:pPr>
            <a:r>
              <a:rPr lang="en-US" altLang="zh-CN" sz="1100" b="1" spc="-40" dirty="0">
                <a:solidFill>
                  <a:srgbClr val="000000"/>
                </a:solidFill>
                <a:latin typeface="Times New Roman"/>
                <a:ea typeface="Times New Roman"/>
              </a:rPr>
              <a:t>ESG</a:t>
            </a:r>
            <a:r>
              <a:rPr lang="en-US" altLang="zh-CN" sz="1100" b="1" spc="-65" dirty="0">
                <a:solidFill>
                  <a:srgbClr val="000000"/>
                </a:solidFill>
                <a:latin typeface="MS Gothic"/>
                <a:ea typeface="MS Gothic"/>
              </a:rPr>
              <a:t>評価を</a:t>
            </a:r>
            <a:r>
              <a:rPr lang="en-US" altLang="zh-CN" sz="1100" b="1" spc="-60" dirty="0">
                <a:solidFill>
                  <a:srgbClr val="000000"/>
                </a:solidFill>
                <a:latin typeface="MS Gothic"/>
                <a:ea typeface="MS Gothic"/>
              </a:rPr>
              <a:t>取り込んだ銘柄分析手法に基づく投資</a:t>
            </a:r>
          </a:p>
        </p:txBody>
      </p:sp>
      <p:sp>
        <p:nvSpPr>
          <p:cNvPr id="134" name="TextBox 134"/>
          <p:cNvSpPr txBox="1"/>
          <p:nvPr/>
        </p:nvSpPr>
        <p:spPr>
          <a:xfrm>
            <a:off x="1860003" y="3913344"/>
            <a:ext cx="806779" cy="167640"/>
          </a:xfrm>
          <a:prstGeom prst="rect">
            <a:avLst/>
          </a:prstGeom>
          <a:noFill/>
        </p:spPr>
        <p:txBody>
          <a:bodyPr wrap="square" lIns="0" tIns="0" rIns="0" bIns="0" rtlCol="0">
            <a:spAutoFit/>
          </a:bodyPr>
          <a:lstStyle/>
          <a:p>
            <a:pPr marL="0">
              <a:lnSpc>
                <a:spcPct val="100000"/>
              </a:lnSpc>
            </a:pPr>
            <a:r>
              <a:rPr lang="en-US" altLang="zh-CN" sz="1100" b="1" spc="-25" dirty="0">
                <a:solidFill>
                  <a:srgbClr val="FEFEFE"/>
                </a:solidFill>
                <a:latin typeface="Times New Roman"/>
                <a:ea typeface="Times New Roman"/>
              </a:rPr>
              <a:t>ESG</a:t>
            </a:r>
            <a:r>
              <a:rPr lang="en-US" altLang="zh-CN" sz="1100" b="1" spc="-35" dirty="0">
                <a:solidFill>
                  <a:srgbClr val="FEFEFE"/>
                </a:solidFill>
                <a:latin typeface="MS Gothic"/>
                <a:ea typeface="MS Gothic"/>
              </a:rPr>
              <a:t>統合型</a:t>
            </a:r>
          </a:p>
        </p:txBody>
      </p:sp>
      <p:sp>
        <p:nvSpPr>
          <p:cNvPr id="135" name="TextBox 135"/>
          <p:cNvSpPr txBox="1"/>
          <p:nvPr/>
        </p:nvSpPr>
        <p:spPr>
          <a:xfrm>
            <a:off x="3628586" y="3936107"/>
            <a:ext cx="5534278" cy="335377"/>
          </a:xfrm>
          <a:prstGeom prst="rect">
            <a:avLst/>
          </a:prstGeom>
          <a:noFill/>
        </p:spPr>
        <p:txBody>
          <a:bodyPr wrap="square" lIns="0" tIns="0" rIns="0" bIns="0" rtlCol="0">
            <a:spAutoFit/>
          </a:bodyPr>
          <a:lstStyle/>
          <a:p>
            <a:pPr marL="0" hangingPunct="0">
              <a:lnSpc>
                <a:spcPct val="100000"/>
              </a:lnSpc>
            </a:pPr>
            <a:r>
              <a:rPr lang="en-US" altLang="zh-CN" sz="1100" spc="-40" dirty="0">
                <a:solidFill>
                  <a:srgbClr val="000000"/>
                </a:solidFill>
                <a:latin typeface="MS Gothic"/>
                <a:ea typeface="MS Gothic"/>
              </a:rPr>
              <a:t>重要度の高い</a:t>
            </a:r>
            <a:r>
              <a:rPr lang="en-US" altLang="zh-CN" sz="1100" spc="-20" dirty="0">
                <a:solidFill>
                  <a:srgbClr val="000000"/>
                </a:solidFill>
                <a:latin typeface="Times New Roman"/>
                <a:ea typeface="Times New Roman"/>
              </a:rPr>
              <a:t>ESG</a:t>
            </a:r>
            <a:r>
              <a:rPr lang="en-US" altLang="zh-CN" sz="1100" spc="-40" dirty="0">
                <a:solidFill>
                  <a:srgbClr val="000000"/>
                </a:solidFill>
                <a:latin typeface="MS Gothic"/>
                <a:ea typeface="MS Gothic"/>
              </a:rPr>
              <a:t>項目の評価と収益成長機会に対する分析を企</a:t>
            </a:r>
            <a:r>
              <a:rPr lang="en-US" altLang="zh-CN" sz="1100" spc="-34" dirty="0">
                <a:solidFill>
                  <a:srgbClr val="000000"/>
                </a:solidFill>
                <a:latin typeface="MS Gothic"/>
                <a:ea typeface="MS Gothic"/>
              </a:rPr>
              <a:t>業調査および株価評価プロセ</a:t>
            </a:r>
            <a:r>
              <a:rPr lang="en-US" altLang="zh-CN" sz="1100" spc="-104" dirty="0">
                <a:solidFill>
                  <a:srgbClr val="000000"/>
                </a:solidFill>
                <a:latin typeface="MS Gothic"/>
                <a:ea typeface="MS Gothic"/>
              </a:rPr>
              <a:t>スに統合することで、</a:t>
            </a:r>
            <a:r>
              <a:rPr lang="en-US" altLang="zh-CN" sz="1100" spc="-75" dirty="0">
                <a:solidFill>
                  <a:srgbClr val="000000"/>
                </a:solidFill>
                <a:latin typeface="Times New Roman"/>
                <a:ea typeface="Times New Roman"/>
              </a:rPr>
              <a:t>ESG</a:t>
            </a:r>
            <a:r>
              <a:rPr lang="en-US" altLang="zh-CN" sz="1100" spc="-109" dirty="0">
                <a:solidFill>
                  <a:srgbClr val="000000"/>
                </a:solidFill>
                <a:latin typeface="MS Gothic"/>
                <a:ea typeface="MS Gothic"/>
              </a:rPr>
              <a:t>リスクを踏まえつつ適</a:t>
            </a:r>
            <a:r>
              <a:rPr lang="en-US" altLang="zh-CN" sz="1100" spc="-104" dirty="0">
                <a:solidFill>
                  <a:srgbClr val="000000"/>
                </a:solidFill>
                <a:latin typeface="MS Gothic"/>
                <a:ea typeface="MS Gothic"/>
              </a:rPr>
              <a:t>切な投資分散がなされたポートフォリオを構築</a:t>
            </a:r>
          </a:p>
        </p:txBody>
      </p:sp>
      <p:sp>
        <p:nvSpPr>
          <p:cNvPr id="136" name="TextBox 136"/>
          <p:cNvSpPr txBox="1"/>
          <p:nvPr/>
        </p:nvSpPr>
        <p:spPr>
          <a:xfrm>
            <a:off x="4057650" y="4647854"/>
            <a:ext cx="831082" cy="167640"/>
          </a:xfrm>
          <a:prstGeom prst="rect">
            <a:avLst/>
          </a:prstGeom>
          <a:noFill/>
        </p:spPr>
        <p:txBody>
          <a:bodyPr wrap="square" lIns="0" tIns="0" rIns="0" bIns="0" rtlCol="0">
            <a:spAutoFit/>
          </a:bodyPr>
          <a:lstStyle/>
          <a:p>
            <a:pPr marL="0">
              <a:lnSpc>
                <a:spcPct val="100000"/>
              </a:lnSpc>
            </a:pPr>
            <a:r>
              <a:rPr lang="en-US" altLang="zh-CN" sz="1100" b="1" spc="5" dirty="0">
                <a:solidFill>
                  <a:srgbClr val="000000"/>
                </a:solidFill>
                <a:latin typeface="MS Gothic"/>
                <a:ea typeface="MS Gothic"/>
              </a:rPr>
              <a:t>排除基</a:t>
            </a:r>
            <a:r>
              <a:rPr lang="en-US" altLang="zh-CN" sz="1100" b="1" dirty="0">
                <a:solidFill>
                  <a:srgbClr val="000000"/>
                </a:solidFill>
                <a:latin typeface="MS Gothic"/>
                <a:ea typeface="MS Gothic"/>
              </a:rPr>
              <a:t>準型</a:t>
            </a:r>
          </a:p>
        </p:txBody>
      </p:sp>
      <p:sp>
        <p:nvSpPr>
          <p:cNvPr id="137" name="TextBox 137"/>
          <p:cNvSpPr txBox="1"/>
          <p:nvPr/>
        </p:nvSpPr>
        <p:spPr>
          <a:xfrm>
            <a:off x="1839848" y="4815494"/>
            <a:ext cx="831082" cy="167640"/>
          </a:xfrm>
          <a:prstGeom prst="rect">
            <a:avLst/>
          </a:prstGeom>
          <a:noFill/>
        </p:spPr>
        <p:txBody>
          <a:bodyPr wrap="square" lIns="0" tIns="0" rIns="0" bIns="0" rtlCol="0">
            <a:spAutoFit/>
          </a:bodyPr>
          <a:lstStyle/>
          <a:p>
            <a:pPr marL="0">
              <a:lnSpc>
                <a:spcPct val="100000"/>
              </a:lnSpc>
            </a:pPr>
            <a:r>
              <a:rPr lang="en-US" altLang="zh-CN" sz="1100" b="1" spc="5" dirty="0">
                <a:solidFill>
                  <a:srgbClr val="FEFEFE"/>
                </a:solidFill>
                <a:latin typeface="MS Gothic"/>
                <a:ea typeface="MS Gothic"/>
              </a:rPr>
              <a:t>排除基</a:t>
            </a:r>
            <a:r>
              <a:rPr lang="en-US" altLang="zh-CN" sz="1100" b="1" dirty="0">
                <a:solidFill>
                  <a:srgbClr val="FEFEFE"/>
                </a:solidFill>
                <a:latin typeface="MS Gothic"/>
                <a:ea typeface="MS Gothic"/>
              </a:rPr>
              <a:t>準型</a:t>
            </a:r>
          </a:p>
        </p:txBody>
      </p:sp>
      <p:sp>
        <p:nvSpPr>
          <p:cNvPr id="138" name="TextBox 138"/>
          <p:cNvSpPr txBox="1"/>
          <p:nvPr/>
        </p:nvSpPr>
        <p:spPr>
          <a:xfrm>
            <a:off x="4056080" y="4865048"/>
            <a:ext cx="5162880" cy="335280"/>
          </a:xfrm>
          <a:prstGeom prst="rect">
            <a:avLst/>
          </a:prstGeom>
          <a:noFill/>
        </p:spPr>
        <p:txBody>
          <a:bodyPr wrap="square" lIns="0" tIns="0" rIns="0" bIns="0" rtlCol="0">
            <a:spAutoFit/>
          </a:bodyPr>
          <a:lstStyle/>
          <a:p>
            <a:pPr marL="0">
              <a:lnSpc>
                <a:spcPct val="100000"/>
              </a:lnSpc>
            </a:pPr>
            <a:r>
              <a:rPr lang="en-US" altLang="zh-CN" sz="1100" spc="-65" dirty="0">
                <a:solidFill>
                  <a:srgbClr val="000000"/>
                </a:solidFill>
                <a:latin typeface="MS Gothic"/>
                <a:ea typeface="MS Gothic"/>
              </a:rPr>
              <a:t>社会面、</a:t>
            </a:r>
            <a:r>
              <a:rPr lang="en-US" altLang="zh-CN" sz="1100" spc="-60" dirty="0">
                <a:solidFill>
                  <a:srgbClr val="000000"/>
                </a:solidFill>
                <a:latin typeface="MS Gothic"/>
                <a:ea typeface="MS Gothic"/>
              </a:rPr>
              <a:t>環境面、倫理面で特定の基準に達しない企業やセクターを投資対象から除外す</a:t>
            </a:r>
          </a:p>
          <a:p>
            <a:pPr marL="0">
              <a:lnSpc>
                <a:spcPct val="100000"/>
              </a:lnSpc>
            </a:pPr>
            <a:r>
              <a:rPr lang="en-US" altLang="zh-CN" sz="1100" spc="-90" dirty="0">
                <a:solidFill>
                  <a:srgbClr val="000000"/>
                </a:solidFill>
                <a:latin typeface="MS Gothic"/>
                <a:ea typeface="MS Gothic"/>
              </a:rPr>
              <a:t>る運用ア</a:t>
            </a:r>
            <a:r>
              <a:rPr lang="en-US" altLang="zh-CN" sz="1100" spc="-80" dirty="0">
                <a:solidFill>
                  <a:srgbClr val="000000"/>
                </a:solidFill>
                <a:latin typeface="MS Gothic"/>
                <a:ea typeface="MS Gothic"/>
              </a:rPr>
              <a:t>プローチ</a:t>
            </a:r>
          </a:p>
        </p:txBody>
      </p:sp>
      <p:sp>
        <p:nvSpPr>
          <p:cNvPr id="139" name="TextBox 139"/>
          <p:cNvSpPr txBox="1"/>
          <p:nvPr/>
        </p:nvSpPr>
        <p:spPr>
          <a:xfrm>
            <a:off x="4067173" y="5321086"/>
            <a:ext cx="2291064" cy="167640"/>
          </a:xfrm>
          <a:prstGeom prst="rect">
            <a:avLst/>
          </a:prstGeom>
          <a:noFill/>
        </p:spPr>
        <p:txBody>
          <a:bodyPr wrap="square" lIns="0" tIns="0" rIns="0" bIns="0" rtlCol="0">
            <a:spAutoFit/>
          </a:bodyPr>
          <a:lstStyle/>
          <a:p>
            <a:pPr marL="0">
              <a:lnSpc>
                <a:spcPct val="100000"/>
              </a:lnSpc>
            </a:pPr>
            <a:r>
              <a:rPr lang="en-US" altLang="zh-CN" sz="1100" b="1" spc="-40" dirty="0">
                <a:solidFill>
                  <a:srgbClr val="000000"/>
                </a:solidFill>
                <a:latin typeface="MS Gothic"/>
                <a:ea typeface="MS Gothic"/>
              </a:rPr>
              <a:t>議決権行使</a:t>
            </a:r>
            <a:r>
              <a:rPr lang="en-US" altLang="zh-CN" sz="1100" b="1" spc="-45" dirty="0">
                <a:solidFill>
                  <a:srgbClr val="000000"/>
                </a:solidFill>
                <a:latin typeface="MS Gothic"/>
                <a:ea typeface="MS Gothic"/>
              </a:rPr>
              <a:t>と</a:t>
            </a:r>
            <a:r>
              <a:rPr lang="en-US" altLang="zh-CN" sz="1100" b="1" spc="-40" dirty="0">
                <a:solidFill>
                  <a:srgbClr val="000000"/>
                </a:solidFill>
                <a:latin typeface="MS Gothic"/>
                <a:ea typeface="MS Gothic"/>
              </a:rPr>
              <a:t>積極的な企業との対話</a:t>
            </a:r>
          </a:p>
        </p:txBody>
      </p:sp>
      <p:sp>
        <p:nvSpPr>
          <p:cNvPr id="140" name="TextBox 140"/>
          <p:cNvSpPr txBox="1"/>
          <p:nvPr/>
        </p:nvSpPr>
        <p:spPr>
          <a:xfrm>
            <a:off x="1130626" y="5488726"/>
            <a:ext cx="2176753" cy="820672"/>
          </a:xfrm>
          <a:prstGeom prst="rect">
            <a:avLst/>
          </a:prstGeom>
          <a:noFill/>
        </p:spPr>
        <p:txBody>
          <a:bodyPr wrap="square" lIns="0" tIns="0" rIns="0" bIns="0" rtlCol="0">
            <a:spAutoFit/>
          </a:bodyPr>
          <a:lstStyle/>
          <a:p>
            <a:pPr marL="0">
              <a:lnSpc>
                <a:spcPct val="99583"/>
              </a:lnSpc>
            </a:pPr>
            <a:r>
              <a:rPr lang="en-US" altLang="zh-CN" sz="1100" b="1" spc="-45" dirty="0">
                <a:solidFill>
                  <a:srgbClr val="FEFEFE"/>
                </a:solidFill>
                <a:latin typeface="MS Gothic"/>
                <a:ea typeface="MS Gothic"/>
              </a:rPr>
              <a:t>議</a:t>
            </a:r>
            <a:r>
              <a:rPr lang="en-US" altLang="zh-CN" sz="1100" b="1" spc="-40" dirty="0">
                <a:solidFill>
                  <a:srgbClr val="FEFEFE"/>
                </a:solidFill>
                <a:latin typeface="MS Gothic"/>
                <a:ea typeface="MS Gothic"/>
              </a:rPr>
              <a:t>決権行使と積極的な企業との対話</a:t>
            </a:r>
          </a:p>
          <a:p>
            <a:pPr marL="0" indent="326136">
              <a:lnSpc>
                <a:spcPct val="100000"/>
              </a:lnSpc>
            </a:pPr>
            <a:r>
              <a:rPr lang="en-US" altLang="zh-CN" sz="1100" b="1" spc="-195" dirty="0">
                <a:solidFill>
                  <a:srgbClr val="FEFEFE"/>
                </a:solidFill>
                <a:latin typeface="MS Gothic"/>
                <a:ea typeface="MS Gothic"/>
              </a:rPr>
              <a:t>（スチュワー</a:t>
            </a:r>
            <a:r>
              <a:rPr lang="en-US" altLang="zh-CN" sz="1100" b="1" spc="-185" dirty="0">
                <a:solidFill>
                  <a:srgbClr val="FEFEFE"/>
                </a:solidFill>
                <a:latin typeface="MS Gothic"/>
                <a:ea typeface="MS Gothic"/>
              </a:rPr>
              <a:t>ドシップ活動）</a:t>
            </a:r>
          </a:p>
          <a:p>
            <a:pPr>
              <a:lnSpc>
                <a:spcPts val="1000"/>
              </a:lnSpc>
            </a:pPr>
            <a:endParaRPr lang="en-US" dirty="0"/>
          </a:p>
          <a:p>
            <a:pPr>
              <a:lnSpc>
                <a:spcPts val="1505"/>
              </a:lnSpc>
            </a:pPr>
            <a:endParaRPr lang="en-US" dirty="0"/>
          </a:p>
          <a:p>
            <a:pPr marL="0" indent="517230">
              <a:lnSpc>
                <a:spcPct val="100000"/>
              </a:lnSpc>
            </a:pPr>
            <a:r>
              <a:rPr lang="en-US" altLang="zh-CN" sz="1100" b="1" spc="-125" dirty="0">
                <a:solidFill>
                  <a:srgbClr val="FEFEFE"/>
                </a:solidFill>
                <a:latin typeface="MS Gothic"/>
                <a:ea typeface="MS Gothic"/>
              </a:rPr>
              <a:t>計測とレポーテ</a:t>
            </a:r>
            <a:r>
              <a:rPr lang="en-US" altLang="zh-CN" sz="1100" b="1" spc="-120" dirty="0">
                <a:solidFill>
                  <a:srgbClr val="FEFEFE"/>
                </a:solidFill>
                <a:latin typeface="MS Gothic"/>
                <a:ea typeface="MS Gothic"/>
              </a:rPr>
              <a:t>ィング</a:t>
            </a:r>
          </a:p>
        </p:txBody>
      </p:sp>
      <p:sp>
        <p:nvSpPr>
          <p:cNvPr id="141" name="TextBox 141"/>
          <p:cNvSpPr txBox="1"/>
          <p:nvPr/>
        </p:nvSpPr>
        <p:spPr>
          <a:xfrm>
            <a:off x="4048125" y="5520453"/>
            <a:ext cx="5081783" cy="893862"/>
          </a:xfrm>
          <a:prstGeom prst="rect">
            <a:avLst/>
          </a:prstGeom>
          <a:noFill/>
        </p:spPr>
        <p:txBody>
          <a:bodyPr wrap="square" lIns="0" tIns="0" rIns="0" bIns="0" rtlCol="0">
            <a:spAutoFit/>
          </a:bodyPr>
          <a:lstStyle/>
          <a:p>
            <a:pPr marL="0" hangingPunct="0">
              <a:lnSpc>
                <a:spcPct val="95833"/>
              </a:lnSpc>
            </a:pPr>
            <a:r>
              <a:rPr lang="en-US" altLang="zh-CN" sz="1100" spc="-50" dirty="0">
                <a:solidFill>
                  <a:srgbClr val="000000"/>
                </a:solidFill>
                <a:latin typeface="MS Gothic"/>
                <a:ea typeface="MS Gothic"/>
              </a:rPr>
              <a:t>議決権行使による株主権の行使と、重要度の高い</a:t>
            </a:r>
            <a:r>
              <a:rPr lang="en-US" altLang="zh-CN" sz="1100" spc="-30" dirty="0">
                <a:solidFill>
                  <a:srgbClr val="000000"/>
                </a:solidFill>
                <a:latin typeface="Times New Roman"/>
                <a:ea typeface="Times New Roman"/>
              </a:rPr>
              <a:t>ESG</a:t>
            </a:r>
            <a:r>
              <a:rPr lang="en-US" altLang="zh-CN" sz="1100" spc="-50" dirty="0">
                <a:solidFill>
                  <a:srgbClr val="000000"/>
                </a:solidFill>
                <a:latin typeface="MS Gothic"/>
                <a:ea typeface="MS Gothic"/>
              </a:rPr>
              <a:t>問題に関する積極的な企業</a:t>
            </a:r>
            <a:r>
              <a:rPr lang="en-US" altLang="zh-CN" sz="1100" spc="-44" dirty="0">
                <a:solidFill>
                  <a:srgbClr val="000000"/>
                </a:solidFill>
                <a:latin typeface="MS Gothic"/>
                <a:ea typeface="MS Gothic"/>
              </a:rPr>
              <a:t>との</a:t>
            </a:r>
            <a:r>
              <a:rPr lang="en-US" altLang="zh-CN" sz="1100" spc="-5" dirty="0">
                <a:solidFill>
                  <a:srgbClr val="000000"/>
                </a:solidFill>
                <a:latin typeface="MS Gothic"/>
                <a:ea typeface="MS Gothic"/>
              </a:rPr>
              <a:t>対話</a:t>
            </a:r>
          </a:p>
          <a:p>
            <a:pPr>
              <a:lnSpc>
                <a:spcPts val="1725"/>
              </a:lnSpc>
            </a:pPr>
            <a:endParaRPr lang="en-US" dirty="0"/>
          </a:p>
          <a:p>
            <a:pPr marL="0">
              <a:lnSpc>
                <a:spcPct val="100000"/>
              </a:lnSpc>
            </a:pPr>
            <a:r>
              <a:rPr lang="en-US" altLang="zh-CN" sz="1100" b="1" spc="-125" dirty="0">
                <a:solidFill>
                  <a:srgbClr val="000000"/>
                </a:solidFill>
                <a:latin typeface="MS Gothic"/>
                <a:ea typeface="MS Gothic"/>
              </a:rPr>
              <a:t>計測とレポーテ</a:t>
            </a:r>
            <a:r>
              <a:rPr lang="en-US" altLang="zh-CN" sz="1100" b="1" spc="-120" dirty="0">
                <a:solidFill>
                  <a:srgbClr val="000000"/>
                </a:solidFill>
                <a:latin typeface="MS Gothic"/>
                <a:ea typeface="MS Gothic"/>
              </a:rPr>
              <a:t>ィング</a:t>
            </a:r>
          </a:p>
          <a:p>
            <a:pPr marL="0">
              <a:lnSpc>
                <a:spcPct val="100000"/>
              </a:lnSpc>
              <a:spcBef>
                <a:spcPts val="135"/>
              </a:spcBef>
            </a:pPr>
            <a:r>
              <a:rPr lang="en-US" altLang="zh-CN" sz="1100" spc="-90" dirty="0">
                <a:solidFill>
                  <a:srgbClr val="000000"/>
                </a:solidFill>
                <a:latin typeface="MS Gothic"/>
                <a:ea typeface="MS Gothic"/>
              </a:rPr>
              <a:t>投資先企業およびポートフォリオの</a:t>
            </a:r>
            <a:r>
              <a:rPr lang="en-US" altLang="zh-CN" sz="1100" spc="-50" dirty="0">
                <a:solidFill>
                  <a:srgbClr val="000000"/>
                </a:solidFill>
                <a:latin typeface="Times New Roman"/>
                <a:ea typeface="Times New Roman"/>
              </a:rPr>
              <a:t>ESG</a:t>
            </a:r>
            <a:r>
              <a:rPr lang="en-US" altLang="zh-CN" sz="1100" spc="-90" dirty="0">
                <a:solidFill>
                  <a:srgbClr val="000000"/>
                </a:solidFill>
                <a:latin typeface="MS Gothic"/>
                <a:ea typeface="MS Gothic"/>
              </a:rPr>
              <a:t>計数およびインパクトに関する</a:t>
            </a:r>
            <a:r>
              <a:rPr lang="en-US" altLang="zh-CN" sz="1100" spc="-85" dirty="0">
                <a:solidFill>
                  <a:srgbClr val="000000"/>
                </a:solidFill>
                <a:latin typeface="MS Gothic"/>
                <a:ea typeface="MS Gothic"/>
              </a:rPr>
              <a:t>計測とその報告</a:t>
            </a:r>
          </a:p>
        </p:txBody>
      </p:sp>
      <p:sp>
        <p:nvSpPr>
          <p:cNvPr id="142" name="TextBox 142"/>
          <p:cNvSpPr txBox="1"/>
          <p:nvPr/>
        </p:nvSpPr>
        <p:spPr>
          <a:xfrm>
            <a:off x="558727" y="6708224"/>
            <a:ext cx="1441113" cy="121920"/>
          </a:xfrm>
          <a:prstGeom prst="rect">
            <a:avLst/>
          </a:prstGeom>
          <a:noFill/>
        </p:spPr>
        <p:txBody>
          <a:bodyPr wrap="square" lIns="0" tIns="0" rIns="0" bIns="0" rtlCol="0">
            <a:spAutoFit/>
          </a:bodyPr>
          <a:lstStyle/>
          <a:p>
            <a:pPr marL="0">
              <a:lnSpc>
                <a:spcPct val="100000"/>
              </a:lnSpc>
            </a:pPr>
            <a:r>
              <a:rPr lang="en-US" altLang="zh-CN" sz="800" spc="-150" dirty="0">
                <a:solidFill>
                  <a:srgbClr val="000000"/>
                </a:solidFill>
                <a:latin typeface="MS Gothic"/>
                <a:ea typeface="MS Gothic"/>
              </a:rPr>
              <a:t>出所：</a:t>
            </a:r>
            <a:r>
              <a:rPr lang="en-US" altLang="zh-CN" sz="800" spc="-100" dirty="0">
                <a:solidFill>
                  <a:srgbClr val="000000"/>
                </a:solidFill>
                <a:latin typeface="Times New Roman"/>
                <a:ea typeface="Times New Roman"/>
              </a:rPr>
              <a:t>UBS</a:t>
            </a:r>
            <a:r>
              <a:rPr lang="en-US" altLang="zh-CN" sz="800" spc="-154" dirty="0">
                <a:solidFill>
                  <a:srgbClr val="000000"/>
                </a:solidFill>
                <a:latin typeface="MS Gothic"/>
                <a:ea typeface="MS Gothic"/>
              </a:rPr>
              <a:t>アセット</a:t>
            </a:r>
            <a:r>
              <a:rPr lang="en-US" altLang="zh-CN" sz="800" spc="-150" dirty="0">
                <a:solidFill>
                  <a:srgbClr val="000000"/>
                </a:solidFill>
                <a:latin typeface="MS Gothic"/>
                <a:ea typeface="MS Gothic"/>
              </a:rPr>
              <a:t>・マネジメント</a:t>
            </a:r>
          </a:p>
        </p:txBody>
      </p:sp>
      <p:sp>
        <p:nvSpPr>
          <p:cNvPr id="143" name="TextBox 143"/>
          <p:cNvSpPr txBox="1"/>
          <p:nvPr/>
        </p:nvSpPr>
        <p:spPr>
          <a:xfrm>
            <a:off x="9570719" y="7138165"/>
            <a:ext cx="176159" cy="106680"/>
          </a:xfrm>
          <a:prstGeom prst="rect">
            <a:avLst/>
          </a:prstGeom>
          <a:noFill/>
        </p:spPr>
        <p:txBody>
          <a:bodyPr wrap="square" lIns="0" tIns="0" rIns="0" bIns="0" rtlCol="0">
            <a:spAutoFit/>
          </a:bodyPr>
          <a:lstStyle/>
          <a:p>
            <a:pPr marL="0">
              <a:lnSpc>
                <a:spcPct val="100000"/>
              </a:lnSpc>
            </a:pPr>
            <a:r>
              <a:rPr lang="en-US" altLang="zh-CN" sz="700" spc="25" dirty="0">
                <a:solidFill>
                  <a:srgbClr val="000000"/>
                </a:solidFill>
                <a:latin typeface="Times New Roman"/>
                <a:ea typeface="Times New Roman"/>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reeform 144"/>
          <p:cNvSpPr/>
          <p:nvPr/>
        </p:nvSpPr>
        <p:spPr>
          <a:xfrm>
            <a:off x="414337" y="1023937"/>
            <a:ext cx="9186862" cy="4762"/>
          </a:xfrm>
          <a:custGeom>
            <a:avLst/>
            <a:gdLst>
              <a:gd name="connsiteX0" fmla="*/ 6286 w 9186862"/>
              <a:gd name="connsiteY0" fmla="*/ 9334 h 4762"/>
              <a:gd name="connsiteX1" fmla="*/ 9196006 w 9186862"/>
              <a:gd name="connsiteY1" fmla="*/ 9334 h 4762"/>
            </a:gdLst>
            <a:ahLst/>
            <a:cxnLst>
              <a:cxn ang="0">
                <a:pos x="connsiteX0" y="connsiteY0"/>
              </a:cxn>
              <a:cxn ang="0">
                <a:pos x="connsiteX1" y="connsiteY1"/>
              </a:cxn>
            </a:cxnLst>
            <a:rect l="l" t="t" r="r" b="b"/>
            <a:pathLst>
              <a:path w="9186862" h="4762">
                <a:moveTo>
                  <a:pt x="6286" y="9334"/>
                </a:moveTo>
                <a:lnTo>
                  <a:pt x="9196006" y="9334"/>
                </a:lnTo>
              </a:path>
            </a:pathLst>
          </a:custGeom>
          <a:ln w="9525">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46" name="Picture 146"/>
          <p:cNvPicPr>
            <a:picLocks noChangeAspect="1"/>
          </p:cNvPicPr>
          <p:nvPr/>
        </p:nvPicPr>
        <p:blipFill>
          <a:blip r:embed="rId2"/>
          <a:stretch>
            <a:fillRect/>
          </a:stretch>
        </p:blipFill>
        <p:spPr>
          <a:xfrm>
            <a:off x="411480" y="6979920"/>
            <a:ext cx="251460" cy="274320"/>
          </a:xfrm>
          <a:prstGeom prst="rect">
            <a:avLst/>
          </a:prstGeom>
        </p:spPr>
      </p:pic>
      <p:pic>
        <p:nvPicPr>
          <p:cNvPr id="147" name="Picture 147"/>
          <p:cNvPicPr>
            <a:picLocks noChangeAspect="1"/>
          </p:cNvPicPr>
          <p:nvPr/>
        </p:nvPicPr>
        <p:blipFill>
          <a:blip r:embed="rId3"/>
          <a:stretch>
            <a:fillRect/>
          </a:stretch>
        </p:blipFill>
        <p:spPr>
          <a:xfrm>
            <a:off x="693420" y="7018020"/>
            <a:ext cx="449580" cy="182880"/>
          </a:xfrm>
          <a:prstGeom prst="rect">
            <a:avLst/>
          </a:prstGeom>
        </p:spPr>
      </p:pic>
      <p:sp>
        <p:nvSpPr>
          <p:cNvPr id="2" name="Freeform 147"/>
          <p:cNvSpPr/>
          <p:nvPr/>
        </p:nvSpPr>
        <p:spPr>
          <a:xfrm>
            <a:off x="3587750" y="1860550"/>
            <a:ext cx="3117850" cy="1936750"/>
          </a:xfrm>
          <a:custGeom>
            <a:avLst/>
            <a:gdLst>
              <a:gd name="connsiteX0" fmla="*/ 1573142 w 3117850"/>
              <a:gd name="connsiteY0" fmla="*/ 1944909 h 1936750"/>
              <a:gd name="connsiteX1" fmla="*/ 2538444 w 3117850"/>
              <a:gd name="connsiteY1" fmla="*/ 1607039 h 1936750"/>
              <a:gd name="connsiteX2" fmla="*/ 3120637 w 3117850"/>
              <a:gd name="connsiteY2" fmla="*/ 1721669 h 1936750"/>
              <a:gd name="connsiteX3" fmla="*/ 3129692 w 3117850"/>
              <a:gd name="connsiteY3" fmla="*/ 1564798 h 1936750"/>
              <a:gd name="connsiteX4" fmla="*/ 1573142 w 3117850"/>
              <a:gd name="connsiteY4" fmla="*/ 8159 h 1936750"/>
              <a:gd name="connsiteX5" fmla="*/ 16592 w 3117850"/>
              <a:gd name="connsiteY5" fmla="*/ 1564798 h 1936750"/>
              <a:gd name="connsiteX6" fmla="*/ 25647 w 3117850"/>
              <a:gd name="connsiteY6" fmla="*/ 1721669 h 1936750"/>
              <a:gd name="connsiteX7" fmla="*/ 607840 w 3117850"/>
              <a:gd name="connsiteY7" fmla="*/ 1607039 h 1936750"/>
              <a:gd name="connsiteX8" fmla="*/ 1573142 w 3117850"/>
              <a:gd name="connsiteY8" fmla="*/ 1944909 h 193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7850" h="1936750">
                <a:moveTo>
                  <a:pt x="1573142" y="1944909"/>
                </a:moveTo>
                <a:cubicBezTo>
                  <a:pt x="1838597" y="1733734"/>
                  <a:pt x="2173433" y="1607039"/>
                  <a:pt x="2538444" y="1607039"/>
                </a:cubicBezTo>
                <a:cubicBezTo>
                  <a:pt x="2743561" y="1607039"/>
                  <a:pt x="2939637" y="1649266"/>
                  <a:pt x="3120637" y="1721669"/>
                </a:cubicBezTo>
                <a:cubicBezTo>
                  <a:pt x="3126670" y="1670386"/>
                  <a:pt x="3129692" y="1616081"/>
                  <a:pt x="3129692" y="1564798"/>
                </a:cubicBezTo>
                <a:cubicBezTo>
                  <a:pt x="3129692" y="705021"/>
                  <a:pt x="2432856" y="8159"/>
                  <a:pt x="1573142" y="8159"/>
                </a:cubicBezTo>
                <a:cubicBezTo>
                  <a:pt x="713428" y="8159"/>
                  <a:pt x="16592" y="705021"/>
                  <a:pt x="16592" y="1564798"/>
                </a:cubicBezTo>
                <a:cubicBezTo>
                  <a:pt x="16592" y="1616081"/>
                  <a:pt x="19615" y="1670386"/>
                  <a:pt x="25647" y="1721669"/>
                </a:cubicBezTo>
                <a:cubicBezTo>
                  <a:pt x="203625" y="1649266"/>
                  <a:pt x="399700" y="1607039"/>
                  <a:pt x="607840" y="1607039"/>
                </a:cubicBezTo>
                <a:cubicBezTo>
                  <a:pt x="972851" y="1607039"/>
                  <a:pt x="1307687" y="1733734"/>
                  <a:pt x="1573142" y="1944909"/>
                </a:cubicBezTo>
                <a:close/>
              </a:path>
            </a:pathLst>
          </a:custGeom>
          <a:solidFill>
            <a:srgbClr val="B7B0A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 name="Freeform 148"/>
          <p:cNvSpPr/>
          <p:nvPr/>
        </p:nvSpPr>
        <p:spPr>
          <a:xfrm>
            <a:off x="3584575" y="1857375"/>
            <a:ext cx="3121025" cy="1939925"/>
          </a:xfrm>
          <a:custGeom>
            <a:avLst/>
            <a:gdLst>
              <a:gd name="connsiteX0" fmla="*/ 1576317 w 3121025"/>
              <a:gd name="connsiteY0" fmla="*/ 1948083 h 1939925"/>
              <a:gd name="connsiteX1" fmla="*/ 2541619 w 3121025"/>
              <a:gd name="connsiteY1" fmla="*/ 1610212 h 1939925"/>
              <a:gd name="connsiteX2" fmla="*/ 3123812 w 3121025"/>
              <a:gd name="connsiteY2" fmla="*/ 1724843 h 1939925"/>
              <a:gd name="connsiteX3" fmla="*/ 3132867 w 3121025"/>
              <a:gd name="connsiteY3" fmla="*/ 1567972 h 1939925"/>
              <a:gd name="connsiteX4" fmla="*/ 1576317 w 3121025"/>
              <a:gd name="connsiteY4" fmla="*/ 11333 h 1939925"/>
              <a:gd name="connsiteX5" fmla="*/ 19767 w 3121025"/>
              <a:gd name="connsiteY5" fmla="*/ 1567972 h 1939925"/>
              <a:gd name="connsiteX6" fmla="*/ 28822 w 3121025"/>
              <a:gd name="connsiteY6" fmla="*/ 1724843 h 1939925"/>
              <a:gd name="connsiteX7" fmla="*/ 611015 w 3121025"/>
              <a:gd name="connsiteY7" fmla="*/ 1610212 h 1939925"/>
              <a:gd name="connsiteX8" fmla="*/ 1576317 w 3121025"/>
              <a:gd name="connsiteY8" fmla="*/ 1948083 h 1939925"/>
              <a:gd name="connsiteX9" fmla="*/ 1576317 w 3121025"/>
              <a:gd name="connsiteY9" fmla="*/ 1948083 h 19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1025" h="1939925">
                <a:moveTo>
                  <a:pt x="1576317" y="1948083"/>
                </a:moveTo>
                <a:cubicBezTo>
                  <a:pt x="1841772" y="1736907"/>
                  <a:pt x="2176608" y="1610212"/>
                  <a:pt x="2541619" y="1610212"/>
                </a:cubicBezTo>
                <a:cubicBezTo>
                  <a:pt x="2746736" y="1610212"/>
                  <a:pt x="2942812" y="1652440"/>
                  <a:pt x="3123812" y="1724843"/>
                </a:cubicBezTo>
                <a:cubicBezTo>
                  <a:pt x="3129845" y="1673560"/>
                  <a:pt x="3132867" y="1619255"/>
                  <a:pt x="3132867" y="1567972"/>
                </a:cubicBezTo>
                <a:cubicBezTo>
                  <a:pt x="3132867" y="708195"/>
                  <a:pt x="2436031" y="11333"/>
                  <a:pt x="1576317" y="11333"/>
                </a:cubicBezTo>
                <a:cubicBezTo>
                  <a:pt x="716603" y="11333"/>
                  <a:pt x="19767" y="708195"/>
                  <a:pt x="19767" y="1567972"/>
                </a:cubicBezTo>
                <a:cubicBezTo>
                  <a:pt x="19767" y="1619255"/>
                  <a:pt x="22790" y="1673560"/>
                  <a:pt x="28822" y="1724843"/>
                </a:cubicBezTo>
                <a:cubicBezTo>
                  <a:pt x="206800" y="1652440"/>
                  <a:pt x="402875" y="1610212"/>
                  <a:pt x="611015" y="1610212"/>
                </a:cubicBezTo>
                <a:cubicBezTo>
                  <a:pt x="976026" y="1610212"/>
                  <a:pt x="1310862" y="1736907"/>
                  <a:pt x="1576317" y="1948083"/>
                </a:cubicBezTo>
                <a:lnTo>
                  <a:pt x="1576317" y="1948083"/>
                </a:lnTo>
                <a:close/>
              </a:path>
            </a:pathLst>
          </a:custGeom>
          <a:solidFill>
            <a:srgbClr val="000030">
              <a:alpha val="0"/>
            </a:srgbClr>
          </a:solidFill>
          <a:ln w="19050">
            <a:solidFill>
              <a:srgbClr val="B7B0A1">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9" name="Freeform 149"/>
          <p:cNvSpPr/>
          <p:nvPr/>
        </p:nvSpPr>
        <p:spPr>
          <a:xfrm>
            <a:off x="2619375" y="3571875"/>
            <a:ext cx="2536825" cy="2994025"/>
          </a:xfrm>
          <a:custGeom>
            <a:avLst/>
            <a:gdLst>
              <a:gd name="connsiteX0" fmla="*/ 1953921 w 2536825"/>
              <a:gd name="connsiteY0" fmla="*/ 1452590 h 2994025"/>
              <a:gd name="connsiteX1" fmla="*/ 1959954 w 2536825"/>
              <a:gd name="connsiteY1" fmla="*/ 1295809 h 2994025"/>
              <a:gd name="connsiteX2" fmla="*/ 994398 w 2536825"/>
              <a:gd name="connsiteY2" fmla="*/ 11356 h 2994025"/>
              <a:gd name="connsiteX3" fmla="*/ 19775 w 2536825"/>
              <a:gd name="connsiteY3" fmla="*/ 1452590 h 2994025"/>
              <a:gd name="connsiteX4" fmla="*/ 1576744 w 2536825"/>
              <a:gd name="connsiteY4" fmla="*/ 3005381 h 2994025"/>
              <a:gd name="connsiteX5" fmla="*/ 2542313 w 2536825"/>
              <a:gd name="connsiteY5" fmla="*/ 2667688 h 2994025"/>
              <a:gd name="connsiteX6" fmla="*/ 1953921 w 2536825"/>
              <a:gd name="connsiteY6" fmla="*/ 1452590 h 299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6825" h="2994025">
                <a:moveTo>
                  <a:pt x="1953921" y="1452590"/>
                </a:moveTo>
                <a:cubicBezTo>
                  <a:pt x="1953921" y="1398323"/>
                  <a:pt x="1956944" y="1347066"/>
                  <a:pt x="1959954" y="1295809"/>
                </a:cubicBezTo>
                <a:cubicBezTo>
                  <a:pt x="1434936" y="1084747"/>
                  <a:pt x="1051726" y="596293"/>
                  <a:pt x="994398" y="11356"/>
                </a:cubicBezTo>
                <a:cubicBezTo>
                  <a:pt x="424105" y="240502"/>
                  <a:pt x="19775" y="798312"/>
                  <a:pt x="19775" y="1452590"/>
                </a:cubicBezTo>
                <a:cubicBezTo>
                  <a:pt x="19775" y="2311898"/>
                  <a:pt x="716789" y="3005381"/>
                  <a:pt x="1576744" y="3005381"/>
                </a:cubicBezTo>
                <a:cubicBezTo>
                  <a:pt x="1941856" y="3005381"/>
                  <a:pt x="2276781" y="2878749"/>
                  <a:pt x="2542313" y="2667688"/>
                </a:cubicBezTo>
                <a:cubicBezTo>
                  <a:pt x="2183245" y="2384262"/>
                  <a:pt x="1953921" y="1944055"/>
                  <a:pt x="1953921" y="1452590"/>
                </a:cubicBezTo>
                <a:close/>
              </a:path>
            </a:pathLst>
          </a:custGeom>
          <a:solidFill>
            <a:srgbClr val="E5B5A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 name="Freeform 150"/>
          <p:cNvSpPr/>
          <p:nvPr/>
        </p:nvSpPr>
        <p:spPr>
          <a:xfrm>
            <a:off x="2619375" y="3571875"/>
            <a:ext cx="2536825" cy="2994025"/>
          </a:xfrm>
          <a:custGeom>
            <a:avLst/>
            <a:gdLst>
              <a:gd name="connsiteX0" fmla="*/ 1953921 w 2536825"/>
              <a:gd name="connsiteY0" fmla="*/ 1452590 h 2994025"/>
              <a:gd name="connsiteX1" fmla="*/ 1959954 w 2536825"/>
              <a:gd name="connsiteY1" fmla="*/ 1295809 h 2994025"/>
              <a:gd name="connsiteX2" fmla="*/ 994398 w 2536825"/>
              <a:gd name="connsiteY2" fmla="*/ 11356 h 2994025"/>
              <a:gd name="connsiteX3" fmla="*/ 19775 w 2536825"/>
              <a:gd name="connsiteY3" fmla="*/ 1452590 h 2994025"/>
              <a:gd name="connsiteX4" fmla="*/ 1576744 w 2536825"/>
              <a:gd name="connsiteY4" fmla="*/ 3005381 h 2994025"/>
              <a:gd name="connsiteX5" fmla="*/ 2542313 w 2536825"/>
              <a:gd name="connsiteY5" fmla="*/ 2667688 h 2994025"/>
              <a:gd name="connsiteX6" fmla="*/ 1953921 w 2536825"/>
              <a:gd name="connsiteY6" fmla="*/ 1452590 h 2994025"/>
              <a:gd name="connsiteX7" fmla="*/ 1953921 w 2536825"/>
              <a:gd name="connsiteY7" fmla="*/ 1452590 h 299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6825" h="2994025">
                <a:moveTo>
                  <a:pt x="1953921" y="1452590"/>
                </a:moveTo>
                <a:cubicBezTo>
                  <a:pt x="1953921" y="1398323"/>
                  <a:pt x="1956944" y="1347066"/>
                  <a:pt x="1959954" y="1295809"/>
                </a:cubicBezTo>
                <a:cubicBezTo>
                  <a:pt x="1434936" y="1084747"/>
                  <a:pt x="1051726" y="596293"/>
                  <a:pt x="994398" y="11356"/>
                </a:cubicBezTo>
                <a:cubicBezTo>
                  <a:pt x="424105" y="240502"/>
                  <a:pt x="19775" y="798312"/>
                  <a:pt x="19775" y="1452590"/>
                </a:cubicBezTo>
                <a:cubicBezTo>
                  <a:pt x="19775" y="2311898"/>
                  <a:pt x="716789" y="3005381"/>
                  <a:pt x="1576744" y="3005381"/>
                </a:cubicBezTo>
                <a:cubicBezTo>
                  <a:pt x="1941856" y="3005381"/>
                  <a:pt x="2276781" y="2878749"/>
                  <a:pt x="2542313" y="2667688"/>
                </a:cubicBezTo>
                <a:cubicBezTo>
                  <a:pt x="2183245" y="2384262"/>
                  <a:pt x="1953921" y="1944055"/>
                  <a:pt x="1953921" y="1452590"/>
                </a:cubicBezTo>
                <a:lnTo>
                  <a:pt x="1953921" y="1452590"/>
                </a:lnTo>
                <a:close/>
              </a:path>
            </a:pathLst>
          </a:custGeom>
          <a:solidFill>
            <a:srgbClr val="0000FF">
              <a:alpha val="0"/>
            </a:srgbClr>
          </a:solidFill>
          <a:ln w="19050">
            <a:solidFill>
              <a:srgbClr val="E5B5A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 name="Freeform 151"/>
          <p:cNvSpPr/>
          <p:nvPr/>
        </p:nvSpPr>
        <p:spPr>
          <a:xfrm>
            <a:off x="5146675" y="3571875"/>
            <a:ext cx="2524125" cy="2994025"/>
          </a:xfrm>
          <a:custGeom>
            <a:avLst/>
            <a:gdLst>
              <a:gd name="connsiteX0" fmla="*/ 1561932 w 2524125"/>
              <a:gd name="connsiteY0" fmla="*/ 11357 h 2994025"/>
              <a:gd name="connsiteX1" fmla="*/ 596973 w 2524125"/>
              <a:gd name="connsiteY1" fmla="*/ 1295797 h 2994025"/>
              <a:gd name="connsiteX2" fmla="*/ 603006 w 2524125"/>
              <a:gd name="connsiteY2" fmla="*/ 1452591 h 2994025"/>
              <a:gd name="connsiteX3" fmla="*/ 14983 w 2524125"/>
              <a:gd name="connsiteY3" fmla="*/ 2667689 h 2994025"/>
              <a:gd name="connsiteX4" fmla="*/ 979942 w 2524125"/>
              <a:gd name="connsiteY4" fmla="*/ 3005382 h 2994025"/>
              <a:gd name="connsiteX5" fmla="*/ 2535933 w 2524125"/>
              <a:gd name="connsiteY5" fmla="*/ 1452591 h 2994025"/>
              <a:gd name="connsiteX6" fmla="*/ 1561932 w 2524125"/>
              <a:gd name="connsiteY6" fmla="*/ 11357 h 299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4125" h="2994025">
                <a:moveTo>
                  <a:pt x="1561932" y="11357"/>
                </a:moveTo>
                <a:cubicBezTo>
                  <a:pt x="1501619" y="596294"/>
                  <a:pt x="1121674" y="1084748"/>
                  <a:pt x="596973" y="1295797"/>
                </a:cubicBezTo>
                <a:cubicBezTo>
                  <a:pt x="599996" y="1347054"/>
                  <a:pt x="603006" y="1398311"/>
                  <a:pt x="603006" y="1452591"/>
                </a:cubicBezTo>
                <a:cubicBezTo>
                  <a:pt x="603006" y="1944056"/>
                  <a:pt x="373834" y="2384263"/>
                  <a:pt x="14983" y="2667689"/>
                </a:cubicBezTo>
                <a:cubicBezTo>
                  <a:pt x="280349" y="2878751"/>
                  <a:pt x="615071" y="3005382"/>
                  <a:pt x="979942" y="3005382"/>
                </a:cubicBezTo>
                <a:cubicBezTo>
                  <a:pt x="1839351" y="3005382"/>
                  <a:pt x="2535933" y="2311899"/>
                  <a:pt x="2535933" y="1452591"/>
                </a:cubicBezTo>
                <a:cubicBezTo>
                  <a:pt x="2535933" y="798313"/>
                  <a:pt x="2131857" y="240503"/>
                  <a:pt x="1561932" y="11357"/>
                </a:cubicBezTo>
                <a:close/>
              </a:path>
            </a:pathLst>
          </a:custGeom>
          <a:solidFill>
            <a:srgbClr val="DED3BB">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Freeform 152"/>
          <p:cNvSpPr/>
          <p:nvPr/>
        </p:nvSpPr>
        <p:spPr>
          <a:xfrm>
            <a:off x="5146675" y="3571875"/>
            <a:ext cx="2524125" cy="2994025"/>
          </a:xfrm>
          <a:custGeom>
            <a:avLst/>
            <a:gdLst>
              <a:gd name="connsiteX0" fmla="*/ 1561932 w 2524125"/>
              <a:gd name="connsiteY0" fmla="*/ 11357 h 2994025"/>
              <a:gd name="connsiteX1" fmla="*/ 596973 w 2524125"/>
              <a:gd name="connsiteY1" fmla="*/ 1295797 h 2994025"/>
              <a:gd name="connsiteX2" fmla="*/ 603006 w 2524125"/>
              <a:gd name="connsiteY2" fmla="*/ 1452591 h 2994025"/>
              <a:gd name="connsiteX3" fmla="*/ 14983 w 2524125"/>
              <a:gd name="connsiteY3" fmla="*/ 2667689 h 2994025"/>
              <a:gd name="connsiteX4" fmla="*/ 979942 w 2524125"/>
              <a:gd name="connsiteY4" fmla="*/ 3005382 h 2994025"/>
              <a:gd name="connsiteX5" fmla="*/ 2535933 w 2524125"/>
              <a:gd name="connsiteY5" fmla="*/ 1452591 h 2994025"/>
              <a:gd name="connsiteX6" fmla="*/ 1561932 w 2524125"/>
              <a:gd name="connsiteY6" fmla="*/ 11357 h 2994025"/>
              <a:gd name="connsiteX7" fmla="*/ 1561932 w 2524125"/>
              <a:gd name="connsiteY7" fmla="*/ 11357 h 299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4125" h="2994025">
                <a:moveTo>
                  <a:pt x="1561932" y="11357"/>
                </a:moveTo>
                <a:cubicBezTo>
                  <a:pt x="1501619" y="596294"/>
                  <a:pt x="1121674" y="1084748"/>
                  <a:pt x="596973" y="1295797"/>
                </a:cubicBezTo>
                <a:cubicBezTo>
                  <a:pt x="599996" y="1347054"/>
                  <a:pt x="603006" y="1398311"/>
                  <a:pt x="603006" y="1452591"/>
                </a:cubicBezTo>
                <a:cubicBezTo>
                  <a:pt x="603006" y="1944056"/>
                  <a:pt x="373834" y="2384263"/>
                  <a:pt x="14983" y="2667689"/>
                </a:cubicBezTo>
                <a:cubicBezTo>
                  <a:pt x="280349" y="2878751"/>
                  <a:pt x="615071" y="3005382"/>
                  <a:pt x="979942" y="3005382"/>
                </a:cubicBezTo>
                <a:cubicBezTo>
                  <a:pt x="1839351" y="3005382"/>
                  <a:pt x="2535933" y="2311899"/>
                  <a:pt x="2535933" y="1452591"/>
                </a:cubicBezTo>
                <a:cubicBezTo>
                  <a:pt x="2535933" y="798313"/>
                  <a:pt x="2131857" y="240503"/>
                  <a:pt x="1561932" y="11357"/>
                </a:cubicBezTo>
                <a:lnTo>
                  <a:pt x="1561932" y="11357"/>
                </a:lnTo>
                <a:close/>
              </a:path>
            </a:pathLst>
          </a:custGeom>
          <a:solidFill>
            <a:srgbClr val="0000D6">
              <a:alpha val="0"/>
            </a:srgbClr>
          </a:solidFill>
          <a:ln w="19050">
            <a:solidFill>
              <a:srgbClr val="DED3BB">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 name="Freeform 153"/>
          <p:cNvSpPr/>
          <p:nvPr/>
        </p:nvSpPr>
        <p:spPr>
          <a:xfrm>
            <a:off x="5146675" y="3457575"/>
            <a:ext cx="1558925" cy="1406525"/>
          </a:xfrm>
          <a:custGeom>
            <a:avLst/>
            <a:gdLst>
              <a:gd name="connsiteX0" fmla="*/ 14985 w 1558925"/>
              <a:gd name="connsiteY0" fmla="*/ 347722 h 1406525"/>
              <a:gd name="connsiteX1" fmla="*/ 597306 w 1558925"/>
              <a:gd name="connsiteY1" fmla="*/ 1409924 h 1406525"/>
              <a:gd name="connsiteX2" fmla="*/ 1562798 w 1558925"/>
              <a:gd name="connsiteY2" fmla="*/ 124417 h 1406525"/>
              <a:gd name="connsiteX3" fmla="*/ 980478 w 1558925"/>
              <a:gd name="connsiteY3" fmla="*/ 9749 h 1406525"/>
              <a:gd name="connsiteX4" fmla="*/ 14985 w 1558925"/>
              <a:gd name="connsiteY4" fmla="*/ 347722 h 140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925" h="1406525">
                <a:moveTo>
                  <a:pt x="14985" y="347722"/>
                </a:moveTo>
                <a:cubicBezTo>
                  <a:pt x="334810" y="604223"/>
                  <a:pt x="552043" y="981426"/>
                  <a:pt x="597306" y="1409924"/>
                </a:cubicBezTo>
                <a:cubicBezTo>
                  <a:pt x="1122286" y="1198685"/>
                  <a:pt x="1502461" y="709837"/>
                  <a:pt x="1562798" y="124417"/>
                </a:cubicBezTo>
                <a:cubicBezTo>
                  <a:pt x="1381773" y="51989"/>
                  <a:pt x="1185646" y="9749"/>
                  <a:pt x="980478" y="9749"/>
                </a:cubicBezTo>
                <a:cubicBezTo>
                  <a:pt x="615403" y="9749"/>
                  <a:pt x="280492" y="136483"/>
                  <a:pt x="14985" y="347722"/>
                </a:cubicBezTo>
                <a:close/>
              </a:path>
            </a:pathLst>
          </a:custGeom>
          <a:solidFill>
            <a:srgbClr val="CEBB9A">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 name="Freeform 154"/>
          <p:cNvSpPr/>
          <p:nvPr/>
        </p:nvSpPr>
        <p:spPr>
          <a:xfrm>
            <a:off x="5146675" y="3457575"/>
            <a:ext cx="1558925" cy="1406525"/>
          </a:xfrm>
          <a:custGeom>
            <a:avLst/>
            <a:gdLst>
              <a:gd name="connsiteX0" fmla="*/ 14985 w 1558925"/>
              <a:gd name="connsiteY0" fmla="*/ 347722 h 1406525"/>
              <a:gd name="connsiteX1" fmla="*/ 597306 w 1558925"/>
              <a:gd name="connsiteY1" fmla="*/ 1409924 h 1406525"/>
              <a:gd name="connsiteX2" fmla="*/ 1562798 w 1558925"/>
              <a:gd name="connsiteY2" fmla="*/ 124417 h 1406525"/>
              <a:gd name="connsiteX3" fmla="*/ 980478 w 1558925"/>
              <a:gd name="connsiteY3" fmla="*/ 9749 h 1406525"/>
              <a:gd name="connsiteX4" fmla="*/ 14985 w 1558925"/>
              <a:gd name="connsiteY4" fmla="*/ 347722 h 1406525"/>
              <a:gd name="connsiteX5" fmla="*/ 14985 w 1558925"/>
              <a:gd name="connsiteY5" fmla="*/ 347722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925" h="1406525">
                <a:moveTo>
                  <a:pt x="14985" y="347722"/>
                </a:moveTo>
                <a:cubicBezTo>
                  <a:pt x="334810" y="604223"/>
                  <a:pt x="552043" y="981426"/>
                  <a:pt x="597306" y="1409924"/>
                </a:cubicBezTo>
                <a:cubicBezTo>
                  <a:pt x="1122286" y="1198685"/>
                  <a:pt x="1502461" y="709837"/>
                  <a:pt x="1562798" y="124417"/>
                </a:cubicBezTo>
                <a:cubicBezTo>
                  <a:pt x="1381773" y="51989"/>
                  <a:pt x="1185646" y="9749"/>
                  <a:pt x="980478" y="9749"/>
                </a:cubicBezTo>
                <a:cubicBezTo>
                  <a:pt x="615403" y="9749"/>
                  <a:pt x="280492" y="136483"/>
                  <a:pt x="14985" y="347722"/>
                </a:cubicBezTo>
                <a:lnTo>
                  <a:pt x="14985" y="347722"/>
                </a:lnTo>
                <a:close/>
              </a:path>
            </a:pathLst>
          </a:custGeom>
          <a:solidFill>
            <a:srgbClr val="00002B">
              <a:alpha val="0"/>
            </a:srgbClr>
          </a:solidFill>
          <a:ln w="19050">
            <a:solidFill>
              <a:srgbClr val="CEBB9A">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 name="Freeform 155"/>
          <p:cNvSpPr/>
          <p:nvPr/>
        </p:nvSpPr>
        <p:spPr>
          <a:xfrm>
            <a:off x="4562475" y="4854575"/>
            <a:ext cx="1177925" cy="1381125"/>
          </a:xfrm>
          <a:custGeom>
            <a:avLst/>
            <a:gdLst>
              <a:gd name="connsiteX0" fmla="*/ 1186587 w 1177925"/>
              <a:gd name="connsiteY0" fmla="*/ 169857 h 1381125"/>
              <a:gd name="connsiteX1" fmla="*/ 1180555 w 1177925"/>
              <a:gd name="connsiteY1" fmla="*/ 12923 h 1381125"/>
              <a:gd name="connsiteX2" fmla="*/ 598412 w 1177925"/>
              <a:gd name="connsiteY2" fmla="*/ 124581 h 1381125"/>
              <a:gd name="connsiteX3" fmla="*/ 16282 w 1177925"/>
              <a:gd name="connsiteY3" fmla="*/ 12923 h 1381125"/>
              <a:gd name="connsiteX4" fmla="*/ 10250 w 1177925"/>
              <a:gd name="connsiteY4" fmla="*/ 169857 h 1381125"/>
              <a:gd name="connsiteX5" fmla="*/ 598412 w 1177925"/>
              <a:gd name="connsiteY5" fmla="*/ 1386111 h 1381125"/>
              <a:gd name="connsiteX6" fmla="*/ 1186587 w 1177925"/>
              <a:gd name="connsiteY6" fmla="*/ 169857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7925" h="1381125">
                <a:moveTo>
                  <a:pt x="1186587" y="169857"/>
                </a:moveTo>
                <a:cubicBezTo>
                  <a:pt x="1186587" y="115539"/>
                  <a:pt x="1183565" y="64231"/>
                  <a:pt x="1180555" y="12923"/>
                </a:cubicBezTo>
                <a:cubicBezTo>
                  <a:pt x="999580" y="85351"/>
                  <a:pt x="803517" y="124581"/>
                  <a:pt x="598412" y="124581"/>
                </a:cubicBezTo>
                <a:cubicBezTo>
                  <a:pt x="393320" y="124581"/>
                  <a:pt x="197257" y="85351"/>
                  <a:pt x="16282" y="12923"/>
                </a:cubicBezTo>
                <a:cubicBezTo>
                  <a:pt x="13272" y="64231"/>
                  <a:pt x="10250" y="115539"/>
                  <a:pt x="10250" y="169857"/>
                </a:cubicBezTo>
                <a:cubicBezTo>
                  <a:pt x="10250" y="661792"/>
                  <a:pt x="239485" y="1102418"/>
                  <a:pt x="598412" y="1386111"/>
                </a:cubicBezTo>
                <a:cubicBezTo>
                  <a:pt x="957352" y="1102418"/>
                  <a:pt x="1186587" y="661792"/>
                  <a:pt x="1186587" y="169857"/>
                </a:cubicBezTo>
                <a:close/>
              </a:path>
            </a:pathLst>
          </a:custGeom>
          <a:solidFill>
            <a:srgbClr val="BF6F5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 name="Freeform 156"/>
          <p:cNvSpPr/>
          <p:nvPr/>
        </p:nvSpPr>
        <p:spPr>
          <a:xfrm>
            <a:off x="4562475" y="4854575"/>
            <a:ext cx="1177925" cy="1381125"/>
          </a:xfrm>
          <a:custGeom>
            <a:avLst/>
            <a:gdLst>
              <a:gd name="connsiteX0" fmla="*/ 1186587 w 1177925"/>
              <a:gd name="connsiteY0" fmla="*/ 169857 h 1381125"/>
              <a:gd name="connsiteX1" fmla="*/ 1180555 w 1177925"/>
              <a:gd name="connsiteY1" fmla="*/ 12923 h 1381125"/>
              <a:gd name="connsiteX2" fmla="*/ 598412 w 1177925"/>
              <a:gd name="connsiteY2" fmla="*/ 124581 h 1381125"/>
              <a:gd name="connsiteX3" fmla="*/ 16282 w 1177925"/>
              <a:gd name="connsiteY3" fmla="*/ 12923 h 1381125"/>
              <a:gd name="connsiteX4" fmla="*/ 10250 w 1177925"/>
              <a:gd name="connsiteY4" fmla="*/ 169857 h 1381125"/>
              <a:gd name="connsiteX5" fmla="*/ 598412 w 1177925"/>
              <a:gd name="connsiteY5" fmla="*/ 1386111 h 1381125"/>
              <a:gd name="connsiteX6" fmla="*/ 1186587 w 1177925"/>
              <a:gd name="connsiteY6" fmla="*/ 169857 h 1381125"/>
              <a:gd name="connsiteX7" fmla="*/ 1186587 w 1177925"/>
              <a:gd name="connsiteY7" fmla="*/ 169857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925" h="1381125">
                <a:moveTo>
                  <a:pt x="1186587" y="169857"/>
                </a:moveTo>
                <a:cubicBezTo>
                  <a:pt x="1186587" y="115539"/>
                  <a:pt x="1183565" y="64231"/>
                  <a:pt x="1180555" y="12923"/>
                </a:cubicBezTo>
                <a:cubicBezTo>
                  <a:pt x="999580" y="85351"/>
                  <a:pt x="803517" y="124581"/>
                  <a:pt x="598412" y="124581"/>
                </a:cubicBezTo>
                <a:cubicBezTo>
                  <a:pt x="393320" y="124581"/>
                  <a:pt x="197257" y="85351"/>
                  <a:pt x="16282" y="12923"/>
                </a:cubicBezTo>
                <a:cubicBezTo>
                  <a:pt x="13272" y="64231"/>
                  <a:pt x="10250" y="115539"/>
                  <a:pt x="10250" y="169857"/>
                </a:cubicBezTo>
                <a:cubicBezTo>
                  <a:pt x="10250" y="661792"/>
                  <a:pt x="239485" y="1102418"/>
                  <a:pt x="598412" y="1386111"/>
                </a:cubicBezTo>
                <a:cubicBezTo>
                  <a:pt x="957352" y="1102418"/>
                  <a:pt x="1186587" y="661792"/>
                  <a:pt x="1186587" y="169857"/>
                </a:cubicBezTo>
                <a:lnTo>
                  <a:pt x="1186587" y="169857"/>
                </a:lnTo>
                <a:close/>
              </a:path>
            </a:pathLst>
          </a:custGeom>
          <a:solidFill>
            <a:srgbClr val="00006D">
              <a:alpha val="0"/>
            </a:srgbClr>
          </a:solidFill>
          <a:ln w="19050">
            <a:solidFill>
              <a:srgbClr val="BF6F54">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 name="Freeform 157"/>
          <p:cNvSpPr/>
          <p:nvPr/>
        </p:nvSpPr>
        <p:spPr>
          <a:xfrm>
            <a:off x="1235075" y="1857375"/>
            <a:ext cx="3971925" cy="873125"/>
          </a:xfrm>
          <a:custGeom>
            <a:avLst/>
            <a:gdLst>
              <a:gd name="connsiteX0" fmla="*/ 18161 w 3971925"/>
              <a:gd name="connsiteY0" fmla="*/ 11328 h 873125"/>
              <a:gd name="connsiteX1" fmla="*/ 3980560 w 3971925"/>
              <a:gd name="connsiteY1" fmla="*/ 11328 h 873125"/>
              <a:gd name="connsiteX2" fmla="*/ 3980560 w 3971925"/>
              <a:gd name="connsiteY2" fmla="*/ 884098 h 873125"/>
              <a:gd name="connsiteX3" fmla="*/ 18161 w 3971925"/>
              <a:gd name="connsiteY3" fmla="*/ 884098 h 873125"/>
              <a:gd name="connsiteX4" fmla="*/ 18161 w 3971925"/>
              <a:gd name="connsiteY4" fmla="*/ 11328 h 87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1925" h="873125">
                <a:moveTo>
                  <a:pt x="18161" y="11328"/>
                </a:moveTo>
                <a:lnTo>
                  <a:pt x="3980560" y="11328"/>
                </a:lnTo>
                <a:lnTo>
                  <a:pt x="3980560" y="884098"/>
                </a:lnTo>
                <a:lnTo>
                  <a:pt x="18161" y="884098"/>
                </a:lnTo>
                <a:lnTo>
                  <a:pt x="18161" y="11328"/>
                </a:lnTo>
                <a:close/>
              </a:path>
            </a:pathLst>
          </a:custGeom>
          <a:solidFill>
            <a:srgbClr val="B7B0A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 name="Freeform 158"/>
          <p:cNvSpPr/>
          <p:nvPr/>
        </p:nvSpPr>
        <p:spPr>
          <a:xfrm>
            <a:off x="1235075" y="1857375"/>
            <a:ext cx="3971925" cy="873125"/>
          </a:xfrm>
          <a:custGeom>
            <a:avLst/>
            <a:gdLst>
              <a:gd name="connsiteX0" fmla="*/ 18161 w 3971925"/>
              <a:gd name="connsiteY0" fmla="*/ 11328 h 873125"/>
              <a:gd name="connsiteX1" fmla="*/ 3980560 w 3971925"/>
              <a:gd name="connsiteY1" fmla="*/ 11328 h 873125"/>
              <a:gd name="connsiteX2" fmla="*/ 3980560 w 3971925"/>
              <a:gd name="connsiteY2" fmla="*/ 884098 h 873125"/>
              <a:gd name="connsiteX3" fmla="*/ 18161 w 3971925"/>
              <a:gd name="connsiteY3" fmla="*/ 884098 h 873125"/>
              <a:gd name="connsiteX4" fmla="*/ 18161 w 3971925"/>
              <a:gd name="connsiteY4" fmla="*/ 11328 h 87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1925" h="873125">
                <a:moveTo>
                  <a:pt x="18161" y="11328"/>
                </a:moveTo>
                <a:lnTo>
                  <a:pt x="3980560" y="11328"/>
                </a:lnTo>
                <a:lnTo>
                  <a:pt x="3980560" y="884098"/>
                </a:lnTo>
                <a:lnTo>
                  <a:pt x="18161" y="884098"/>
                </a:lnTo>
                <a:lnTo>
                  <a:pt x="18161" y="11328"/>
                </a:lnTo>
                <a:close/>
              </a:path>
            </a:pathLst>
          </a:custGeom>
          <a:solidFill>
            <a:srgbClr val="0000AF">
              <a:alpha val="0"/>
            </a:srgbClr>
          </a:solidFill>
          <a:ln w="19050">
            <a:solidFill>
              <a:srgbClr val="B7B0A1">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 name="Freeform 159"/>
          <p:cNvSpPr/>
          <p:nvPr/>
        </p:nvSpPr>
        <p:spPr>
          <a:xfrm>
            <a:off x="6099175" y="5845175"/>
            <a:ext cx="3502025" cy="720725"/>
          </a:xfrm>
          <a:custGeom>
            <a:avLst/>
            <a:gdLst>
              <a:gd name="connsiteX0" fmla="*/ 27711 w 3502025"/>
              <a:gd name="connsiteY0" fmla="*/ 28575 h 720725"/>
              <a:gd name="connsiteX1" fmla="*/ 3506787 w 3502025"/>
              <a:gd name="connsiteY1" fmla="*/ 28575 h 720725"/>
              <a:gd name="connsiteX2" fmla="*/ 3506787 w 3502025"/>
              <a:gd name="connsiteY2" fmla="*/ 732066 h 720725"/>
              <a:gd name="connsiteX3" fmla="*/ 27711 w 3502025"/>
              <a:gd name="connsiteY3" fmla="*/ 732066 h 720725"/>
              <a:gd name="connsiteX4" fmla="*/ 27711 w 3502025"/>
              <a:gd name="connsiteY4" fmla="*/ 28575 h 720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025" h="720725">
                <a:moveTo>
                  <a:pt x="27711" y="28575"/>
                </a:moveTo>
                <a:lnTo>
                  <a:pt x="3506787" y="28575"/>
                </a:lnTo>
                <a:lnTo>
                  <a:pt x="3506787" y="732066"/>
                </a:lnTo>
                <a:lnTo>
                  <a:pt x="27711" y="732066"/>
                </a:lnTo>
                <a:lnTo>
                  <a:pt x="27711" y="28575"/>
                </a:lnTo>
                <a:close/>
              </a:path>
            </a:pathLst>
          </a:custGeom>
          <a:solidFill>
            <a:srgbClr val="DED3BB">
              <a:alpha val="100000"/>
            </a:srgbClr>
          </a:solidFill>
          <a:ln w="19050">
            <a:solidFill>
              <a:srgbClr val="DED3BB">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Freeform 160"/>
          <p:cNvSpPr/>
          <p:nvPr/>
        </p:nvSpPr>
        <p:spPr>
          <a:xfrm>
            <a:off x="396875" y="5489575"/>
            <a:ext cx="3743325" cy="1076325"/>
          </a:xfrm>
          <a:custGeom>
            <a:avLst/>
            <a:gdLst>
              <a:gd name="connsiteX0" fmla="*/ 27686 w 3743325"/>
              <a:gd name="connsiteY0" fmla="*/ 30226 h 1076325"/>
              <a:gd name="connsiteX1" fmla="*/ 3748798 w 3743325"/>
              <a:gd name="connsiteY1" fmla="*/ 30226 h 1076325"/>
              <a:gd name="connsiteX2" fmla="*/ 3748798 w 3743325"/>
              <a:gd name="connsiteY2" fmla="*/ 1087653 h 1076325"/>
              <a:gd name="connsiteX3" fmla="*/ 27686 w 3743325"/>
              <a:gd name="connsiteY3" fmla="*/ 1087653 h 1076325"/>
              <a:gd name="connsiteX4" fmla="*/ 27686 w 3743325"/>
              <a:gd name="connsiteY4" fmla="*/ 30226 h 107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3325" h="1076325">
                <a:moveTo>
                  <a:pt x="27686" y="30226"/>
                </a:moveTo>
                <a:lnTo>
                  <a:pt x="3748798" y="30226"/>
                </a:lnTo>
                <a:lnTo>
                  <a:pt x="3748798" y="1087653"/>
                </a:lnTo>
                <a:lnTo>
                  <a:pt x="27686" y="1087653"/>
                </a:lnTo>
                <a:lnTo>
                  <a:pt x="27686" y="30226"/>
                </a:lnTo>
                <a:close/>
              </a:path>
            </a:pathLst>
          </a:custGeom>
          <a:solidFill>
            <a:srgbClr val="E5B5A2">
              <a:alpha val="100000"/>
            </a:srgbClr>
          </a:solidFill>
          <a:ln w="19050">
            <a:solidFill>
              <a:srgbClr val="E5B5A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 name="Freeform 161"/>
          <p:cNvSpPr/>
          <p:nvPr/>
        </p:nvSpPr>
        <p:spPr>
          <a:xfrm>
            <a:off x="3597275" y="3457575"/>
            <a:ext cx="1558925" cy="1406525"/>
          </a:xfrm>
          <a:custGeom>
            <a:avLst/>
            <a:gdLst>
              <a:gd name="connsiteX0" fmla="*/ 981478 w 1558925"/>
              <a:gd name="connsiteY0" fmla="*/ 1409924 h 1406525"/>
              <a:gd name="connsiteX1" fmla="*/ 1564395 w 1558925"/>
              <a:gd name="connsiteY1" fmla="*/ 347722 h 1406525"/>
              <a:gd name="connsiteX2" fmla="*/ 597900 w 1558925"/>
              <a:gd name="connsiteY2" fmla="*/ 9749 h 1406525"/>
              <a:gd name="connsiteX3" fmla="*/ 14995 w 1558925"/>
              <a:gd name="connsiteY3" fmla="*/ 124417 h 1406525"/>
              <a:gd name="connsiteX4" fmla="*/ 981478 w 1558925"/>
              <a:gd name="connsiteY4" fmla="*/ 1409924 h 140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925" h="1406525">
                <a:moveTo>
                  <a:pt x="981478" y="1409924"/>
                </a:moveTo>
                <a:cubicBezTo>
                  <a:pt x="1026779" y="981426"/>
                  <a:pt x="1244241" y="604223"/>
                  <a:pt x="1564395" y="347722"/>
                </a:cubicBezTo>
                <a:cubicBezTo>
                  <a:pt x="1298610" y="136495"/>
                  <a:pt x="963355" y="9749"/>
                  <a:pt x="597900" y="9749"/>
                </a:cubicBezTo>
                <a:cubicBezTo>
                  <a:pt x="389506" y="9749"/>
                  <a:pt x="193189" y="52002"/>
                  <a:pt x="14995" y="124417"/>
                </a:cubicBezTo>
                <a:cubicBezTo>
                  <a:pt x="72374" y="709837"/>
                  <a:pt x="455952" y="1198685"/>
                  <a:pt x="981478" y="1409924"/>
                </a:cubicBezTo>
                <a:close/>
              </a:path>
            </a:pathLst>
          </a:custGeom>
          <a:solidFill>
            <a:srgbClr val="796A57">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 name="Freeform 162"/>
          <p:cNvSpPr/>
          <p:nvPr/>
        </p:nvSpPr>
        <p:spPr>
          <a:xfrm>
            <a:off x="3597275" y="3457575"/>
            <a:ext cx="1558925" cy="1406525"/>
          </a:xfrm>
          <a:custGeom>
            <a:avLst/>
            <a:gdLst>
              <a:gd name="connsiteX0" fmla="*/ 981478 w 1558925"/>
              <a:gd name="connsiteY0" fmla="*/ 1409924 h 1406525"/>
              <a:gd name="connsiteX1" fmla="*/ 1564395 w 1558925"/>
              <a:gd name="connsiteY1" fmla="*/ 347722 h 1406525"/>
              <a:gd name="connsiteX2" fmla="*/ 597900 w 1558925"/>
              <a:gd name="connsiteY2" fmla="*/ 9749 h 1406525"/>
              <a:gd name="connsiteX3" fmla="*/ 14995 w 1558925"/>
              <a:gd name="connsiteY3" fmla="*/ 124417 h 1406525"/>
              <a:gd name="connsiteX4" fmla="*/ 981478 w 1558925"/>
              <a:gd name="connsiteY4" fmla="*/ 1409924 h 1406525"/>
              <a:gd name="connsiteX5" fmla="*/ 981478 w 1558925"/>
              <a:gd name="connsiteY5" fmla="*/ 1409924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925" h="1406525">
                <a:moveTo>
                  <a:pt x="981478" y="1409924"/>
                </a:moveTo>
                <a:cubicBezTo>
                  <a:pt x="1026779" y="981426"/>
                  <a:pt x="1244241" y="604223"/>
                  <a:pt x="1564395" y="347722"/>
                </a:cubicBezTo>
                <a:cubicBezTo>
                  <a:pt x="1298610" y="136495"/>
                  <a:pt x="963355" y="9749"/>
                  <a:pt x="597900" y="9749"/>
                </a:cubicBezTo>
                <a:cubicBezTo>
                  <a:pt x="389506" y="9749"/>
                  <a:pt x="193189" y="52002"/>
                  <a:pt x="14995" y="124417"/>
                </a:cubicBezTo>
                <a:cubicBezTo>
                  <a:pt x="72374" y="709837"/>
                  <a:pt x="455952" y="1198685"/>
                  <a:pt x="981478" y="1409924"/>
                </a:cubicBezTo>
                <a:lnTo>
                  <a:pt x="981478" y="1409924"/>
                </a:lnTo>
                <a:close/>
              </a:path>
            </a:pathLst>
          </a:custGeom>
          <a:solidFill>
            <a:srgbClr val="0000FF">
              <a:alpha val="0"/>
            </a:srgbClr>
          </a:solidFill>
          <a:ln w="19050">
            <a:solidFill>
              <a:srgbClr val="796A57">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 name="Freeform 163"/>
          <p:cNvSpPr/>
          <p:nvPr/>
        </p:nvSpPr>
        <p:spPr>
          <a:xfrm>
            <a:off x="4562475" y="3787775"/>
            <a:ext cx="1177925" cy="1190625"/>
          </a:xfrm>
          <a:custGeom>
            <a:avLst/>
            <a:gdLst>
              <a:gd name="connsiteX0" fmla="*/ 598394 w 1177925"/>
              <a:gd name="connsiteY0" fmla="*/ 17684 h 1190625"/>
              <a:gd name="connsiteX1" fmla="*/ 16581 w 1177925"/>
              <a:gd name="connsiteY1" fmla="*/ 1079265 h 1190625"/>
              <a:gd name="connsiteX2" fmla="*/ 598394 w 1177925"/>
              <a:gd name="connsiteY2" fmla="*/ 1190847 h 1190625"/>
              <a:gd name="connsiteX3" fmla="*/ 1180219 w 1177925"/>
              <a:gd name="connsiteY3" fmla="*/ 1079265 h 1190625"/>
              <a:gd name="connsiteX4" fmla="*/ 598394 w 1177925"/>
              <a:gd name="connsiteY4" fmla="*/ 17684 h 119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925" h="1190625">
                <a:moveTo>
                  <a:pt x="598394" y="17684"/>
                </a:moveTo>
                <a:cubicBezTo>
                  <a:pt x="278849" y="274034"/>
                  <a:pt x="61793" y="651008"/>
                  <a:pt x="16581" y="1079265"/>
                </a:cubicBezTo>
                <a:cubicBezTo>
                  <a:pt x="197455" y="1151642"/>
                  <a:pt x="393403" y="1190847"/>
                  <a:pt x="598394" y="1190847"/>
                </a:cubicBezTo>
                <a:cubicBezTo>
                  <a:pt x="803384" y="1190847"/>
                  <a:pt x="999332" y="1151642"/>
                  <a:pt x="1180219" y="1079265"/>
                </a:cubicBezTo>
                <a:cubicBezTo>
                  <a:pt x="1134994" y="651008"/>
                  <a:pt x="917938" y="274034"/>
                  <a:pt x="598394" y="17684"/>
                </a:cubicBezTo>
                <a:close/>
              </a:path>
            </a:pathLst>
          </a:custGeom>
          <a:solidFill>
            <a:srgbClr val="4C3A2D">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 name="Freeform 164"/>
          <p:cNvSpPr/>
          <p:nvPr/>
        </p:nvSpPr>
        <p:spPr>
          <a:xfrm>
            <a:off x="4562475" y="3787775"/>
            <a:ext cx="1177925" cy="1190625"/>
          </a:xfrm>
          <a:custGeom>
            <a:avLst/>
            <a:gdLst>
              <a:gd name="connsiteX0" fmla="*/ 598394 w 1177925"/>
              <a:gd name="connsiteY0" fmla="*/ 17684 h 1190625"/>
              <a:gd name="connsiteX1" fmla="*/ 16581 w 1177925"/>
              <a:gd name="connsiteY1" fmla="*/ 1079265 h 1190625"/>
              <a:gd name="connsiteX2" fmla="*/ 598394 w 1177925"/>
              <a:gd name="connsiteY2" fmla="*/ 1190847 h 1190625"/>
              <a:gd name="connsiteX3" fmla="*/ 1180219 w 1177925"/>
              <a:gd name="connsiteY3" fmla="*/ 1079265 h 1190625"/>
              <a:gd name="connsiteX4" fmla="*/ 598394 w 1177925"/>
              <a:gd name="connsiteY4" fmla="*/ 17684 h 1190625"/>
              <a:gd name="connsiteX5" fmla="*/ 598394 w 1177925"/>
              <a:gd name="connsiteY5" fmla="*/ 17684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7925" h="1190625">
                <a:moveTo>
                  <a:pt x="598394" y="17684"/>
                </a:moveTo>
                <a:cubicBezTo>
                  <a:pt x="278849" y="274034"/>
                  <a:pt x="61793" y="651008"/>
                  <a:pt x="16581" y="1079265"/>
                </a:cubicBezTo>
                <a:cubicBezTo>
                  <a:pt x="197455" y="1151642"/>
                  <a:pt x="393403" y="1190847"/>
                  <a:pt x="598394" y="1190847"/>
                </a:cubicBezTo>
                <a:cubicBezTo>
                  <a:pt x="803384" y="1190847"/>
                  <a:pt x="999332" y="1151642"/>
                  <a:pt x="1180219" y="1079265"/>
                </a:cubicBezTo>
                <a:cubicBezTo>
                  <a:pt x="1134994" y="651008"/>
                  <a:pt x="917938" y="274034"/>
                  <a:pt x="598394" y="17684"/>
                </a:cubicBezTo>
                <a:lnTo>
                  <a:pt x="598394" y="17684"/>
                </a:lnTo>
                <a:close/>
              </a:path>
            </a:pathLst>
          </a:custGeom>
          <a:solidFill>
            <a:srgbClr val="00004E">
              <a:alpha val="0"/>
            </a:srgbClr>
          </a:solidFill>
          <a:ln w="19050">
            <a:solidFill>
              <a:srgbClr val="4C3A2D">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 name="Freeform 165"/>
          <p:cNvSpPr/>
          <p:nvPr/>
        </p:nvSpPr>
        <p:spPr>
          <a:xfrm>
            <a:off x="193675" y="5438775"/>
            <a:ext cx="2562225" cy="708025"/>
          </a:xfrm>
          <a:custGeom>
            <a:avLst/>
            <a:gdLst>
              <a:gd name="connsiteX0" fmla="*/ 19339 w 2562225"/>
              <a:gd name="connsiteY0" fmla="*/ 365238 h 708025"/>
              <a:gd name="connsiteX1" fmla="*/ 1295740 w 2562225"/>
              <a:gd name="connsiteY1" fmla="*/ 10705 h 708025"/>
              <a:gd name="connsiteX2" fmla="*/ 2572153 w 2562225"/>
              <a:gd name="connsiteY2" fmla="*/ 365238 h 708025"/>
              <a:gd name="connsiteX3" fmla="*/ 1295740 w 2562225"/>
              <a:gd name="connsiteY3" fmla="*/ 719771 h 708025"/>
              <a:gd name="connsiteX4" fmla="*/ 19339 w 2562225"/>
              <a:gd name="connsiteY4" fmla="*/ 365238 h 708025"/>
              <a:gd name="connsiteX5" fmla="*/ 19339 w 2562225"/>
              <a:gd name="connsiteY5" fmla="*/ 365238 h 70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2225" h="708025">
                <a:moveTo>
                  <a:pt x="19339" y="365238"/>
                </a:moveTo>
                <a:cubicBezTo>
                  <a:pt x="19339" y="169429"/>
                  <a:pt x="590801" y="10705"/>
                  <a:pt x="1295740" y="10705"/>
                </a:cubicBezTo>
                <a:cubicBezTo>
                  <a:pt x="2000679" y="10705"/>
                  <a:pt x="2572153" y="169429"/>
                  <a:pt x="2572153" y="365238"/>
                </a:cubicBezTo>
                <a:cubicBezTo>
                  <a:pt x="2572153" y="561047"/>
                  <a:pt x="2000679" y="719771"/>
                  <a:pt x="1295740" y="719771"/>
                </a:cubicBezTo>
                <a:cubicBezTo>
                  <a:pt x="590801" y="719771"/>
                  <a:pt x="19339" y="561047"/>
                  <a:pt x="19339" y="365238"/>
                </a:cubicBezTo>
                <a:lnTo>
                  <a:pt x="19339" y="365238"/>
                </a:lnTo>
                <a:close/>
              </a:path>
            </a:pathLst>
          </a:custGeom>
          <a:solidFill>
            <a:srgbClr val="000000">
              <a:alpha val="0"/>
            </a:srgbClr>
          </a:solidFill>
          <a:ln w="19050">
            <a:solidFill>
              <a:srgbClr val="E5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TextBox 166"/>
          <p:cNvSpPr txBox="1"/>
          <p:nvPr/>
        </p:nvSpPr>
        <p:spPr>
          <a:xfrm>
            <a:off x="419100" y="537747"/>
            <a:ext cx="8923589" cy="4064199"/>
          </a:xfrm>
          <a:prstGeom prst="rect">
            <a:avLst/>
          </a:prstGeom>
          <a:noFill/>
        </p:spPr>
        <p:txBody>
          <a:bodyPr wrap="square" lIns="0" tIns="0" rIns="0" bIns="0" rtlCol="0">
            <a:spAutoFit/>
          </a:bodyPr>
          <a:lstStyle/>
          <a:p>
            <a:pPr marL="0">
              <a:lnSpc>
                <a:spcPct val="100000"/>
              </a:lnSpc>
            </a:pPr>
            <a:r>
              <a:rPr lang="en-US" altLang="zh-CN" sz="2800" spc="-89" dirty="0">
                <a:solidFill>
                  <a:srgbClr val="000000"/>
                </a:solidFill>
                <a:latin typeface="Times New Roman"/>
                <a:ea typeface="Times New Roman"/>
              </a:rPr>
              <a:t>ESG</a:t>
            </a:r>
            <a:r>
              <a:rPr lang="en-US" altLang="zh-CN" sz="2800" spc="-145" dirty="0">
                <a:solidFill>
                  <a:srgbClr val="000000"/>
                </a:solidFill>
                <a:latin typeface="MS Gothic"/>
                <a:ea typeface="MS Gothic"/>
              </a:rPr>
              <a:t>統合型の一例：</a:t>
            </a:r>
            <a:r>
              <a:rPr lang="en-US" altLang="zh-CN" sz="2800" spc="-615" dirty="0">
                <a:solidFill>
                  <a:srgbClr val="000000"/>
                </a:solidFill>
                <a:latin typeface="MS Gothic"/>
                <a:cs typeface="MS Gothic"/>
              </a:rPr>
              <a:t> </a:t>
            </a:r>
            <a:r>
              <a:rPr lang="en-US" altLang="zh-CN" sz="2800" spc="-145" dirty="0">
                <a:solidFill>
                  <a:srgbClr val="000000"/>
                </a:solidFill>
                <a:latin typeface="MS Gothic"/>
                <a:ea typeface="MS Gothic"/>
              </a:rPr>
              <a:t>グローバル株式運用</a:t>
            </a:r>
          </a:p>
          <a:p>
            <a:pPr>
              <a:lnSpc>
                <a:spcPts val="1000"/>
              </a:lnSpc>
            </a:pPr>
            <a:endParaRPr lang="en-US" dirty="0"/>
          </a:p>
          <a:p>
            <a:pPr marL="0">
              <a:lnSpc>
                <a:spcPct val="100000"/>
              </a:lnSpc>
            </a:pPr>
            <a:r>
              <a:rPr lang="en-US" altLang="zh-CN" sz="1400" spc="-209" dirty="0">
                <a:solidFill>
                  <a:srgbClr val="575757"/>
                </a:solidFill>
                <a:latin typeface="MS Gothic"/>
                <a:ea typeface="MS Gothic"/>
              </a:rPr>
              <a:t>グロ</a:t>
            </a:r>
            <a:r>
              <a:rPr lang="en-US" altLang="zh-CN" sz="1400" spc="-204" dirty="0">
                <a:solidFill>
                  <a:srgbClr val="575757"/>
                </a:solidFill>
                <a:latin typeface="MS Gothic"/>
                <a:ea typeface="MS Gothic"/>
              </a:rPr>
              <a:t>ーバル・コンセントレイテッド・アルファ株式戦略</a:t>
            </a:r>
          </a:p>
          <a:p>
            <a:pPr marL="0">
              <a:lnSpc>
                <a:spcPct val="100000"/>
              </a:lnSpc>
            </a:pPr>
            <a:r>
              <a:rPr lang="en-US" altLang="zh-CN" sz="1400" spc="-75" dirty="0">
                <a:solidFill>
                  <a:srgbClr val="575757"/>
                </a:solidFill>
                <a:latin typeface="Times New Roman"/>
                <a:ea typeface="Times New Roman"/>
              </a:rPr>
              <a:t>10</a:t>
            </a:r>
            <a:r>
              <a:rPr lang="en-US" altLang="zh-CN" sz="1400" spc="-150" dirty="0">
                <a:solidFill>
                  <a:srgbClr val="575757"/>
                </a:solidFill>
                <a:latin typeface="MS Gothic"/>
                <a:ea typeface="MS Gothic"/>
              </a:rPr>
              <a:t>種類の投資ツールからなる分散された情報源を用い、ス</a:t>
            </a:r>
            <a:r>
              <a:rPr lang="en-US" altLang="zh-CN" sz="1400" spc="-145" dirty="0">
                <a:solidFill>
                  <a:srgbClr val="575757"/>
                </a:solidFill>
                <a:latin typeface="MS Gothic"/>
                <a:ea typeface="MS Gothic"/>
              </a:rPr>
              <a:t>タイル・アグノスティックに最良のリスク・リウォード機会を特定</a:t>
            </a:r>
          </a:p>
          <a:p>
            <a:pPr>
              <a:lnSpc>
                <a:spcPts val="1000"/>
              </a:lnSpc>
            </a:pPr>
            <a:endParaRPr lang="en-US" dirty="0"/>
          </a:p>
          <a:p>
            <a:pPr>
              <a:lnSpc>
                <a:spcPts val="1000"/>
              </a:lnSpc>
            </a:pPr>
            <a:endParaRPr lang="en-US" dirty="0"/>
          </a:p>
          <a:p>
            <a:pPr>
              <a:lnSpc>
                <a:spcPts val="1050"/>
              </a:lnSpc>
            </a:pPr>
            <a:endParaRPr lang="en-US" dirty="0"/>
          </a:p>
          <a:p>
            <a:pPr marL="0" indent="870059">
              <a:lnSpc>
                <a:spcPct val="100000"/>
              </a:lnSpc>
            </a:pPr>
            <a:r>
              <a:rPr lang="en-US" altLang="zh-CN" sz="1000" b="1" spc="-25" dirty="0">
                <a:solidFill>
                  <a:srgbClr val="000000"/>
                </a:solidFill>
                <a:latin typeface="Times New Roman"/>
                <a:ea typeface="Times New Roman"/>
              </a:rPr>
              <a:t>(1)</a:t>
            </a:r>
            <a:r>
              <a:rPr lang="en-US" altLang="zh-CN" sz="1000" b="1" dirty="0">
                <a:solidFill>
                  <a:srgbClr val="000000"/>
                </a:solidFill>
                <a:latin typeface="Times New Roman"/>
                <a:cs typeface="Times New Roman"/>
              </a:rPr>
              <a:t> </a:t>
            </a:r>
            <a:r>
              <a:rPr lang="en-US" altLang="zh-CN" sz="1000" b="1" spc="-50" dirty="0">
                <a:solidFill>
                  <a:srgbClr val="000000"/>
                </a:solidFill>
                <a:latin typeface="Times New Roman"/>
                <a:ea typeface="Times New Roman"/>
              </a:rPr>
              <a:t>HOLT</a:t>
            </a:r>
            <a:r>
              <a:rPr lang="en-US" altLang="zh-CN" sz="1000" b="1" spc="-69" dirty="0">
                <a:solidFill>
                  <a:srgbClr val="000000"/>
                </a:solidFill>
                <a:latin typeface="MS Gothic"/>
                <a:ea typeface="MS Gothic"/>
              </a:rPr>
              <a:t>システム</a:t>
            </a:r>
            <a:r>
              <a:rPr lang="en-US" altLang="zh-CN" sz="1000" b="1" spc="-15" dirty="0">
                <a:solidFill>
                  <a:srgbClr val="000000"/>
                </a:solidFill>
                <a:latin typeface="Times New Roman"/>
                <a:ea typeface="Times New Roman"/>
              </a:rPr>
              <a:t>:</a:t>
            </a:r>
            <a:r>
              <a:rPr lang="en-US" altLang="zh-CN" sz="1000" b="1" spc="-5" dirty="0">
                <a:solidFill>
                  <a:srgbClr val="000000"/>
                </a:solidFill>
                <a:latin typeface="Times New Roman"/>
                <a:cs typeface="Times New Roman"/>
              </a:rPr>
              <a:t> </a:t>
            </a:r>
            <a:r>
              <a:rPr lang="en-US" altLang="zh-CN" sz="1000" spc="-44" dirty="0">
                <a:solidFill>
                  <a:srgbClr val="000000"/>
                </a:solidFill>
                <a:latin typeface="Times New Roman"/>
                <a:ea typeface="Times New Roman"/>
              </a:rPr>
              <a:t>EVA</a:t>
            </a:r>
            <a:r>
              <a:rPr lang="en-US" altLang="zh-CN" sz="1000" spc="-69" dirty="0">
                <a:solidFill>
                  <a:srgbClr val="000000"/>
                </a:solidFill>
                <a:latin typeface="MS Gothic"/>
                <a:ea typeface="MS Gothic"/>
              </a:rPr>
              <a:t>評価モデルのシナリオ分析ツール</a:t>
            </a:r>
          </a:p>
          <a:p>
            <a:pPr marL="0" indent="870082">
              <a:lnSpc>
                <a:spcPct val="100000"/>
              </a:lnSpc>
              <a:spcBef>
                <a:spcPts val="114"/>
              </a:spcBef>
            </a:pPr>
            <a:r>
              <a:rPr lang="en-US" altLang="zh-CN" sz="1000" b="1" spc="-40" dirty="0">
                <a:solidFill>
                  <a:srgbClr val="000000"/>
                </a:solidFill>
                <a:latin typeface="Times New Roman"/>
                <a:ea typeface="Times New Roman"/>
              </a:rPr>
              <a:t>(2)</a:t>
            </a:r>
            <a:r>
              <a:rPr lang="en-US" altLang="zh-CN" sz="1000" b="1" spc="25" dirty="0">
                <a:solidFill>
                  <a:srgbClr val="000000"/>
                </a:solidFill>
                <a:latin typeface="Times New Roman"/>
                <a:cs typeface="Times New Roman"/>
              </a:rPr>
              <a:t> </a:t>
            </a:r>
            <a:r>
              <a:rPr lang="en-US" altLang="zh-CN" sz="1000" b="1" spc="-55" dirty="0">
                <a:solidFill>
                  <a:srgbClr val="000000"/>
                </a:solidFill>
                <a:latin typeface="Times New Roman"/>
                <a:ea typeface="Times New Roman"/>
              </a:rPr>
              <a:t>60</a:t>
            </a:r>
            <a:r>
              <a:rPr lang="en-US" altLang="zh-CN" sz="1000" b="1" spc="-104" dirty="0">
                <a:solidFill>
                  <a:srgbClr val="000000"/>
                </a:solidFill>
                <a:latin typeface="MS Gothic"/>
                <a:ea typeface="MS Gothic"/>
              </a:rPr>
              <a:t>名超の社内アナリスト及び</a:t>
            </a:r>
            <a:r>
              <a:rPr lang="en-US" altLang="zh-CN" sz="1000" b="1" spc="-109" dirty="0">
                <a:solidFill>
                  <a:srgbClr val="000000"/>
                </a:solidFill>
                <a:latin typeface="MS Gothic"/>
                <a:ea typeface="MS Gothic"/>
              </a:rPr>
              <a:t>ポートフォリオ・マネジャー</a:t>
            </a:r>
            <a:r>
              <a:rPr lang="en-US" altLang="zh-CN" sz="1000" b="1" spc="-20" dirty="0">
                <a:solidFill>
                  <a:srgbClr val="000000"/>
                </a:solidFill>
                <a:latin typeface="Times New Roman"/>
                <a:ea typeface="Times New Roman"/>
              </a:rPr>
              <a:t>:</a:t>
            </a:r>
          </a:p>
          <a:p>
            <a:pPr marL="0" indent="869943">
              <a:lnSpc>
                <a:spcPct val="100000"/>
              </a:lnSpc>
            </a:pPr>
            <a:r>
              <a:rPr lang="en-US" altLang="zh-CN" sz="1000" spc="-85" dirty="0">
                <a:solidFill>
                  <a:srgbClr val="000000"/>
                </a:solidFill>
                <a:latin typeface="MS Gothic"/>
                <a:ea typeface="MS Gothic"/>
              </a:rPr>
              <a:t>独自リサーチと</a:t>
            </a:r>
            <a:r>
              <a:rPr lang="en-US" altLang="zh-CN" sz="1000" spc="-60" dirty="0">
                <a:solidFill>
                  <a:srgbClr val="000000"/>
                </a:solidFill>
                <a:latin typeface="Times New Roman"/>
                <a:ea typeface="Times New Roman"/>
              </a:rPr>
              <a:t>DFC</a:t>
            </a:r>
            <a:r>
              <a:rPr lang="en-US" altLang="zh-CN" sz="1000" spc="-85" dirty="0">
                <a:solidFill>
                  <a:srgbClr val="000000"/>
                </a:solidFill>
                <a:latin typeface="MS Gothic"/>
                <a:ea typeface="MS Gothic"/>
              </a:rPr>
              <a:t>モデル（</a:t>
            </a:r>
            <a:r>
              <a:rPr lang="en-US" altLang="zh-CN" sz="1000" spc="-55" dirty="0">
                <a:solidFill>
                  <a:srgbClr val="000000"/>
                </a:solidFill>
                <a:latin typeface="Times New Roman"/>
                <a:ea typeface="Times New Roman"/>
              </a:rPr>
              <a:t>GEVS</a:t>
            </a:r>
            <a:r>
              <a:rPr lang="en-US" altLang="zh-CN" sz="1000" spc="-90" dirty="0">
                <a:solidFill>
                  <a:srgbClr val="000000"/>
                </a:solidFill>
                <a:latin typeface="MS Gothic"/>
                <a:ea typeface="MS Gothic"/>
              </a:rPr>
              <a:t>）を用い</a:t>
            </a:r>
            <a:r>
              <a:rPr lang="en-US" altLang="zh-CN" sz="1000" spc="-85" dirty="0">
                <a:solidFill>
                  <a:srgbClr val="000000"/>
                </a:solidFill>
                <a:latin typeface="MS Gothic"/>
                <a:ea typeface="MS Gothic"/>
              </a:rPr>
              <a:t>た投資価値分析の利用</a:t>
            </a:r>
          </a:p>
          <a:p>
            <a:pPr marL="0" indent="869943">
              <a:lnSpc>
                <a:spcPct val="100000"/>
              </a:lnSpc>
              <a:spcBef>
                <a:spcPts val="110"/>
              </a:spcBef>
            </a:pPr>
            <a:r>
              <a:rPr lang="en-US" altLang="zh-CN" sz="1000" b="1" spc="-20" dirty="0">
                <a:solidFill>
                  <a:srgbClr val="000000"/>
                </a:solidFill>
                <a:latin typeface="Times New Roman"/>
                <a:ea typeface="Times New Roman"/>
              </a:rPr>
              <a:t>(3)</a:t>
            </a:r>
            <a:r>
              <a:rPr lang="en-US" altLang="zh-CN" sz="1000" b="1" spc="-15" dirty="0">
                <a:solidFill>
                  <a:srgbClr val="000000"/>
                </a:solidFill>
                <a:latin typeface="Times New Roman"/>
                <a:cs typeface="Times New Roman"/>
              </a:rPr>
              <a:t> </a:t>
            </a:r>
            <a:r>
              <a:rPr lang="en-US" altLang="zh-CN" sz="1000" b="1" spc="-25" dirty="0">
                <a:solidFill>
                  <a:srgbClr val="000000"/>
                </a:solidFill>
                <a:latin typeface="Times New Roman"/>
                <a:ea typeface="Times New Roman"/>
              </a:rPr>
              <a:t>200</a:t>
            </a:r>
            <a:r>
              <a:rPr lang="en-US" altLang="zh-CN" sz="1000" b="1" spc="-50" dirty="0">
                <a:solidFill>
                  <a:srgbClr val="000000"/>
                </a:solidFill>
                <a:latin typeface="MS Gothic"/>
                <a:ea typeface="MS Gothic"/>
              </a:rPr>
              <a:t>名を超える社外のリサーチ情報源</a:t>
            </a:r>
            <a:r>
              <a:rPr lang="en-US" altLang="zh-CN" sz="1000" b="1" spc="-40" dirty="0">
                <a:solidFill>
                  <a:srgbClr val="000000"/>
                </a:solidFill>
                <a:latin typeface="Times New Roman"/>
                <a:ea typeface="Times New Roman"/>
              </a:rPr>
              <a:t>:</a:t>
            </a:r>
            <a:r>
              <a:rPr lang="en-US" altLang="zh-CN" sz="1000" b="1" spc="-25" dirty="0">
                <a:solidFill>
                  <a:srgbClr val="000000"/>
                </a:solidFill>
                <a:latin typeface="Times New Roman"/>
                <a:cs typeface="Times New Roman"/>
              </a:rPr>
              <a:t> </a:t>
            </a:r>
            <a:r>
              <a:rPr lang="en-US" altLang="zh-CN" sz="1000" spc="-50" dirty="0">
                <a:solidFill>
                  <a:srgbClr val="000000"/>
                </a:solidFill>
                <a:latin typeface="MS Gothic"/>
                <a:ea typeface="MS Gothic"/>
              </a:rPr>
              <a:t>アクセス制限された</a:t>
            </a:r>
          </a:p>
          <a:p>
            <a:pPr marL="0" indent="870068">
              <a:lnSpc>
                <a:spcPct val="96666"/>
              </a:lnSpc>
            </a:pPr>
            <a:r>
              <a:rPr lang="en-US" altLang="zh-CN" sz="1000" spc="-100" dirty="0">
                <a:solidFill>
                  <a:srgbClr val="000000"/>
                </a:solidFill>
                <a:latin typeface="MS Gothic"/>
                <a:ea typeface="MS Gothic"/>
              </a:rPr>
              <a:t>外部の</a:t>
            </a:r>
            <a:r>
              <a:rPr lang="en-US" altLang="zh-CN" sz="1000" spc="-94" dirty="0">
                <a:solidFill>
                  <a:srgbClr val="000000"/>
                </a:solidFill>
                <a:latin typeface="MS Gothic"/>
                <a:ea typeface="MS Gothic"/>
              </a:rPr>
              <a:t>リサーチ・プロバイダーを厳選</a:t>
            </a:r>
          </a:p>
          <a:p>
            <a:pPr marL="0" indent="3967147">
              <a:lnSpc>
                <a:spcPct val="100000"/>
              </a:lnSpc>
            </a:pPr>
            <a:r>
              <a:rPr lang="en-US" altLang="zh-CN" sz="1400" b="1" spc="-179" dirty="0">
                <a:solidFill>
                  <a:srgbClr val="000000"/>
                </a:solidFill>
                <a:latin typeface="MS Gothic"/>
                <a:ea typeface="MS Gothic"/>
              </a:rPr>
              <a:t>ファンダメンタル</a:t>
            </a:r>
            <a:r>
              <a:rPr lang="en-US" altLang="zh-CN" sz="1400" b="1" spc="-189" dirty="0">
                <a:solidFill>
                  <a:srgbClr val="000000"/>
                </a:solidFill>
                <a:latin typeface="MS Gothic"/>
                <a:ea typeface="MS Gothic"/>
              </a:rPr>
              <a:t>分析</a:t>
            </a:r>
          </a:p>
          <a:p>
            <a:pPr marL="0" indent="3468799">
              <a:lnSpc>
                <a:spcPct val="100000"/>
              </a:lnSpc>
              <a:spcBef>
                <a:spcPts val="259"/>
              </a:spcBef>
            </a:pPr>
            <a:r>
              <a:rPr lang="en-US" altLang="zh-CN" sz="1100" spc="-34" dirty="0">
                <a:solidFill>
                  <a:srgbClr val="000000"/>
                </a:solidFill>
                <a:latin typeface="Arial"/>
                <a:ea typeface="Arial"/>
              </a:rPr>
              <a:t>•</a:t>
            </a:r>
            <a:r>
              <a:rPr lang="en-US" altLang="zh-CN" sz="1100" spc="-25" dirty="0">
                <a:solidFill>
                  <a:srgbClr val="000000"/>
                </a:solidFill>
                <a:latin typeface="Arial"/>
                <a:cs typeface="Arial"/>
              </a:rPr>
              <a:t>   </a:t>
            </a:r>
            <a:r>
              <a:rPr lang="en-US" altLang="zh-CN" sz="1100" spc="-104" dirty="0">
                <a:solidFill>
                  <a:srgbClr val="000000"/>
                </a:solidFill>
                <a:latin typeface="MS Gothic"/>
                <a:ea typeface="MS Gothic"/>
              </a:rPr>
              <a:t>キャッシュフローの将来予想に基づく、個</a:t>
            </a:r>
          </a:p>
          <a:p>
            <a:pPr marL="0" indent="3598351">
              <a:lnSpc>
                <a:spcPct val="100000"/>
              </a:lnSpc>
            </a:pPr>
            <a:r>
              <a:rPr lang="en-US" altLang="zh-CN" sz="1100" spc="-129" dirty="0">
                <a:solidFill>
                  <a:srgbClr val="000000"/>
                </a:solidFill>
                <a:latin typeface="MS Gothic"/>
                <a:ea typeface="MS Gothic"/>
              </a:rPr>
              <a:t>別銘柄のリスク・リウォード（株価の</a:t>
            </a:r>
            <a:r>
              <a:rPr lang="en-US" altLang="zh-CN" sz="1100" spc="-125" dirty="0">
                <a:solidFill>
                  <a:srgbClr val="000000"/>
                </a:solidFill>
                <a:latin typeface="MS Gothic"/>
                <a:ea typeface="MS Gothic"/>
              </a:rPr>
              <a:t>上昇余</a:t>
            </a:r>
          </a:p>
          <a:p>
            <a:pPr marL="0" indent="3901621">
              <a:lnSpc>
                <a:spcPct val="100000"/>
              </a:lnSpc>
            </a:pPr>
            <a:r>
              <a:rPr lang="en-US" altLang="zh-CN" sz="1100" spc="-125" dirty="0">
                <a:solidFill>
                  <a:srgbClr val="000000"/>
                </a:solidFill>
                <a:latin typeface="MS Gothic"/>
                <a:ea typeface="MS Gothic"/>
              </a:rPr>
              <a:t>地と下値リスクのバランス</a:t>
            </a:r>
            <a:r>
              <a:rPr lang="en-US" altLang="zh-CN" sz="1100" spc="-120" dirty="0">
                <a:solidFill>
                  <a:srgbClr val="000000"/>
                </a:solidFill>
                <a:latin typeface="MS Gothic"/>
                <a:ea typeface="MS Gothic"/>
              </a:rPr>
              <a:t>）評価</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425"/>
              </a:lnSpc>
            </a:pPr>
            <a:endParaRPr lang="en-US" dirty="0"/>
          </a:p>
          <a:p>
            <a:pPr marL="0" indent="4211722">
              <a:lnSpc>
                <a:spcPct val="100000"/>
              </a:lnSpc>
            </a:pPr>
            <a:r>
              <a:rPr lang="en-US" altLang="zh-CN" sz="1400" b="1" spc="-229" dirty="0">
                <a:solidFill>
                  <a:srgbClr val="FEFEFE"/>
                </a:solidFill>
                <a:latin typeface="MS Gothic"/>
                <a:ea typeface="MS Gothic"/>
              </a:rPr>
              <a:t>ポ</a:t>
            </a:r>
            <a:r>
              <a:rPr lang="en-US" altLang="zh-CN" sz="1400" b="1" spc="-225" dirty="0">
                <a:solidFill>
                  <a:srgbClr val="FEFEFE"/>
                </a:solidFill>
                <a:latin typeface="MS Gothic"/>
                <a:ea typeface="MS Gothic"/>
              </a:rPr>
              <a:t>ートフォリオ</a:t>
            </a:r>
          </a:p>
        </p:txBody>
      </p:sp>
      <p:sp>
        <p:nvSpPr>
          <p:cNvPr id="167" name="TextBox 167"/>
          <p:cNvSpPr txBox="1"/>
          <p:nvPr/>
        </p:nvSpPr>
        <p:spPr>
          <a:xfrm>
            <a:off x="3374002" y="4601947"/>
            <a:ext cx="3801914" cy="213360"/>
          </a:xfrm>
          <a:prstGeom prst="rect">
            <a:avLst/>
          </a:prstGeom>
          <a:noFill/>
        </p:spPr>
        <p:txBody>
          <a:bodyPr wrap="square" lIns="0" tIns="0" rIns="0" bIns="0" rtlCol="0">
            <a:spAutoFit/>
          </a:bodyPr>
          <a:lstStyle/>
          <a:p>
            <a:pPr marL="0">
              <a:lnSpc>
                <a:spcPct val="100000"/>
              </a:lnSpc>
              <a:tabLst>
                <a:tab pos="2958561" algn="l"/>
              </a:tabLst>
            </a:pPr>
            <a:r>
              <a:rPr lang="en-US" altLang="zh-CN" sz="1400" b="1" dirty="0">
                <a:solidFill>
                  <a:srgbClr val="000000"/>
                </a:solidFill>
                <a:latin typeface="MS Gothic"/>
                <a:ea typeface="MS Gothic"/>
              </a:rPr>
              <a:t>定性</a:t>
            </a:r>
            <a:r>
              <a:rPr lang="en-US" altLang="zh-CN" sz="1400" b="1" spc="5" dirty="0">
                <a:solidFill>
                  <a:srgbClr val="000000"/>
                </a:solidFill>
                <a:latin typeface="MS Gothic"/>
                <a:ea typeface="MS Gothic"/>
              </a:rPr>
              <a:t>分析	</a:t>
            </a:r>
            <a:r>
              <a:rPr lang="en-US" altLang="zh-CN" sz="1400" b="1" spc="-10" dirty="0">
                <a:solidFill>
                  <a:srgbClr val="000000"/>
                </a:solidFill>
                <a:latin typeface="MS Gothic"/>
                <a:ea typeface="MS Gothic"/>
              </a:rPr>
              <a:t>定量分析</a:t>
            </a:r>
          </a:p>
        </p:txBody>
      </p:sp>
      <p:sp>
        <p:nvSpPr>
          <p:cNvPr id="168" name="TextBox 168"/>
          <p:cNvSpPr txBox="1"/>
          <p:nvPr/>
        </p:nvSpPr>
        <p:spPr>
          <a:xfrm>
            <a:off x="460485" y="5569636"/>
            <a:ext cx="2045708" cy="655301"/>
          </a:xfrm>
          <a:prstGeom prst="rect">
            <a:avLst/>
          </a:prstGeom>
          <a:noFill/>
        </p:spPr>
        <p:txBody>
          <a:bodyPr wrap="square" lIns="0" tIns="0" rIns="0" bIns="0" rtlCol="0">
            <a:spAutoFit/>
          </a:bodyPr>
          <a:lstStyle/>
          <a:p>
            <a:pPr marL="0">
              <a:lnSpc>
                <a:spcPct val="100000"/>
              </a:lnSpc>
            </a:pPr>
            <a:r>
              <a:rPr lang="en-US" altLang="zh-CN" sz="1000" b="1" spc="-5" dirty="0">
                <a:solidFill>
                  <a:srgbClr val="000000"/>
                </a:solidFill>
                <a:latin typeface="Times New Roman"/>
                <a:ea typeface="Times New Roman"/>
              </a:rPr>
              <a:t>(9)</a:t>
            </a:r>
            <a:r>
              <a:rPr lang="en-US" altLang="zh-CN" sz="1000" b="1" spc="25" dirty="0">
                <a:solidFill>
                  <a:srgbClr val="000000"/>
                </a:solidFill>
                <a:latin typeface="Times New Roman"/>
                <a:cs typeface="Times New Roman"/>
              </a:rPr>
              <a:t> </a:t>
            </a:r>
            <a:r>
              <a:rPr lang="en-US" altLang="zh-CN" sz="1000" b="1" spc="-20" dirty="0">
                <a:solidFill>
                  <a:srgbClr val="000000"/>
                </a:solidFill>
                <a:latin typeface="MS Gothic"/>
                <a:ea typeface="MS Gothic"/>
              </a:rPr>
              <a:t>社内外の</a:t>
            </a:r>
            <a:r>
              <a:rPr lang="en-US" altLang="zh-CN" sz="1000" b="1" spc="-15" dirty="0">
                <a:solidFill>
                  <a:srgbClr val="000000"/>
                </a:solidFill>
                <a:latin typeface="Times New Roman"/>
                <a:ea typeface="Times New Roman"/>
              </a:rPr>
              <a:t>ESG</a:t>
            </a:r>
            <a:r>
              <a:rPr lang="en-US" altLang="zh-CN" sz="1000" b="1" spc="-15" dirty="0">
                <a:solidFill>
                  <a:srgbClr val="000000"/>
                </a:solidFill>
                <a:latin typeface="MS Gothic"/>
                <a:ea typeface="MS Gothic"/>
              </a:rPr>
              <a:t>情報</a:t>
            </a:r>
            <a:r>
              <a:rPr lang="en-US" altLang="zh-CN" sz="1000" b="1" spc="-5" dirty="0">
                <a:solidFill>
                  <a:srgbClr val="000000"/>
                </a:solidFill>
                <a:latin typeface="Times New Roman"/>
                <a:ea typeface="Times New Roman"/>
              </a:rPr>
              <a:t>:</a:t>
            </a:r>
          </a:p>
          <a:p>
            <a:pPr marL="0">
              <a:lnSpc>
                <a:spcPct val="100000"/>
              </a:lnSpc>
              <a:spcBef>
                <a:spcPts val="120"/>
              </a:spcBef>
              <a:tabLst>
                <a:tab pos="228600" algn="l"/>
              </a:tabLst>
            </a:pPr>
            <a:r>
              <a:rPr lang="en-US" altLang="zh-CN" sz="1000" spc="145" dirty="0">
                <a:solidFill>
                  <a:srgbClr val="000000"/>
                </a:solidFill>
                <a:latin typeface="Times New Roman"/>
                <a:ea typeface="Times New Roman"/>
              </a:rPr>
              <a:t>•	</a:t>
            </a:r>
            <a:r>
              <a:rPr lang="en-US" altLang="zh-CN" sz="1000" spc="-44" dirty="0">
                <a:solidFill>
                  <a:srgbClr val="000000"/>
                </a:solidFill>
                <a:latin typeface="MS Gothic"/>
                <a:ea typeface="MS Gothic"/>
              </a:rPr>
              <a:t>社内の専担チームによる</a:t>
            </a:r>
            <a:r>
              <a:rPr lang="en-US" altLang="zh-CN" sz="1000" spc="-40" dirty="0">
                <a:solidFill>
                  <a:srgbClr val="000000"/>
                </a:solidFill>
                <a:latin typeface="Times New Roman"/>
                <a:ea typeface="Times New Roman"/>
              </a:rPr>
              <a:t>ESG</a:t>
            </a:r>
            <a:r>
              <a:rPr lang="en-US" altLang="zh-CN" sz="1000" spc="-55" dirty="0">
                <a:solidFill>
                  <a:srgbClr val="000000"/>
                </a:solidFill>
                <a:latin typeface="MS Gothic"/>
                <a:ea typeface="MS Gothic"/>
              </a:rPr>
              <a:t>分析</a:t>
            </a:r>
          </a:p>
          <a:p>
            <a:pPr marL="0">
              <a:lnSpc>
                <a:spcPct val="100000"/>
              </a:lnSpc>
              <a:spcBef>
                <a:spcPts val="120"/>
              </a:spcBef>
              <a:tabLst>
                <a:tab pos="228600" algn="l"/>
              </a:tabLst>
            </a:pPr>
            <a:r>
              <a:rPr lang="en-US" altLang="zh-CN" sz="1000" spc="145" dirty="0">
                <a:solidFill>
                  <a:srgbClr val="000000"/>
                </a:solidFill>
                <a:latin typeface="Times New Roman"/>
                <a:ea typeface="Times New Roman"/>
              </a:rPr>
              <a:t>•	</a:t>
            </a:r>
            <a:r>
              <a:rPr lang="en-US" altLang="zh-CN" sz="1000" spc="-40" dirty="0">
                <a:solidFill>
                  <a:srgbClr val="000000"/>
                </a:solidFill>
                <a:latin typeface="MS Gothic"/>
                <a:ea typeface="MS Gothic"/>
              </a:rPr>
              <a:t>社外の</a:t>
            </a:r>
            <a:r>
              <a:rPr lang="en-US" altLang="zh-CN" sz="1000" spc="-25" dirty="0">
                <a:solidFill>
                  <a:srgbClr val="000000"/>
                </a:solidFill>
                <a:latin typeface="Times New Roman"/>
                <a:ea typeface="Times New Roman"/>
              </a:rPr>
              <a:t>ESG</a:t>
            </a:r>
            <a:r>
              <a:rPr lang="en-US" altLang="zh-CN" sz="1000" spc="-45" dirty="0">
                <a:solidFill>
                  <a:srgbClr val="000000"/>
                </a:solidFill>
                <a:latin typeface="MS Gothic"/>
                <a:ea typeface="MS Gothic"/>
              </a:rPr>
              <a:t>評価データの参照</a:t>
            </a:r>
          </a:p>
          <a:p>
            <a:pPr marL="0">
              <a:lnSpc>
                <a:spcPct val="100000"/>
              </a:lnSpc>
              <a:spcBef>
                <a:spcPts val="114"/>
              </a:spcBef>
            </a:pPr>
            <a:r>
              <a:rPr lang="en-US" altLang="zh-CN" sz="1000" b="1" dirty="0">
                <a:solidFill>
                  <a:srgbClr val="000000"/>
                </a:solidFill>
                <a:latin typeface="Times New Roman"/>
                <a:ea typeface="Times New Roman"/>
              </a:rPr>
              <a:t>(10)</a:t>
            </a:r>
            <a:r>
              <a:rPr lang="en-US" altLang="zh-CN" sz="1000" b="1" spc="34" dirty="0">
                <a:solidFill>
                  <a:srgbClr val="000000"/>
                </a:solidFill>
                <a:latin typeface="Times New Roman"/>
                <a:cs typeface="Times New Roman"/>
              </a:rPr>
              <a:t> </a:t>
            </a:r>
            <a:r>
              <a:rPr lang="en-US" altLang="zh-CN" sz="1000" b="1" dirty="0">
                <a:solidFill>
                  <a:srgbClr val="000000"/>
                </a:solidFill>
                <a:latin typeface="MS Gothic"/>
                <a:ea typeface="MS Gothic"/>
              </a:rPr>
              <a:t>市場参加者の分析</a:t>
            </a:r>
            <a:r>
              <a:rPr lang="en-US" altLang="zh-CN" sz="1000" b="1" spc="30" dirty="0">
                <a:solidFill>
                  <a:srgbClr val="000000"/>
                </a:solidFill>
                <a:latin typeface="Times New Roman"/>
                <a:ea typeface="Times New Roman"/>
              </a:rPr>
              <a:t>:</a:t>
            </a:r>
          </a:p>
        </p:txBody>
      </p:sp>
      <p:sp>
        <p:nvSpPr>
          <p:cNvPr id="169" name="TextBox 169"/>
          <p:cNvSpPr txBox="1"/>
          <p:nvPr/>
        </p:nvSpPr>
        <p:spPr>
          <a:xfrm>
            <a:off x="2869488" y="4888526"/>
            <a:ext cx="1689077" cy="1087987"/>
          </a:xfrm>
          <a:prstGeom prst="rect">
            <a:avLst/>
          </a:prstGeom>
          <a:noFill/>
        </p:spPr>
        <p:txBody>
          <a:bodyPr wrap="square" lIns="0" tIns="0" rIns="0" bIns="0" rtlCol="0">
            <a:spAutoFit/>
          </a:bodyPr>
          <a:lstStyle/>
          <a:p>
            <a:pPr marL="172211" indent="-172211" hangingPunct="0">
              <a:lnSpc>
                <a:spcPct val="95416"/>
              </a:lnSpc>
            </a:pPr>
            <a:r>
              <a:rPr lang="en-US" altLang="zh-CN" sz="1100" dirty="0">
                <a:solidFill>
                  <a:srgbClr val="000000"/>
                </a:solidFill>
                <a:latin typeface="Arial"/>
                <a:ea typeface="Arial"/>
              </a:rPr>
              <a:t>•</a:t>
            </a:r>
            <a:r>
              <a:rPr lang="en-US" altLang="zh-CN" sz="1100" spc="-89" dirty="0">
                <a:solidFill>
                  <a:srgbClr val="000000"/>
                </a:solidFill>
                <a:latin typeface="Arial"/>
                <a:cs typeface="Arial"/>
              </a:rPr>
              <a:t>   </a:t>
            </a:r>
            <a:r>
              <a:rPr lang="en-US" altLang="zh-CN" sz="1100" dirty="0">
                <a:solidFill>
                  <a:srgbClr val="000000"/>
                </a:solidFill>
                <a:latin typeface="MS Gothic"/>
                <a:ea typeface="MS Gothic"/>
              </a:rPr>
              <a:t>潜在的な投資価値を実現</a:t>
            </a:r>
            <a:r>
              <a:rPr lang="en-US" altLang="zh-CN" sz="1100" spc="-45" dirty="0">
                <a:solidFill>
                  <a:srgbClr val="000000"/>
                </a:solidFill>
                <a:latin typeface="MS Gothic"/>
                <a:ea typeface="MS Gothic"/>
              </a:rPr>
              <a:t>す</a:t>
            </a:r>
            <a:r>
              <a:rPr lang="en-US" altLang="zh-CN" sz="1100" spc="-40" dirty="0">
                <a:solidFill>
                  <a:srgbClr val="000000"/>
                </a:solidFill>
                <a:latin typeface="MS Gothic"/>
                <a:ea typeface="MS Gothic"/>
              </a:rPr>
              <a:t>る実績と動機が経営者</a:t>
            </a:r>
            <a:r>
              <a:rPr lang="en-US" altLang="zh-CN" sz="1100" spc="-75" dirty="0">
                <a:solidFill>
                  <a:srgbClr val="000000"/>
                </a:solidFill>
                <a:latin typeface="MS Gothic"/>
                <a:ea typeface="MS Gothic"/>
              </a:rPr>
              <a:t>にあ</a:t>
            </a:r>
            <a:r>
              <a:rPr lang="en-US" altLang="zh-CN" sz="1100" spc="-64" dirty="0">
                <a:solidFill>
                  <a:srgbClr val="000000"/>
                </a:solidFill>
                <a:latin typeface="MS Gothic"/>
                <a:ea typeface="MS Gothic"/>
              </a:rPr>
              <a:t>るか</a:t>
            </a:r>
          </a:p>
          <a:p>
            <a:pPr>
              <a:lnSpc>
                <a:spcPts val="430"/>
              </a:lnSpc>
            </a:pPr>
            <a:endParaRPr lang="en-US" dirty="0"/>
          </a:p>
          <a:p>
            <a:pPr marL="0">
              <a:lnSpc>
                <a:spcPct val="100000"/>
              </a:lnSpc>
            </a:pPr>
            <a:r>
              <a:rPr lang="en-US" altLang="zh-CN" sz="1100" spc="-20" dirty="0">
                <a:solidFill>
                  <a:srgbClr val="000000"/>
                </a:solidFill>
                <a:latin typeface="Arial"/>
                <a:ea typeface="Arial"/>
              </a:rPr>
              <a:t>•</a:t>
            </a:r>
            <a:r>
              <a:rPr lang="en-US" altLang="zh-CN" sz="1100" spc="-10" dirty="0">
                <a:solidFill>
                  <a:srgbClr val="000000"/>
                </a:solidFill>
                <a:latin typeface="Arial"/>
                <a:cs typeface="Arial"/>
              </a:rPr>
              <a:t>   </a:t>
            </a:r>
            <a:r>
              <a:rPr lang="en-US" altLang="zh-CN" sz="1100" spc="-30" dirty="0">
                <a:solidFill>
                  <a:srgbClr val="000000"/>
                </a:solidFill>
                <a:latin typeface="Times New Roman"/>
                <a:ea typeface="Times New Roman"/>
              </a:rPr>
              <a:t>ESG</a:t>
            </a:r>
            <a:r>
              <a:rPr lang="en-US" altLang="zh-CN" sz="1100" spc="-55" dirty="0">
                <a:solidFill>
                  <a:srgbClr val="000000"/>
                </a:solidFill>
                <a:latin typeface="MS Gothic"/>
                <a:ea typeface="MS Gothic"/>
              </a:rPr>
              <a:t>評価と企業との対話</a:t>
            </a:r>
          </a:p>
          <a:p>
            <a:pPr marL="0">
              <a:lnSpc>
                <a:spcPct val="100000"/>
              </a:lnSpc>
              <a:spcBef>
                <a:spcPts val="395"/>
              </a:spcBef>
            </a:pPr>
            <a:r>
              <a:rPr lang="en-US" altLang="zh-CN" sz="1100" spc="-10" dirty="0">
                <a:solidFill>
                  <a:srgbClr val="000000"/>
                </a:solidFill>
                <a:latin typeface="Arial"/>
                <a:ea typeface="Arial"/>
              </a:rPr>
              <a:t>•</a:t>
            </a:r>
            <a:r>
              <a:rPr lang="en-US" altLang="zh-CN" sz="1100" spc="-5" dirty="0">
                <a:solidFill>
                  <a:srgbClr val="000000"/>
                </a:solidFill>
                <a:latin typeface="Arial"/>
                <a:cs typeface="Arial"/>
              </a:rPr>
              <a:t>   </a:t>
            </a:r>
            <a:r>
              <a:rPr lang="en-US" altLang="zh-CN" sz="1100" spc="-25" dirty="0">
                <a:solidFill>
                  <a:srgbClr val="000000"/>
                </a:solidFill>
                <a:latin typeface="MS Gothic"/>
                <a:ea typeface="MS Gothic"/>
              </a:rPr>
              <a:t>市場参加者の分析による</a:t>
            </a:r>
          </a:p>
          <a:p>
            <a:pPr marL="0" indent="172211">
              <a:lnSpc>
                <a:spcPct val="100000"/>
              </a:lnSpc>
            </a:pPr>
            <a:r>
              <a:rPr lang="en-US" altLang="zh-CN" sz="1100" spc="5" dirty="0">
                <a:solidFill>
                  <a:srgbClr val="000000"/>
                </a:solidFill>
                <a:latin typeface="MS Gothic"/>
                <a:ea typeface="MS Gothic"/>
              </a:rPr>
              <a:t>投資環境</a:t>
            </a:r>
            <a:r>
              <a:rPr lang="en-US" altLang="zh-CN" sz="1100" dirty="0">
                <a:solidFill>
                  <a:srgbClr val="000000"/>
                </a:solidFill>
                <a:latin typeface="MS Gothic"/>
                <a:ea typeface="MS Gothic"/>
              </a:rPr>
              <a:t>の理解</a:t>
            </a:r>
          </a:p>
        </p:txBody>
      </p:sp>
      <p:sp>
        <p:nvSpPr>
          <p:cNvPr id="170" name="TextBox 170"/>
          <p:cNvSpPr txBox="1"/>
          <p:nvPr/>
        </p:nvSpPr>
        <p:spPr>
          <a:xfrm>
            <a:off x="5784915" y="4886290"/>
            <a:ext cx="3693334" cy="1356916"/>
          </a:xfrm>
          <a:prstGeom prst="rect">
            <a:avLst/>
          </a:prstGeom>
          <a:noFill/>
        </p:spPr>
        <p:txBody>
          <a:bodyPr wrap="square" lIns="0" tIns="0" rIns="0" bIns="0" rtlCol="0">
            <a:spAutoFit/>
          </a:bodyPr>
          <a:lstStyle/>
          <a:p>
            <a:pPr marL="172211" indent="-172211" hangingPunct="0">
              <a:lnSpc>
                <a:spcPct val="95416"/>
              </a:lnSpc>
            </a:pPr>
            <a:r>
              <a:rPr lang="en-US" altLang="zh-CN" sz="1100" spc="-45" dirty="0">
                <a:solidFill>
                  <a:srgbClr val="000000"/>
                </a:solidFill>
                <a:latin typeface="Arial"/>
                <a:ea typeface="Arial"/>
              </a:rPr>
              <a:t>•</a:t>
            </a:r>
            <a:r>
              <a:rPr lang="en-US" altLang="zh-CN" sz="1100" spc="-40" dirty="0">
                <a:solidFill>
                  <a:srgbClr val="000000"/>
                </a:solidFill>
                <a:latin typeface="Arial"/>
                <a:cs typeface="Arial"/>
              </a:rPr>
              <a:t>   </a:t>
            </a:r>
            <a:r>
              <a:rPr lang="en-US" altLang="zh-CN" sz="1100" spc="-125" dirty="0">
                <a:solidFill>
                  <a:srgbClr val="000000"/>
                </a:solidFill>
                <a:latin typeface="MS Gothic"/>
                <a:ea typeface="MS Gothic"/>
              </a:rPr>
              <a:t>現在データに基づく、スタイ</a:t>
            </a:r>
            <a:br/>
            <a:r>
              <a:rPr lang="en-US" altLang="zh-CN" sz="1100" spc="-220" dirty="0">
                <a:solidFill>
                  <a:srgbClr val="000000"/>
                </a:solidFill>
                <a:latin typeface="MS Gothic"/>
                <a:ea typeface="MS Gothic"/>
              </a:rPr>
              <a:t>ル、クオリ</a:t>
            </a:r>
            <a:r>
              <a:rPr lang="en-US" altLang="zh-CN" sz="1100" spc="-215" dirty="0">
                <a:solidFill>
                  <a:srgbClr val="000000"/>
                </a:solidFill>
                <a:latin typeface="MS Gothic"/>
                <a:ea typeface="MS Gothic"/>
              </a:rPr>
              <a:t>ティ、モメンタム、</a:t>
            </a:r>
            <a:br/>
            <a:r>
              <a:rPr lang="en-US" altLang="zh-CN" sz="1100" spc="-55" dirty="0">
                <a:solidFill>
                  <a:srgbClr val="000000"/>
                </a:solidFill>
                <a:latin typeface="MS Gothic"/>
                <a:ea typeface="MS Gothic"/>
              </a:rPr>
              <a:t>株主還元、会</a:t>
            </a:r>
            <a:r>
              <a:rPr lang="en-US" altLang="zh-CN" sz="1100" spc="-50" dirty="0">
                <a:solidFill>
                  <a:srgbClr val="000000"/>
                </a:solidFill>
                <a:latin typeface="MS Gothic"/>
                <a:ea typeface="MS Gothic"/>
              </a:rPr>
              <a:t>計の質などの</a:t>
            </a:r>
            <a:br/>
            <a:r>
              <a:rPr lang="en-US" altLang="zh-CN" sz="1100" spc="-20" dirty="0">
                <a:solidFill>
                  <a:srgbClr val="000000"/>
                </a:solidFill>
                <a:latin typeface="MS Gothic"/>
                <a:ea typeface="MS Gothic"/>
              </a:rPr>
              <a:t>網</a:t>
            </a:r>
            <a:r>
              <a:rPr lang="en-US" altLang="zh-CN" sz="1100" spc="-15" dirty="0">
                <a:solidFill>
                  <a:srgbClr val="000000"/>
                </a:solidFill>
                <a:latin typeface="MS Gothic"/>
                <a:ea typeface="MS Gothic"/>
              </a:rPr>
              <a:t>羅的な検証</a:t>
            </a:r>
          </a:p>
          <a:p>
            <a:pPr>
              <a:lnSpc>
                <a:spcPts val="465"/>
              </a:lnSpc>
            </a:pPr>
            <a:endParaRPr lang="en-US" dirty="0"/>
          </a:p>
          <a:p>
            <a:pPr marL="0">
              <a:lnSpc>
                <a:spcPct val="100000"/>
              </a:lnSpc>
            </a:pPr>
            <a:r>
              <a:rPr lang="en-US" altLang="zh-CN" sz="1100" spc="-30" dirty="0">
                <a:solidFill>
                  <a:srgbClr val="000000"/>
                </a:solidFill>
                <a:latin typeface="Arial"/>
                <a:ea typeface="Arial"/>
              </a:rPr>
              <a:t>•</a:t>
            </a:r>
            <a:r>
              <a:rPr lang="en-US" altLang="zh-CN" sz="1100" spc="-30" dirty="0">
                <a:solidFill>
                  <a:srgbClr val="000000"/>
                </a:solidFill>
                <a:latin typeface="Arial"/>
                <a:cs typeface="Arial"/>
              </a:rPr>
              <a:t>   </a:t>
            </a:r>
            <a:r>
              <a:rPr lang="en-US" altLang="zh-CN" sz="1100" spc="-85" dirty="0">
                <a:solidFill>
                  <a:srgbClr val="000000"/>
                </a:solidFill>
                <a:latin typeface="MS Gothic"/>
                <a:ea typeface="MS Gothic"/>
              </a:rPr>
              <a:t>投資タイミングの検討</a:t>
            </a:r>
          </a:p>
          <a:p>
            <a:pPr>
              <a:lnSpc>
                <a:spcPts val="1314"/>
              </a:lnSpc>
            </a:pPr>
            <a:endParaRPr lang="en-US" dirty="0"/>
          </a:p>
          <a:p>
            <a:pPr marL="0" indent="1419707">
              <a:lnSpc>
                <a:spcPct val="100000"/>
              </a:lnSpc>
            </a:pPr>
            <a:r>
              <a:rPr lang="en-US" altLang="zh-CN" sz="1000" b="1" dirty="0">
                <a:solidFill>
                  <a:srgbClr val="000000"/>
                </a:solidFill>
                <a:latin typeface="Times New Roman"/>
                <a:ea typeface="Times New Roman"/>
              </a:rPr>
              <a:t>(4)</a:t>
            </a:r>
            <a:r>
              <a:rPr lang="en-US" altLang="zh-CN" sz="1000" b="1" dirty="0">
                <a:solidFill>
                  <a:srgbClr val="000000"/>
                </a:solidFill>
                <a:latin typeface="Times New Roman"/>
                <a:cs typeface="Times New Roman"/>
              </a:rPr>
              <a:t> </a:t>
            </a:r>
            <a:r>
              <a:rPr lang="en-US" altLang="zh-CN" sz="1000" b="1" dirty="0">
                <a:solidFill>
                  <a:srgbClr val="000000"/>
                </a:solidFill>
                <a:latin typeface="Times New Roman"/>
                <a:ea typeface="Times New Roman"/>
              </a:rPr>
              <a:t>–</a:t>
            </a:r>
            <a:r>
              <a:rPr lang="en-US" altLang="zh-CN" sz="1000" b="1" dirty="0">
                <a:solidFill>
                  <a:srgbClr val="000000"/>
                </a:solidFill>
                <a:latin typeface="Times New Roman"/>
                <a:cs typeface="Times New Roman"/>
              </a:rPr>
              <a:t> </a:t>
            </a:r>
            <a:r>
              <a:rPr lang="en-US" altLang="zh-CN" sz="1000" b="1" dirty="0">
                <a:solidFill>
                  <a:srgbClr val="000000"/>
                </a:solidFill>
                <a:latin typeface="Times New Roman"/>
                <a:ea typeface="Times New Roman"/>
              </a:rPr>
              <a:t>(8)</a:t>
            </a:r>
            <a:r>
              <a:rPr lang="en-US" altLang="zh-CN" sz="1000" b="1" spc="5" dirty="0">
                <a:solidFill>
                  <a:srgbClr val="000000"/>
                </a:solidFill>
                <a:latin typeface="Times New Roman"/>
                <a:cs typeface="Times New Roman"/>
              </a:rPr>
              <a:t> </a:t>
            </a:r>
            <a:r>
              <a:rPr lang="en-US" altLang="zh-CN" sz="1000" b="1" dirty="0">
                <a:solidFill>
                  <a:srgbClr val="000000"/>
                </a:solidFill>
                <a:latin typeface="Times New Roman"/>
                <a:ea typeface="Times New Roman"/>
              </a:rPr>
              <a:t>5</a:t>
            </a:r>
            <a:r>
              <a:rPr lang="en-US" altLang="zh-CN" sz="1000" b="1" dirty="0">
                <a:solidFill>
                  <a:srgbClr val="000000"/>
                </a:solidFill>
                <a:latin typeface="MS Gothic"/>
                <a:ea typeface="MS Gothic"/>
              </a:rPr>
              <a:t>つの定量モデル</a:t>
            </a:r>
            <a:r>
              <a:rPr lang="en-US" altLang="zh-CN" sz="1000" b="1" dirty="0">
                <a:solidFill>
                  <a:srgbClr val="000000"/>
                </a:solidFill>
                <a:latin typeface="Times New Roman"/>
                <a:ea typeface="Times New Roman"/>
              </a:rPr>
              <a:t>:</a:t>
            </a:r>
          </a:p>
          <a:p>
            <a:pPr marL="0" indent="1419707">
              <a:lnSpc>
                <a:spcPct val="100000"/>
              </a:lnSpc>
              <a:spcBef>
                <a:spcPts val="139"/>
              </a:spcBef>
              <a:tabLst>
                <a:tab pos="1648307" algn="l"/>
              </a:tabLst>
            </a:pPr>
            <a:r>
              <a:rPr lang="en-US" altLang="zh-CN" sz="1000" spc="145" dirty="0">
                <a:solidFill>
                  <a:srgbClr val="000000"/>
                </a:solidFill>
                <a:latin typeface="Times New Roman"/>
                <a:ea typeface="Times New Roman"/>
              </a:rPr>
              <a:t>•	</a:t>
            </a:r>
            <a:r>
              <a:rPr lang="en-US" altLang="zh-CN" sz="1000" spc="-65" dirty="0">
                <a:solidFill>
                  <a:srgbClr val="000000"/>
                </a:solidFill>
                <a:latin typeface="MS Gothic"/>
                <a:ea typeface="MS Gothic"/>
              </a:rPr>
              <a:t>外部プロバイダーに独自仕様で開発さ</a:t>
            </a:r>
          </a:p>
        </p:txBody>
      </p:sp>
      <p:sp>
        <p:nvSpPr>
          <p:cNvPr id="171" name="TextBox 171"/>
          <p:cNvSpPr txBox="1"/>
          <p:nvPr/>
        </p:nvSpPr>
        <p:spPr>
          <a:xfrm>
            <a:off x="460485" y="6243207"/>
            <a:ext cx="2725636" cy="304800"/>
          </a:xfrm>
          <a:prstGeom prst="rect">
            <a:avLst/>
          </a:prstGeom>
          <a:noFill/>
        </p:spPr>
        <p:txBody>
          <a:bodyPr wrap="square" lIns="0" tIns="0" rIns="0" bIns="0" rtlCol="0">
            <a:spAutoFit/>
          </a:bodyPr>
          <a:lstStyle/>
          <a:p>
            <a:pPr marL="0">
              <a:lnSpc>
                <a:spcPct val="100000"/>
              </a:lnSpc>
              <a:tabLst>
                <a:tab pos="228600" algn="l"/>
              </a:tabLst>
            </a:pPr>
            <a:r>
              <a:rPr lang="en-US" altLang="zh-CN" sz="1000" spc="145" dirty="0">
                <a:solidFill>
                  <a:srgbClr val="000000"/>
                </a:solidFill>
                <a:latin typeface="Times New Roman"/>
                <a:ea typeface="Times New Roman"/>
              </a:rPr>
              <a:t>•	</a:t>
            </a:r>
            <a:r>
              <a:rPr lang="en-US" altLang="zh-CN" sz="1000" spc="-154" dirty="0">
                <a:solidFill>
                  <a:srgbClr val="000000"/>
                </a:solidFill>
                <a:latin typeface="MS Gothic"/>
                <a:ea typeface="MS Gothic"/>
              </a:rPr>
              <a:t>ストラテジストやアセットアロケーション担当者、</a:t>
            </a:r>
          </a:p>
          <a:p>
            <a:pPr marL="0" indent="228600">
              <a:lnSpc>
                <a:spcPct val="100000"/>
              </a:lnSpc>
            </a:pPr>
            <a:r>
              <a:rPr lang="en-US" altLang="zh-CN" sz="1000" spc="-129" dirty="0">
                <a:solidFill>
                  <a:srgbClr val="000000"/>
                </a:solidFill>
                <a:latin typeface="MS Gothic"/>
                <a:ea typeface="MS Gothic"/>
              </a:rPr>
              <a:t>ア</a:t>
            </a:r>
            <a:r>
              <a:rPr lang="en-US" altLang="zh-CN" sz="1000" spc="-125" dirty="0">
                <a:solidFill>
                  <a:srgbClr val="000000"/>
                </a:solidFill>
                <a:latin typeface="MS Gothic"/>
                <a:ea typeface="MS Gothic"/>
              </a:rPr>
              <a:t>クティビスト、他のバイサイドとの情報交換</a:t>
            </a:r>
          </a:p>
        </p:txBody>
      </p:sp>
      <p:sp>
        <p:nvSpPr>
          <p:cNvPr id="172" name="TextBox 172"/>
          <p:cNvSpPr txBox="1"/>
          <p:nvPr/>
        </p:nvSpPr>
        <p:spPr>
          <a:xfrm>
            <a:off x="7433223" y="6243207"/>
            <a:ext cx="2116032" cy="292100"/>
          </a:xfrm>
          <a:prstGeom prst="rect">
            <a:avLst/>
          </a:prstGeom>
          <a:noFill/>
        </p:spPr>
        <p:txBody>
          <a:bodyPr wrap="square" lIns="0" tIns="0" rIns="0" bIns="0" rtlCol="0">
            <a:spAutoFit/>
          </a:bodyPr>
          <a:lstStyle/>
          <a:p>
            <a:pPr marL="0" hangingPunct="0">
              <a:lnSpc>
                <a:spcPct val="95416"/>
              </a:lnSpc>
            </a:pPr>
            <a:r>
              <a:rPr lang="en-US" altLang="zh-CN" sz="1000" spc="-55" dirty="0">
                <a:solidFill>
                  <a:srgbClr val="000000"/>
                </a:solidFill>
                <a:latin typeface="MS Gothic"/>
                <a:ea typeface="MS Gothic"/>
              </a:rPr>
              <a:t>せた</a:t>
            </a:r>
            <a:r>
              <a:rPr lang="en-US" altLang="zh-CN" sz="1000" spc="-30" dirty="0">
                <a:solidFill>
                  <a:srgbClr val="000000"/>
                </a:solidFill>
                <a:latin typeface="Times New Roman"/>
                <a:ea typeface="Times New Roman"/>
              </a:rPr>
              <a:t>5</a:t>
            </a:r>
            <a:r>
              <a:rPr lang="en-US" altLang="zh-CN" sz="1000" spc="-60" dirty="0">
                <a:solidFill>
                  <a:srgbClr val="000000"/>
                </a:solidFill>
                <a:latin typeface="MS Gothic"/>
                <a:ea typeface="MS Gothic"/>
              </a:rPr>
              <a:t>つの定量モ</a:t>
            </a:r>
            <a:r>
              <a:rPr lang="en-US" altLang="zh-CN" sz="1000" spc="-55" dirty="0">
                <a:solidFill>
                  <a:srgbClr val="000000"/>
                </a:solidFill>
                <a:latin typeface="MS Gothic"/>
                <a:ea typeface="MS Gothic"/>
              </a:rPr>
              <a:t>デル。構造の複雑度、</a:t>
            </a:r>
            <a:r>
              <a:rPr lang="en-US" altLang="zh-CN" sz="1000" spc="-75" dirty="0">
                <a:solidFill>
                  <a:srgbClr val="000000"/>
                </a:solidFill>
                <a:latin typeface="MS Gothic"/>
                <a:ea typeface="MS Gothic"/>
              </a:rPr>
              <a:t>売</a:t>
            </a:r>
            <a:r>
              <a:rPr lang="en-US" altLang="zh-CN" sz="1000" spc="-69" dirty="0">
                <a:solidFill>
                  <a:srgbClr val="000000"/>
                </a:solidFill>
                <a:latin typeface="MS Gothic"/>
                <a:ea typeface="MS Gothic"/>
              </a:rPr>
              <a:t>買回転率、投資ホライズンに違い</a:t>
            </a:r>
          </a:p>
        </p:txBody>
      </p:sp>
      <p:sp>
        <p:nvSpPr>
          <p:cNvPr id="173" name="TextBox 173"/>
          <p:cNvSpPr txBox="1"/>
          <p:nvPr/>
        </p:nvSpPr>
        <p:spPr>
          <a:xfrm>
            <a:off x="1509515" y="6934549"/>
            <a:ext cx="1138161" cy="121920"/>
          </a:xfrm>
          <a:prstGeom prst="rect">
            <a:avLst/>
          </a:prstGeom>
          <a:noFill/>
        </p:spPr>
        <p:txBody>
          <a:bodyPr wrap="square" lIns="0" tIns="0" rIns="0" bIns="0" rtlCol="0">
            <a:spAutoFit/>
          </a:bodyPr>
          <a:lstStyle/>
          <a:p>
            <a:pPr marL="0">
              <a:lnSpc>
                <a:spcPct val="100000"/>
              </a:lnSpc>
            </a:pPr>
            <a:r>
              <a:rPr lang="en-US" altLang="zh-CN" sz="800" spc="-80" dirty="0">
                <a:solidFill>
                  <a:srgbClr val="000000"/>
                </a:solidFill>
                <a:latin typeface="MS Gothic"/>
                <a:ea typeface="MS Gothic"/>
              </a:rPr>
              <a:t>上記はイメ</a:t>
            </a:r>
            <a:r>
              <a:rPr lang="en-US" altLang="zh-CN" sz="800" spc="-75" dirty="0">
                <a:solidFill>
                  <a:srgbClr val="000000"/>
                </a:solidFill>
                <a:latin typeface="MS Gothic"/>
                <a:ea typeface="MS Gothic"/>
              </a:rPr>
              <a:t>ージ図です。</a:t>
            </a:r>
          </a:p>
        </p:txBody>
      </p:sp>
      <p:sp>
        <p:nvSpPr>
          <p:cNvPr id="174" name="TextBox 174"/>
          <p:cNvSpPr txBox="1"/>
          <p:nvPr/>
        </p:nvSpPr>
        <p:spPr>
          <a:xfrm>
            <a:off x="1509515" y="7110821"/>
            <a:ext cx="8237363" cy="130048"/>
          </a:xfrm>
          <a:prstGeom prst="rect">
            <a:avLst/>
          </a:prstGeom>
          <a:noFill/>
        </p:spPr>
        <p:txBody>
          <a:bodyPr wrap="square" lIns="0" tIns="0" rIns="0" bIns="0" rtlCol="0">
            <a:spAutoFit/>
          </a:bodyPr>
          <a:lstStyle/>
          <a:p>
            <a:pPr marL="0">
              <a:lnSpc>
                <a:spcPct val="106666"/>
              </a:lnSpc>
              <a:tabLst>
                <a:tab pos="8061204" algn="l"/>
              </a:tabLst>
            </a:pPr>
            <a:r>
              <a:rPr lang="en-US" altLang="zh-CN" sz="800" spc="-145" dirty="0">
                <a:solidFill>
                  <a:srgbClr val="000000"/>
                </a:solidFill>
                <a:latin typeface="MS Gothic"/>
                <a:ea typeface="MS Gothic"/>
              </a:rPr>
              <a:t>出所：</a:t>
            </a:r>
            <a:r>
              <a:rPr lang="en-US" altLang="zh-CN" sz="800" spc="-94" dirty="0">
                <a:solidFill>
                  <a:srgbClr val="000000"/>
                </a:solidFill>
                <a:latin typeface="Times New Roman"/>
                <a:ea typeface="Times New Roman"/>
              </a:rPr>
              <a:t>UBS</a:t>
            </a:r>
            <a:r>
              <a:rPr lang="en-US" altLang="zh-CN" sz="800" spc="-150" dirty="0">
                <a:solidFill>
                  <a:srgbClr val="000000"/>
                </a:solidFill>
                <a:latin typeface="MS Gothic"/>
                <a:ea typeface="MS Gothic"/>
              </a:rPr>
              <a:t>アセット・マネジメント	</a:t>
            </a:r>
            <a:r>
              <a:rPr lang="en-US" altLang="zh-CN" sz="700" spc="-5" dirty="0">
                <a:solidFill>
                  <a:srgbClr val="000000"/>
                </a:solidFill>
                <a:latin typeface="Times New Roman"/>
                <a:ea typeface="Times New Roman"/>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reeform 175"/>
          <p:cNvSpPr/>
          <p:nvPr/>
        </p:nvSpPr>
        <p:spPr>
          <a:xfrm>
            <a:off x="414337" y="1023937"/>
            <a:ext cx="9186862" cy="4762"/>
          </a:xfrm>
          <a:custGeom>
            <a:avLst/>
            <a:gdLst>
              <a:gd name="connsiteX0" fmla="*/ 6286 w 9186862"/>
              <a:gd name="connsiteY0" fmla="*/ 7937 h 4762"/>
              <a:gd name="connsiteX1" fmla="*/ 9196006 w 9186862"/>
              <a:gd name="connsiteY1" fmla="*/ 7937 h 4762"/>
            </a:gdLst>
            <a:ahLst/>
            <a:cxnLst>
              <a:cxn ang="0">
                <a:pos x="connsiteX0" y="connsiteY0"/>
              </a:cxn>
              <a:cxn ang="0">
                <a:pos x="connsiteX1" y="connsiteY1"/>
              </a:cxn>
            </a:cxnLst>
            <a:rect l="l" t="t" r="r" b="b"/>
            <a:pathLst>
              <a:path w="9186862" h="4762">
                <a:moveTo>
                  <a:pt x="6286" y="7937"/>
                </a:moveTo>
                <a:lnTo>
                  <a:pt x="9196006" y="7937"/>
                </a:lnTo>
              </a:path>
            </a:pathLst>
          </a:custGeom>
          <a:ln w="9525">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77" name="Picture 177"/>
          <p:cNvPicPr>
            <a:picLocks noChangeAspect="1"/>
          </p:cNvPicPr>
          <p:nvPr/>
        </p:nvPicPr>
        <p:blipFill>
          <a:blip r:embed="rId2"/>
          <a:stretch>
            <a:fillRect/>
          </a:stretch>
        </p:blipFill>
        <p:spPr>
          <a:xfrm>
            <a:off x="411480" y="6979920"/>
            <a:ext cx="251460" cy="274320"/>
          </a:xfrm>
          <a:prstGeom prst="rect">
            <a:avLst/>
          </a:prstGeom>
        </p:spPr>
      </p:pic>
      <p:pic>
        <p:nvPicPr>
          <p:cNvPr id="178" name="Picture 178"/>
          <p:cNvPicPr>
            <a:picLocks noChangeAspect="1"/>
          </p:cNvPicPr>
          <p:nvPr/>
        </p:nvPicPr>
        <p:blipFill>
          <a:blip r:embed="rId3"/>
          <a:stretch>
            <a:fillRect/>
          </a:stretch>
        </p:blipFill>
        <p:spPr>
          <a:xfrm>
            <a:off x="693420" y="7018020"/>
            <a:ext cx="449580" cy="182880"/>
          </a:xfrm>
          <a:prstGeom prst="rect">
            <a:avLst/>
          </a:prstGeom>
        </p:spPr>
      </p:pic>
      <p:sp>
        <p:nvSpPr>
          <p:cNvPr id="2" name="Freeform 178"/>
          <p:cNvSpPr/>
          <p:nvPr/>
        </p:nvSpPr>
        <p:spPr>
          <a:xfrm>
            <a:off x="5911850" y="6102350"/>
            <a:ext cx="2559050" cy="6350"/>
          </a:xfrm>
          <a:custGeom>
            <a:avLst/>
            <a:gdLst>
              <a:gd name="connsiteX0" fmla="*/ 12734 w 2559050"/>
              <a:gd name="connsiteY0" fmla="*/ 12817 h 6350"/>
              <a:gd name="connsiteX1" fmla="*/ 2559084 w 2559050"/>
              <a:gd name="connsiteY1" fmla="*/ 12817 h 6350"/>
            </a:gdLst>
            <a:ahLst/>
            <a:cxnLst>
              <a:cxn ang="0">
                <a:pos x="connsiteX0" y="connsiteY0"/>
              </a:cxn>
              <a:cxn ang="0">
                <a:pos x="connsiteX1" y="connsiteY1"/>
              </a:cxn>
            </a:cxnLst>
            <a:rect l="l" t="t" r="r" b="b"/>
            <a:pathLst>
              <a:path w="2559050" h="6350">
                <a:moveTo>
                  <a:pt x="12734" y="12817"/>
                </a:moveTo>
                <a:lnTo>
                  <a:pt x="2559084" y="12817"/>
                </a:lnTo>
              </a:path>
            </a:pathLst>
          </a:custGeom>
          <a:ln w="6350">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 name="Freeform 179"/>
          <p:cNvSpPr/>
          <p:nvPr/>
        </p:nvSpPr>
        <p:spPr>
          <a:xfrm>
            <a:off x="8451850" y="6064250"/>
            <a:ext cx="82550" cy="82550"/>
          </a:xfrm>
          <a:custGeom>
            <a:avLst/>
            <a:gdLst>
              <a:gd name="connsiteX0" fmla="*/ 6385 w 82550"/>
              <a:gd name="connsiteY0" fmla="*/ 89019 h 82550"/>
              <a:gd name="connsiteX1" fmla="*/ 82585 w 82550"/>
              <a:gd name="connsiteY1" fmla="*/ 50919 h 82550"/>
              <a:gd name="connsiteX2" fmla="*/ 6385 w 82550"/>
              <a:gd name="connsiteY2" fmla="*/ 12819 h 82550"/>
              <a:gd name="connsiteX3" fmla="*/ 6385 w 82550"/>
              <a:gd name="connsiteY3" fmla="*/ 89019 h 82550"/>
            </a:gdLst>
            <a:ahLst/>
            <a:cxnLst>
              <a:cxn ang="0">
                <a:pos x="connsiteX0" y="connsiteY0"/>
              </a:cxn>
              <a:cxn ang="0">
                <a:pos x="connsiteX1" y="connsiteY1"/>
              </a:cxn>
              <a:cxn ang="0">
                <a:pos x="connsiteX2" y="connsiteY2"/>
              </a:cxn>
              <a:cxn ang="0">
                <a:pos x="connsiteX3" y="connsiteY3"/>
              </a:cxn>
            </a:cxnLst>
            <a:rect l="l" t="t" r="r" b="b"/>
            <a:pathLst>
              <a:path w="82550" h="82550">
                <a:moveTo>
                  <a:pt x="6385" y="89019"/>
                </a:moveTo>
                <a:lnTo>
                  <a:pt x="82585" y="50919"/>
                </a:lnTo>
                <a:lnTo>
                  <a:pt x="6385" y="12819"/>
                </a:lnTo>
                <a:lnTo>
                  <a:pt x="6385" y="89019"/>
                </a:lnTo>
                <a:close/>
              </a:path>
            </a:pathLst>
          </a:custGeom>
          <a:solidFill>
            <a:srgbClr val="000000">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Freeform 180"/>
          <p:cNvSpPr/>
          <p:nvPr/>
        </p:nvSpPr>
        <p:spPr>
          <a:xfrm>
            <a:off x="1822450" y="6127750"/>
            <a:ext cx="2749550" cy="6350"/>
          </a:xfrm>
          <a:custGeom>
            <a:avLst/>
            <a:gdLst>
              <a:gd name="connsiteX0" fmla="*/ 2759180 w 2749550"/>
              <a:gd name="connsiteY0" fmla="*/ 6351 h 6350"/>
              <a:gd name="connsiteX1" fmla="*/ 14392 w 2749550"/>
              <a:gd name="connsiteY1" fmla="*/ 6351 h 6350"/>
            </a:gdLst>
            <a:ahLst/>
            <a:cxnLst>
              <a:cxn ang="0">
                <a:pos x="connsiteX0" y="connsiteY0"/>
              </a:cxn>
              <a:cxn ang="0">
                <a:pos x="connsiteX1" y="connsiteY1"/>
              </a:cxn>
            </a:cxnLst>
            <a:rect l="l" t="t" r="r" b="b"/>
            <a:pathLst>
              <a:path w="2749550" h="6350">
                <a:moveTo>
                  <a:pt x="2759180" y="6351"/>
                </a:moveTo>
                <a:lnTo>
                  <a:pt x="14392" y="6351"/>
                </a:lnTo>
              </a:path>
            </a:pathLst>
          </a:custGeom>
          <a:ln w="6350">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 name="Freeform 181"/>
          <p:cNvSpPr/>
          <p:nvPr/>
        </p:nvSpPr>
        <p:spPr>
          <a:xfrm>
            <a:off x="1758950" y="6076950"/>
            <a:ext cx="82550" cy="82550"/>
          </a:xfrm>
          <a:custGeom>
            <a:avLst/>
            <a:gdLst>
              <a:gd name="connsiteX0" fmla="*/ 90592 w 82550"/>
              <a:gd name="connsiteY0" fmla="*/ 19048 h 82550"/>
              <a:gd name="connsiteX1" fmla="*/ 14392 w 82550"/>
              <a:gd name="connsiteY1" fmla="*/ 57148 h 82550"/>
              <a:gd name="connsiteX2" fmla="*/ 90592 w 82550"/>
              <a:gd name="connsiteY2" fmla="*/ 95248 h 82550"/>
              <a:gd name="connsiteX3" fmla="*/ 90592 w 82550"/>
              <a:gd name="connsiteY3" fmla="*/ 19048 h 82550"/>
            </a:gdLst>
            <a:ahLst/>
            <a:cxnLst>
              <a:cxn ang="0">
                <a:pos x="connsiteX0" y="connsiteY0"/>
              </a:cxn>
              <a:cxn ang="0">
                <a:pos x="connsiteX1" y="connsiteY1"/>
              </a:cxn>
              <a:cxn ang="0">
                <a:pos x="connsiteX2" y="connsiteY2"/>
              </a:cxn>
              <a:cxn ang="0">
                <a:pos x="connsiteX3" y="connsiteY3"/>
              </a:cxn>
            </a:cxnLst>
            <a:rect l="l" t="t" r="r" b="b"/>
            <a:pathLst>
              <a:path w="82550" h="82550">
                <a:moveTo>
                  <a:pt x="90592" y="19048"/>
                </a:moveTo>
                <a:lnTo>
                  <a:pt x="14392" y="57148"/>
                </a:lnTo>
                <a:lnTo>
                  <a:pt x="90592" y="95248"/>
                </a:lnTo>
                <a:lnTo>
                  <a:pt x="90592" y="19048"/>
                </a:lnTo>
                <a:close/>
              </a:path>
            </a:pathLst>
          </a:custGeom>
          <a:solidFill>
            <a:srgbClr val="000000">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Freeform 182"/>
          <p:cNvSpPr/>
          <p:nvPr/>
        </p:nvSpPr>
        <p:spPr>
          <a:xfrm>
            <a:off x="920750" y="3282950"/>
            <a:ext cx="2622550" cy="2736850"/>
          </a:xfrm>
          <a:custGeom>
            <a:avLst/>
            <a:gdLst>
              <a:gd name="connsiteX0" fmla="*/ 12700 w 2622550"/>
              <a:gd name="connsiteY0" fmla="*/ 12700 h 2736850"/>
              <a:gd name="connsiteX1" fmla="*/ 2632075 w 2622550"/>
              <a:gd name="connsiteY1" fmla="*/ 12700 h 2736850"/>
              <a:gd name="connsiteX2" fmla="*/ 2632075 w 2622550"/>
              <a:gd name="connsiteY2" fmla="*/ 2746375 h 2736850"/>
              <a:gd name="connsiteX3" fmla="*/ 12700 w 2622550"/>
              <a:gd name="connsiteY3" fmla="*/ 2746375 h 2736850"/>
              <a:gd name="connsiteX4" fmla="*/ 12700 w 2622550"/>
              <a:gd name="connsiteY4" fmla="*/ 12700 h 273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550" h="2736850">
                <a:moveTo>
                  <a:pt x="12700" y="12700"/>
                </a:moveTo>
                <a:lnTo>
                  <a:pt x="2632075" y="12700"/>
                </a:lnTo>
                <a:lnTo>
                  <a:pt x="2632075" y="2746375"/>
                </a:lnTo>
                <a:lnTo>
                  <a:pt x="12700" y="2746375"/>
                </a:lnTo>
                <a:lnTo>
                  <a:pt x="12700" y="12700"/>
                </a:lnTo>
                <a:close/>
              </a:path>
            </a:pathLst>
          </a:custGeom>
          <a:solidFill>
            <a:srgbClr val="E0D5C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 name="Freeform 183"/>
          <p:cNvSpPr/>
          <p:nvPr/>
        </p:nvSpPr>
        <p:spPr>
          <a:xfrm>
            <a:off x="1822450" y="6127750"/>
            <a:ext cx="2749550" cy="6350"/>
          </a:xfrm>
          <a:custGeom>
            <a:avLst/>
            <a:gdLst>
              <a:gd name="connsiteX0" fmla="*/ 2759180 w 2749550"/>
              <a:gd name="connsiteY0" fmla="*/ 6351 h 6350"/>
              <a:gd name="connsiteX1" fmla="*/ 14392 w 2749550"/>
              <a:gd name="connsiteY1" fmla="*/ 6351 h 6350"/>
            </a:gdLst>
            <a:ahLst/>
            <a:cxnLst>
              <a:cxn ang="0">
                <a:pos x="connsiteX0" y="connsiteY0"/>
              </a:cxn>
              <a:cxn ang="0">
                <a:pos x="connsiteX1" y="connsiteY1"/>
              </a:cxn>
            </a:cxnLst>
            <a:rect l="l" t="t" r="r" b="b"/>
            <a:pathLst>
              <a:path w="2749550" h="6350">
                <a:moveTo>
                  <a:pt x="2759180" y="6351"/>
                </a:moveTo>
                <a:lnTo>
                  <a:pt x="14392" y="6351"/>
                </a:lnTo>
              </a:path>
            </a:pathLst>
          </a:custGeom>
          <a:ln w="6350">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 name="Freeform 184"/>
          <p:cNvSpPr/>
          <p:nvPr/>
        </p:nvSpPr>
        <p:spPr>
          <a:xfrm>
            <a:off x="1758950" y="6076950"/>
            <a:ext cx="82550" cy="82550"/>
          </a:xfrm>
          <a:custGeom>
            <a:avLst/>
            <a:gdLst>
              <a:gd name="connsiteX0" fmla="*/ 90592 w 82550"/>
              <a:gd name="connsiteY0" fmla="*/ 19048 h 82550"/>
              <a:gd name="connsiteX1" fmla="*/ 14392 w 82550"/>
              <a:gd name="connsiteY1" fmla="*/ 57148 h 82550"/>
              <a:gd name="connsiteX2" fmla="*/ 90592 w 82550"/>
              <a:gd name="connsiteY2" fmla="*/ 95248 h 82550"/>
              <a:gd name="connsiteX3" fmla="*/ 90592 w 82550"/>
              <a:gd name="connsiteY3" fmla="*/ 19048 h 82550"/>
            </a:gdLst>
            <a:ahLst/>
            <a:cxnLst>
              <a:cxn ang="0">
                <a:pos x="connsiteX0" y="connsiteY0"/>
              </a:cxn>
              <a:cxn ang="0">
                <a:pos x="connsiteX1" y="connsiteY1"/>
              </a:cxn>
              <a:cxn ang="0">
                <a:pos x="connsiteX2" y="connsiteY2"/>
              </a:cxn>
              <a:cxn ang="0">
                <a:pos x="connsiteX3" y="connsiteY3"/>
              </a:cxn>
            </a:cxnLst>
            <a:rect l="l" t="t" r="r" b="b"/>
            <a:pathLst>
              <a:path w="82550" h="82550">
                <a:moveTo>
                  <a:pt x="90592" y="19048"/>
                </a:moveTo>
                <a:lnTo>
                  <a:pt x="14392" y="57148"/>
                </a:lnTo>
                <a:lnTo>
                  <a:pt x="90592" y="95248"/>
                </a:lnTo>
                <a:lnTo>
                  <a:pt x="90592" y="19048"/>
                </a:lnTo>
                <a:close/>
              </a:path>
            </a:pathLst>
          </a:custGeom>
          <a:solidFill>
            <a:srgbClr val="000000">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 name="Freeform 185"/>
          <p:cNvSpPr/>
          <p:nvPr/>
        </p:nvSpPr>
        <p:spPr>
          <a:xfrm>
            <a:off x="946150" y="1924050"/>
            <a:ext cx="8667750" cy="6350"/>
          </a:xfrm>
          <a:custGeom>
            <a:avLst/>
            <a:gdLst>
              <a:gd name="connsiteX0" fmla="*/ 15494 w 8667750"/>
              <a:gd name="connsiteY0" fmla="*/ 14477 h 6350"/>
              <a:gd name="connsiteX1" fmla="*/ 8671814 w 8667750"/>
              <a:gd name="connsiteY1" fmla="*/ 14477 h 6350"/>
            </a:gdLst>
            <a:ahLst/>
            <a:cxnLst>
              <a:cxn ang="0">
                <a:pos x="connsiteX0" y="connsiteY0"/>
              </a:cxn>
              <a:cxn ang="0">
                <a:pos x="connsiteX1" y="connsiteY1"/>
              </a:cxn>
            </a:cxnLst>
            <a:rect l="l" t="t" r="r" b="b"/>
            <a:pathLst>
              <a:path w="8667750" h="6350">
                <a:moveTo>
                  <a:pt x="15494" y="14477"/>
                </a:moveTo>
                <a:lnTo>
                  <a:pt x="8671814" y="14477"/>
                </a:lnTo>
              </a:path>
            </a:pathLst>
          </a:custGeom>
          <a:ln w="3047">
            <a:solidFill>
              <a:srgbClr val="454547">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 name="Freeform 186"/>
          <p:cNvSpPr/>
          <p:nvPr/>
        </p:nvSpPr>
        <p:spPr>
          <a:xfrm>
            <a:off x="946150" y="2470150"/>
            <a:ext cx="8667750" cy="6350"/>
          </a:xfrm>
          <a:custGeom>
            <a:avLst/>
            <a:gdLst>
              <a:gd name="connsiteX0" fmla="*/ 15494 w 8667750"/>
              <a:gd name="connsiteY0" fmla="*/ 10922 h 6350"/>
              <a:gd name="connsiteX1" fmla="*/ 8671814 w 8667750"/>
              <a:gd name="connsiteY1" fmla="*/ 10922 h 6350"/>
            </a:gdLst>
            <a:ahLst/>
            <a:cxnLst>
              <a:cxn ang="0">
                <a:pos x="connsiteX0" y="connsiteY0"/>
              </a:cxn>
              <a:cxn ang="0">
                <a:pos x="connsiteX1" y="connsiteY1"/>
              </a:cxn>
            </a:cxnLst>
            <a:rect l="l" t="t" r="r" b="b"/>
            <a:pathLst>
              <a:path w="8667750" h="6350">
                <a:moveTo>
                  <a:pt x="15494" y="10922"/>
                </a:moveTo>
                <a:lnTo>
                  <a:pt x="8671814" y="10922"/>
                </a:lnTo>
              </a:path>
            </a:pathLst>
          </a:custGeom>
          <a:ln w="3047">
            <a:solidFill>
              <a:srgbClr val="454547">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 name="Freeform 187"/>
          <p:cNvSpPr/>
          <p:nvPr/>
        </p:nvSpPr>
        <p:spPr>
          <a:xfrm>
            <a:off x="946150" y="3016250"/>
            <a:ext cx="8667750" cy="6350"/>
          </a:xfrm>
          <a:custGeom>
            <a:avLst/>
            <a:gdLst>
              <a:gd name="connsiteX0" fmla="*/ 15494 w 8667750"/>
              <a:gd name="connsiteY0" fmla="*/ 7366 h 6350"/>
              <a:gd name="connsiteX1" fmla="*/ 8671814 w 8667750"/>
              <a:gd name="connsiteY1" fmla="*/ 7366 h 6350"/>
            </a:gdLst>
            <a:ahLst/>
            <a:cxnLst>
              <a:cxn ang="0">
                <a:pos x="connsiteX0" y="connsiteY0"/>
              </a:cxn>
              <a:cxn ang="0">
                <a:pos x="connsiteX1" y="connsiteY1"/>
              </a:cxn>
            </a:cxnLst>
            <a:rect l="l" t="t" r="r" b="b"/>
            <a:pathLst>
              <a:path w="8667750" h="6350">
                <a:moveTo>
                  <a:pt x="15494" y="7366"/>
                </a:moveTo>
                <a:lnTo>
                  <a:pt x="8671814" y="7366"/>
                </a:lnTo>
              </a:path>
            </a:pathLst>
          </a:custGeom>
          <a:ln w="3047">
            <a:solidFill>
              <a:srgbClr val="454547">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8" name="Freeform 188"/>
          <p:cNvSpPr/>
          <p:nvPr/>
        </p:nvSpPr>
        <p:spPr>
          <a:xfrm>
            <a:off x="946150" y="3549650"/>
            <a:ext cx="8667750" cy="6350"/>
          </a:xfrm>
          <a:custGeom>
            <a:avLst/>
            <a:gdLst>
              <a:gd name="connsiteX0" fmla="*/ 15494 w 8667750"/>
              <a:gd name="connsiteY0" fmla="*/ 16510 h 6350"/>
              <a:gd name="connsiteX1" fmla="*/ 8671814 w 8667750"/>
              <a:gd name="connsiteY1" fmla="*/ 16510 h 6350"/>
            </a:gdLst>
            <a:ahLst/>
            <a:cxnLst>
              <a:cxn ang="0">
                <a:pos x="connsiteX0" y="connsiteY0"/>
              </a:cxn>
              <a:cxn ang="0">
                <a:pos x="connsiteX1" y="connsiteY1"/>
              </a:cxn>
            </a:cxnLst>
            <a:rect l="l" t="t" r="r" b="b"/>
            <a:pathLst>
              <a:path w="8667750" h="6350">
                <a:moveTo>
                  <a:pt x="15494" y="16510"/>
                </a:moveTo>
                <a:lnTo>
                  <a:pt x="8671814" y="16510"/>
                </a:lnTo>
              </a:path>
            </a:pathLst>
          </a:custGeom>
          <a:ln w="3047">
            <a:solidFill>
              <a:srgbClr val="454547">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 name="Freeform 189"/>
          <p:cNvSpPr/>
          <p:nvPr/>
        </p:nvSpPr>
        <p:spPr>
          <a:xfrm>
            <a:off x="946150" y="4095750"/>
            <a:ext cx="8667750" cy="6350"/>
          </a:xfrm>
          <a:custGeom>
            <a:avLst/>
            <a:gdLst>
              <a:gd name="connsiteX0" fmla="*/ 15494 w 8667750"/>
              <a:gd name="connsiteY0" fmla="*/ 12954 h 6350"/>
              <a:gd name="connsiteX1" fmla="*/ 8671814 w 8667750"/>
              <a:gd name="connsiteY1" fmla="*/ 12954 h 6350"/>
            </a:gdLst>
            <a:ahLst/>
            <a:cxnLst>
              <a:cxn ang="0">
                <a:pos x="connsiteX0" y="connsiteY0"/>
              </a:cxn>
              <a:cxn ang="0">
                <a:pos x="connsiteX1" y="connsiteY1"/>
              </a:cxn>
            </a:cxnLst>
            <a:rect l="l" t="t" r="r" b="b"/>
            <a:pathLst>
              <a:path w="8667750" h="6350">
                <a:moveTo>
                  <a:pt x="15494" y="12954"/>
                </a:moveTo>
                <a:lnTo>
                  <a:pt x="8671814" y="12954"/>
                </a:lnTo>
              </a:path>
            </a:pathLst>
          </a:custGeom>
          <a:ln w="3047">
            <a:solidFill>
              <a:srgbClr val="454547">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 name="Freeform 190"/>
          <p:cNvSpPr/>
          <p:nvPr/>
        </p:nvSpPr>
        <p:spPr>
          <a:xfrm>
            <a:off x="946150" y="4641850"/>
            <a:ext cx="8667750" cy="6350"/>
          </a:xfrm>
          <a:custGeom>
            <a:avLst/>
            <a:gdLst>
              <a:gd name="connsiteX0" fmla="*/ 15494 w 8667750"/>
              <a:gd name="connsiteY0" fmla="*/ 10922 h 6350"/>
              <a:gd name="connsiteX1" fmla="*/ 8671814 w 8667750"/>
              <a:gd name="connsiteY1" fmla="*/ 10922 h 6350"/>
            </a:gdLst>
            <a:ahLst/>
            <a:cxnLst>
              <a:cxn ang="0">
                <a:pos x="connsiteX0" y="connsiteY0"/>
              </a:cxn>
              <a:cxn ang="0">
                <a:pos x="connsiteX1" y="connsiteY1"/>
              </a:cxn>
            </a:cxnLst>
            <a:rect l="l" t="t" r="r" b="b"/>
            <a:pathLst>
              <a:path w="8667750" h="6350">
                <a:moveTo>
                  <a:pt x="15494" y="10922"/>
                </a:moveTo>
                <a:lnTo>
                  <a:pt x="8671814" y="10922"/>
                </a:lnTo>
              </a:path>
            </a:pathLst>
          </a:custGeom>
          <a:ln w="3047">
            <a:solidFill>
              <a:srgbClr val="454547">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 name="Freeform 191"/>
          <p:cNvSpPr/>
          <p:nvPr/>
        </p:nvSpPr>
        <p:spPr>
          <a:xfrm>
            <a:off x="946150" y="5187950"/>
            <a:ext cx="8667750" cy="6350"/>
          </a:xfrm>
          <a:custGeom>
            <a:avLst/>
            <a:gdLst>
              <a:gd name="connsiteX0" fmla="*/ 15494 w 8667750"/>
              <a:gd name="connsiteY0" fmla="*/ 7366 h 6350"/>
              <a:gd name="connsiteX1" fmla="*/ 8671814 w 8667750"/>
              <a:gd name="connsiteY1" fmla="*/ 7366 h 6350"/>
            </a:gdLst>
            <a:ahLst/>
            <a:cxnLst>
              <a:cxn ang="0">
                <a:pos x="connsiteX0" y="connsiteY0"/>
              </a:cxn>
              <a:cxn ang="0">
                <a:pos x="connsiteX1" y="connsiteY1"/>
              </a:cxn>
            </a:cxnLst>
            <a:rect l="l" t="t" r="r" b="b"/>
            <a:pathLst>
              <a:path w="8667750" h="6350">
                <a:moveTo>
                  <a:pt x="15494" y="7366"/>
                </a:moveTo>
                <a:lnTo>
                  <a:pt x="8671814" y="7366"/>
                </a:lnTo>
              </a:path>
            </a:pathLst>
          </a:custGeom>
          <a:ln w="3047">
            <a:solidFill>
              <a:srgbClr val="454547">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 name="Freeform 192"/>
          <p:cNvSpPr/>
          <p:nvPr/>
        </p:nvSpPr>
        <p:spPr>
          <a:xfrm>
            <a:off x="1962150" y="5327650"/>
            <a:ext cx="577850" cy="400050"/>
          </a:xfrm>
          <a:custGeom>
            <a:avLst/>
            <a:gdLst>
              <a:gd name="connsiteX0" fmla="*/ 9905 w 577850"/>
              <a:gd name="connsiteY0" fmla="*/ 13970 h 400050"/>
              <a:gd name="connsiteX1" fmla="*/ 587501 w 577850"/>
              <a:gd name="connsiteY1" fmla="*/ 13970 h 400050"/>
              <a:gd name="connsiteX2" fmla="*/ 587501 w 577850"/>
              <a:gd name="connsiteY2" fmla="*/ 410210 h 400050"/>
              <a:gd name="connsiteX3" fmla="*/ 9905 w 577850"/>
              <a:gd name="connsiteY3" fmla="*/ 410210 h 400050"/>
              <a:gd name="connsiteX4" fmla="*/ 9905 w 577850"/>
              <a:gd name="connsiteY4" fmla="*/ 13970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850" h="400050">
                <a:moveTo>
                  <a:pt x="9905" y="13970"/>
                </a:moveTo>
                <a:lnTo>
                  <a:pt x="587501" y="13970"/>
                </a:lnTo>
                <a:lnTo>
                  <a:pt x="587501" y="410210"/>
                </a:lnTo>
                <a:lnTo>
                  <a:pt x="9905" y="410210"/>
                </a:lnTo>
                <a:lnTo>
                  <a:pt x="9905" y="13970"/>
                </a:lnTo>
                <a:close/>
              </a:path>
            </a:pathLst>
          </a:custGeom>
          <a:solidFill>
            <a:srgbClr val="4C3A2D">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3" name="Freeform 193"/>
          <p:cNvSpPr/>
          <p:nvPr/>
        </p:nvSpPr>
        <p:spPr>
          <a:xfrm>
            <a:off x="2825750" y="5505450"/>
            <a:ext cx="577850" cy="222250"/>
          </a:xfrm>
          <a:custGeom>
            <a:avLst/>
            <a:gdLst>
              <a:gd name="connsiteX0" fmla="*/ 11938 w 577850"/>
              <a:gd name="connsiteY0" fmla="*/ 6858 h 222250"/>
              <a:gd name="connsiteX1" fmla="*/ 589534 w 577850"/>
              <a:gd name="connsiteY1" fmla="*/ 6858 h 222250"/>
              <a:gd name="connsiteX2" fmla="*/ 589534 w 577850"/>
              <a:gd name="connsiteY2" fmla="*/ 232410 h 222250"/>
              <a:gd name="connsiteX3" fmla="*/ 11938 w 577850"/>
              <a:gd name="connsiteY3" fmla="*/ 232410 h 222250"/>
              <a:gd name="connsiteX4" fmla="*/ 11938 w 577850"/>
              <a:gd name="connsiteY4" fmla="*/ 6858 h 22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850" h="222250">
                <a:moveTo>
                  <a:pt x="11938" y="6858"/>
                </a:moveTo>
                <a:lnTo>
                  <a:pt x="589534" y="6858"/>
                </a:lnTo>
                <a:lnTo>
                  <a:pt x="589534" y="232410"/>
                </a:lnTo>
                <a:lnTo>
                  <a:pt x="11938" y="232410"/>
                </a:lnTo>
                <a:lnTo>
                  <a:pt x="11938" y="6858"/>
                </a:lnTo>
                <a:close/>
              </a:path>
            </a:pathLst>
          </a:custGeom>
          <a:solidFill>
            <a:srgbClr val="4C3A2D">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4" name="Freeform 194"/>
          <p:cNvSpPr/>
          <p:nvPr/>
        </p:nvSpPr>
        <p:spPr>
          <a:xfrm>
            <a:off x="3689350" y="5086350"/>
            <a:ext cx="590550" cy="641350"/>
          </a:xfrm>
          <a:custGeom>
            <a:avLst/>
            <a:gdLst>
              <a:gd name="connsiteX0" fmla="*/ 13970 w 590550"/>
              <a:gd name="connsiteY0" fmla="*/ 8382 h 641350"/>
              <a:gd name="connsiteX1" fmla="*/ 591566 w 590550"/>
              <a:gd name="connsiteY1" fmla="*/ 8382 h 641350"/>
              <a:gd name="connsiteX2" fmla="*/ 591566 w 590550"/>
              <a:gd name="connsiteY2" fmla="*/ 651510 h 641350"/>
              <a:gd name="connsiteX3" fmla="*/ 13970 w 590550"/>
              <a:gd name="connsiteY3" fmla="*/ 651510 h 641350"/>
              <a:gd name="connsiteX4" fmla="*/ 13970 w 590550"/>
              <a:gd name="connsiteY4" fmla="*/ 8382 h 64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641350">
                <a:moveTo>
                  <a:pt x="13970" y="8382"/>
                </a:moveTo>
                <a:lnTo>
                  <a:pt x="591566" y="8382"/>
                </a:lnTo>
                <a:lnTo>
                  <a:pt x="591566" y="651510"/>
                </a:lnTo>
                <a:lnTo>
                  <a:pt x="13970" y="651510"/>
                </a:lnTo>
                <a:lnTo>
                  <a:pt x="13970" y="8382"/>
                </a:lnTo>
                <a:close/>
              </a:path>
            </a:pathLst>
          </a:custGeom>
          <a:solidFill>
            <a:srgbClr val="4C3A2D">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5" name="Freeform 195"/>
          <p:cNvSpPr/>
          <p:nvPr/>
        </p:nvSpPr>
        <p:spPr>
          <a:xfrm>
            <a:off x="4552950" y="4908550"/>
            <a:ext cx="590550" cy="819150"/>
          </a:xfrm>
          <a:custGeom>
            <a:avLst/>
            <a:gdLst>
              <a:gd name="connsiteX0" fmla="*/ 16002 w 590550"/>
              <a:gd name="connsiteY0" fmla="*/ 10922 h 819150"/>
              <a:gd name="connsiteX1" fmla="*/ 593598 w 590550"/>
              <a:gd name="connsiteY1" fmla="*/ 10922 h 819150"/>
              <a:gd name="connsiteX2" fmla="*/ 593598 w 590550"/>
              <a:gd name="connsiteY2" fmla="*/ 829310 h 819150"/>
              <a:gd name="connsiteX3" fmla="*/ 16002 w 590550"/>
              <a:gd name="connsiteY3" fmla="*/ 829310 h 819150"/>
              <a:gd name="connsiteX4" fmla="*/ 16002 w 590550"/>
              <a:gd name="connsiteY4" fmla="*/ 10922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819150">
                <a:moveTo>
                  <a:pt x="16002" y="10922"/>
                </a:moveTo>
                <a:lnTo>
                  <a:pt x="593598" y="10922"/>
                </a:lnTo>
                <a:lnTo>
                  <a:pt x="593598" y="829310"/>
                </a:lnTo>
                <a:lnTo>
                  <a:pt x="16002" y="829310"/>
                </a:lnTo>
                <a:lnTo>
                  <a:pt x="16002" y="10922"/>
                </a:lnTo>
                <a:close/>
              </a:path>
            </a:pathLst>
          </a:custGeom>
          <a:solidFill>
            <a:srgbClr val="4C3A2D">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6" name="Freeform 196"/>
          <p:cNvSpPr/>
          <p:nvPr/>
        </p:nvSpPr>
        <p:spPr>
          <a:xfrm>
            <a:off x="5416550" y="3651250"/>
            <a:ext cx="590550" cy="2076450"/>
          </a:xfrm>
          <a:custGeom>
            <a:avLst/>
            <a:gdLst>
              <a:gd name="connsiteX0" fmla="*/ 18034 w 590550"/>
              <a:gd name="connsiteY0" fmla="*/ 9398 h 2076450"/>
              <a:gd name="connsiteX1" fmla="*/ 595630 w 590550"/>
              <a:gd name="connsiteY1" fmla="*/ 9398 h 2076450"/>
              <a:gd name="connsiteX2" fmla="*/ 595630 w 590550"/>
              <a:gd name="connsiteY2" fmla="*/ 2086610 h 2076450"/>
              <a:gd name="connsiteX3" fmla="*/ 18034 w 590550"/>
              <a:gd name="connsiteY3" fmla="*/ 2086610 h 2076450"/>
              <a:gd name="connsiteX4" fmla="*/ 18034 w 590550"/>
              <a:gd name="connsiteY4" fmla="*/ 9398 h 207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2076450">
                <a:moveTo>
                  <a:pt x="18034" y="9398"/>
                </a:moveTo>
                <a:lnTo>
                  <a:pt x="595630" y="9398"/>
                </a:lnTo>
                <a:lnTo>
                  <a:pt x="595630" y="2086610"/>
                </a:lnTo>
                <a:lnTo>
                  <a:pt x="18034" y="2086610"/>
                </a:lnTo>
                <a:lnTo>
                  <a:pt x="18034" y="9398"/>
                </a:lnTo>
                <a:close/>
              </a:path>
            </a:pathLst>
          </a:custGeom>
          <a:solidFill>
            <a:srgbClr val="4C3A2D">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7" name="Freeform 197"/>
          <p:cNvSpPr/>
          <p:nvPr/>
        </p:nvSpPr>
        <p:spPr>
          <a:xfrm>
            <a:off x="6292850" y="4311650"/>
            <a:ext cx="577850" cy="1416050"/>
          </a:xfrm>
          <a:custGeom>
            <a:avLst/>
            <a:gdLst>
              <a:gd name="connsiteX0" fmla="*/ 7365 w 577850"/>
              <a:gd name="connsiteY0" fmla="*/ 7366 h 1416050"/>
              <a:gd name="connsiteX1" fmla="*/ 584961 w 577850"/>
              <a:gd name="connsiteY1" fmla="*/ 7366 h 1416050"/>
              <a:gd name="connsiteX2" fmla="*/ 584961 w 577850"/>
              <a:gd name="connsiteY2" fmla="*/ 1426210 h 1416050"/>
              <a:gd name="connsiteX3" fmla="*/ 7365 w 577850"/>
              <a:gd name="connsiteY3" fmla="*/ 1426210 h 1416050"/>
              <a:gd name="connsiteX4" fmla="*/ 7365 w 577850"/>
              <a:gd name="connsiteY4" fmla="*/ 7366 h 141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850" h="1416050">
                <a:moveTo>
                  <a:pt x="7365" y="7366"/>
                </a:moveTo>
                <a:lnTo>
                  <a:pt x="584961" y="7366"/>
                </a:lnTo>
                <a:lnTo>
                  <a:pt x="584961" y="1426210"/>
                </a:lnTo>
                <a:lnTo>
                  <a:pt x="7365" y="1426210"/>
                </a:lnTo>
                <a:lnTo>
                  <a:pt x="7365" y="7366"/>
                </a:lnTo>
                <a:close/>
              </a:path>
            </a:pathLst>
          </a:custGeom>
          <a:solidFill>
            <a:srgbClr val="4C3A2D">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8" name="Freeform 198"/>
          <p:cNvSpPr/>
          <p:nvPr/>
        </p:nvSpPr>
        <p:spPr>
          <a:xfrm>
            <a:off x="7156450" y="2559050"/>
            <a:ext cx="577850" cy="3168650"/>
          </a:xfrm>
          <a:custGeom>
            <a:avLst/>
            <a:gdLst>
              <a:gd name="connsiteX0" fmla="*/ 9397 w 577850"/>
              <a:gd name="connsiteY0" fmla="*/ 13462 h 3168650"/>
              <a:gd name="connsiteX1" fmla="*/ 586993 w 577850"/>
              <a:gd name="connsiteY1" fmla="*/ 13462 h 3168650"/>
              <a:gd name="connsiteX2" fmla="*/ 586993 w 577850"/>
              <a:gd name="connsiteY2" fmla="*/ 3178810 h 3168650"/>
              <a:gd name="connsiteX3" fmla="*/ 9397 w 577850"/>
              <a:gd name="connsiteY3" fmla="*/ 3178810 h 3168650"/>
              <a:gd name="connsiteX4" fmla="*/ 9397 w 577850"/>
              <a:gd name="connsiteY4" fmla="*/ 13462 h 316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850" h="3168650">
                <a:moveTo>
                  <a:pt x="9397" y="13462"/>
                </a:moveTo>
                <a:lnTo>
                  <a:pt x="586993" y="13462"/>
                </a:lnTo>
                <a:lnTo>
                  <a:pt x="586993" y="3178810"/>
                </a:lnTo>
                <a:lnTo>
                  <a:pt x="9397" y="3178810"/>
                </a:lnTo>
                <a:lnTo>
                  <a:pt x="9397" y="13462"/>
                </a:lnTo>
                <a:close/>
              </a:path>
            </a:pathLst>
          </a:custGeom>
          <a:solidFill>
            <a:srgbClr val="4C3A2D">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9" name="Freeform 199"/>
          <p:cNvSpPr/>
          <p:nvPr/>
        </p:nvSpPr>
        <p:spPr>
          <a:xfrm>
            <a:off x="8020050" y="4476750"/>
            <a:ext cx="577850" cy="1250950"/>
          </a:xfrm>
          <a:custGeom>
            <a:avLst/>
            <a:gdLst>
              <a:gd name="connsiteX0" fmla="*/ 11430 w 577850"/>
              <a:gd name="connsiteY0" fmla="*/ 14478 h 1250950"/>
              <a:gd name="connsiteX1" fmla="*/ 589026 w 577850"/>
              <a:gd name="connsiteY1" fmla="*/ 14478 h 1250950"/>
              <a:gd name="connsiteX2" fmla="*/ 589026 w 577850"/>
              <a:gd name="connsiteY2" fmla="*/ 1261110 h 1250950"/>
              <a:gd name="connsiteX3" fmla="*/ 11430 w 577850"/>
              <a:gd name="connsiteY3" fmla="*/ 1261110 h 1250950"/>
              <a:gd name="connsiteX4" fmla="*/ 11430 w 577850"/>
              <a:gd name="connsiteY4" fmla="*/ 14478 h 125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850" h="1250950">
                <a:moveTo>
                  <a:pt x="11430" y="14478"/>
                </a:moveTo>
                <a:lnTo>
                  <a:pt x="589026" y="14478"/>
                </a:lnTo>
                <a:lnTo>
                  <a:pt x="589026" y="1261110"/>
                </a:lnTo>
                <a:lnTo>
                  <a:pt x="11430" y="1261110"/>
                </a:lnTo>
                <a:lnTo>
                  <a:pt x="11430" y="14478"/>
                </a:lnTo>
                <a:close/>
              </a:path>
            </a:pathLst>
          </a:custGeom>
          <a:solidFill>
            <a:srgbClr val="4C3A2D">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0" name="Freeform 200"/>
          <p:cNvSpPr/>
          <p:nvPr/>
        </p:nvSpPr>
        <p:spPr>
          <a:xfrm>
            <a:off x="8883650" y="4857750"/>
            <a:ext cx="590550" cy="869950"/>
          </a:xfrm>
          <a:custGeom>
            <a:avLst/>
            <a:gdLst>
              <a:gd name="connsiteX0" fmla="*/ 13461 w 590550"/>
              <a:gd name="connsiteY0" fmla="*/ 12954 h 869950"/>
              <a:gd name="connsiteX1" fmla="*/ 591057 w 590550"/>
              <a:gd name="connsiteY1" fmla="*/ 12954 h 869950"/>
              <a:gd name="connsiteX2" fmla="*/ 591057 w 590550"/>
              <a:gd name="connsiteY2" fmla="*/ 880110 h 869950"/>
              <a:gd name="connsiteX3" fmla="*/ 13461 w 590550"/>
              <a:gd name="connsiteY3" fmla="*/ 880110 h 869950"/>
              <a:gd name="connsiteX4" fmla="*/ 13461 w 590550"/>
              <a:gd name="connsiteY4" fmla="*/ 12954 h 869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869950">
                <a:moveTo>
                  <a:pt x="13461" y="12954"/>
                </a:moveTo>
                <a:lnTo>
                  <a:pt x="591057" y="12954"/>
                </a:lnTo>
                <a:lnTo>
                  <a:pt x="591057" y="880110"/>
                </a:lnTo>
                <a:lnTo>
                  <a:pt x="13461" y="880110"/>
                </a:lnTo>
                <a:lnTo>
                  <a:pt x="13461" y="12954"/>
                </a:lnTo>
                <a:close/>
              </a:path>
            </a:pathLst>
          </a:custGeom>
          <a:solidFill>
            <a:srgbClr val="4C3A2D">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1" name="Freeform 201"/>
          <p:cNvSpPr/>
          <p:nvPr/>
        </p:nvSpPr>
        <p:spPr>
          <a:xfrm>
            <a:off x="946150" y="5721350"/>
            <a:ext cx="8667750" cy="6350"/>
          </a:xfrm>
          <a:custGeom>
            <a:avLst/>
            <a:gdLst>
              <a:gd name="connsiteX0" fmla="*/ 15494 w 8667750"/>
              <a:gd name="connsiteY0" fmla="*/ 16509 h 6350"/>
              <a:gd name="connsiteX1" fmla="*/ 8671814 w 8667750"/>
              <a:gd name="connsiteY1" fmla="*/ 16509 h 6350"/>
            </a:gdLst>
            <a:ahLst/>
            <a:cxnLst>
              <a:cxn ang="0">
                <a:pos x="connsiteX0" y="connsiteY0"/>
              </a:cxn>
              <a:cxn ang="0">
                <a:pos x="connsiteX1" y="connsiteY1"/>
              </a:cxn>
            </a:cxnLst>
            <a:rect l="l" t="t" r="r" b="b"/>
            <a:pathLst>
              <a:path w="8667750" h="6350">
                <a:moveTo>
                  <a:pt x="15494" y="16509"/>
                </a:moveTo>
                <a:lnTo>
                  <a:pt x="8671814" y="16509"/>
                </a:lnTo>
              </a:path>
            </a:pathLst>
          </a:custGeom>
          <a:ln w="6095">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2" name="Freeform 202"/>
          <p:cNvSpPr/>
          <p:nvPr/>
        </p:nvSpPr>
        <p:spPr>
          <a:xfrm>
            <a:off x="4908550" y="6076950"/>
            <a:ext cx="69850" cy="69850"/>
          </a:xfrm>
          <a:custGeom>
            <a:avLst/>
            <a:gdLst>
              <a:gd name="connsiteX0" fmla="*/ 9397 w 69850"/>
              <a:gd name="connsiteY0" fmla="*/ 9906 h 69850"/>
              <a:gd name="connsiteX1" fmla="*/ 73405 w 69850"/>
              <a:gd name="connsiteY1" fmla="*/ 9906 h 69850"/>
              <a:gd name="connsiteX2" fmla="*/ 73405 w 69850"/>
              <a:gd name="connsiteY2" fmla="*/ 73914 h 69850"/>
              <a:gd name="connsiteX3" fmla="*/ 9397 w 69850"/>
              <a:gd name="connsiteY3" fmla="*/ 73914 h 69850"/>
              <a:gd name="connsiteX4" fmla="*/ 9397 w 69850"/>
              <a:gd name="connsiteY4" fmla="*/ 9906 h 6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0" h="69850">
                <a:moveTo>
                  <a:pt x="9397" y="9906"/>
                </a:moveTo>
                <a:lnTo>
                  <a:pt x="73405" y="9906"/>
                </a:lnTo>
                <a:lnTo>
                  <a:pt x="73405" y="73914"/>
                </a:lnTo>
                <a:lnTo>
                  <a:pt x="9397" y="73914"/>
                </a:lnTo>
                <a:lnTo>
                  <a:pt x="9397" y="9906"/>
                </a:lnTo>
                <a:close/>
              </a:path>
            </a:pathLst>
          </a:custGeom>
          <a:solidFill>
            <a:srgbClr val="4C3A2D">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3" name="Freeform 203"/>
          <p:cNvSpPr/>
          <p:nvPr/>
        </p:nvSpPr>
        <p:spPr>
          <a:xfrm>
            <a:off x="933450" y="3346450"/>
            <a:ext cx="2609850" cy="1212850"/>
          </a:xfrm>
          <a:custGeom>
            <a:avLst/>
            <a:gdLst>
              <a:gd name="connsiteX0" fmla="*/ 9525 w 2609850"/>
              <a:gd name="connsiteY0" fmla="*/ 11519 h 1212850"/>
              <a:gd name="connsiteX1" fmla="*/ 2609850 w 2609850"/>
              <a:gd name="connsiteY1" fmla="*/ 11519 h 1212850"/>
              <a:gd name="connsiteX2" fmla="*/ 2609850 w 2609850"/>
              <a:gd name="connsiteY2" fmla="*/ 1219543 h 1212850"/>
              <a:gd name="connsiteX3" fmla="*/ 9525 w 2609850"/>
              <a:gd name="connsiteY3" fmla="*/ 1219543 h 1212850"/>
              <a:gd name="connsiteX4" fmla="*/ 9525 w 2609850"/>
              <a:gd name="connsiteY4" fmla="*/ 11519 h 121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850" h="1212850">
                <a:moveTo>
                  <a:pt x="9525" y="11519"/>
                </a:moveTo>
                <a:lnTo>
                  <a:pt x="2609850" y="11519"/>
                </a:lnTo>
                <a:lnTo>
                  <a:pt x="2609850" y="1219543"/>
                </a:lnTo>
                <a:lnTo>
                  <a:pt x="9525" y="1219543"/>
                </a:lnTo>
                <a:lnTo>
                  <a:pt x="9525" y="11519"/>
                </a:lnTo>
                <a:close/>
              </a:path>
            </a:pathLst>
          </a:custGeom>
          <a:solidFill>
            <a:srgbClr val="E0D5C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4" name="TextBox 204"/>
          <p:cNvSpPr txBox="1"/>
          <p:nvPr/>
        </p:nvSpPr>
        <p:spPr>
          <a:xfrm>
            <a:off x="419130" y="537859"/>
            <a:ext cx="7088613" cy="2558785"/>
          </a:xfrm>
          <a:prstGeom prst="rect">
            <a:avLst/>
          </a:prstGeom>
          <a:noFill/>
        </p:spPr>
        <p:txBody>
          <a:bodyPr wrap="square" lIns="0" tIns="0" rIns="0" bIns="0" rtlCol="0">
            <a:spAutoFit/>
          </a:bodyPr>
          <a:lstStyle/>
          <a:p>
            <a:pPr marL="0">
              <a:lnSpc>
                <a:spcPct val="100000"/>
              </a:lnSpc>
            </a:pPr>
            <a:r>
              <a:rPr lang="en-US" altLang="zh-CN" sz="2800" spc="-150" dirty="0">
                <a:solidFill>
                  <a:srgbClr val="000000"/>
                </a:solidFill>
                <a:latin typeface="Times New Roman"/>
                <a:ea typeface="Times New Roman"/>
              </a:rPr>
              <a:t>ESG</a:t>
            </a:r>
            <a:r>
              <a:rPr lang="en-US" altLang="zh-CN" sz="2800" spc="-239" dirty="0">
                <a:solidFill>
                  <a:srgbClr val="000000"/>
                </a:solidFill>
                <a:latin typeface="MS Gothic"/>
                <a:ea typeface="MS Gothic"/>
              </a:rPr>
              <a:t>統合型の一例：</a:t>
            </a:r>
            <a:r>
              <a:rPr lang="en-US" altLang="zh-CN" sz="2800" spc="-620" dirty="0">
                <a:solidFill>
                  <a:srgbClr val="000000"/>
                </a:solidFill>
                <a:latin typeface="MS Gothic"/>
                <a:cs typeface="MS Gothic"/>
              </a:rPr>
              <a:t> </a:t>
            </a:r>
            <a:r>
              <a:rPr lang="en-US" altLang="zh-CN" sz="2800" spc="-234" dirty="0">
                <a:solidFill>
                  <a:srgbClr val="000000"/>
                </a:solidFill>
                <a:latin typeface="MS Gothic"/>
                <a:ea typeface="MS Gothic"/>
              </a:rPr>
              <a:t>「問題児」候補への対応</a:t>
            </a:r>
          </a:p>
          <a:p>
            <a:pPr>
              <a:lnSpc>
                <a:spcPts val="1000"/>
              </a:lnSpc>
            </a:pPr>
            <a:endParaRPr lang="en-US" dirty="0"/>
          </a:p>
          <a:p>
            <a:pPr marL="0">
              <a:lnSpc>
                <a:spcPct val="100000"/>
              </a:lnSpc>
            </a:pPr>
            <a:r>
              <a:rPr lang="en-US" altLang="zh-CN" sz="1400" spc="-209" dirty="0">
                <a:solidFill>
                  <a:srgbClr val="575757"/>
                </a:solidFill>
                <a:latin typeface="MS Gothic"/>
                <a:ea typeface="MS Gothic"/>
              </a:rPr>
              <a:t>グロ</a:t>
            </a:r>
            <a:r>
              <a:rPr lang="en-US" altLang="zh-CN" sz="1400" spc="-204" dirty="0">
                <a:solidFill>
                  <a:srgbClr val="575757"/>
                </a:solidFill>
                <a:latin typeface="MS Gothic"/>
                <a:ea typeface="MS Gothic"/>
              </a:rPr>
              <a:t>ーバル・コンセントレイテッド・アルファ株式戦略</a:t>
            </a:r>
          </a:p>
          <a:p>
            <a:pPr>
              <a:lnSpc>
                <a:spcPts val="1000"/>
              </a:lnSpc>
            </a:pPr>
            <a:endParaRPr lang="en-US" dirty="0"/>
          </a:p>
          <a:p>
            <a:pPr>
              <a:lnSpc>
                <a:spcPts val="1745"/>
              </a:lnSpc>
            </a:pPr>
            <a:endParaRPr lang="en-US" dirty="0"/>
          </a:p>
          <a:p>
            <a:pPr marL="0">
              <a:lnSpc>
                <a:spcPct val="100000"/>
              </a:lnSpc>
            </a:pPr>
            <a:r>
              <a:rPr lang="en-US" altLang="zh-CN" sz="1100" b="1" spc="-55" dirty="0">
                <a:solidFill>
                  <a:srgbClr val="000000"/>
                </a:solidFill>
                <a:latin typeface="Times New Roman"/>
                <a:ea typeface="Times New Roman"/>
              </a:rPr>
              <a:t>UBS</a:t>
            </a:r>
            <a:r>
              <a:rPr lang="en-US" altLang="zh-CN" sz="1100" b="1" spc="-80" dirty="0">
                <a:solidFill>
                  <a:srgbClr val="000000"/>
                </a:solidFill>
                <a:latin typeface="MS Gothic"/>
                <a:ea typeface="MS Gothic"/>
              </a:rPr>
              <a:t>自社スコア、</a:t>
            </a:r>
            <a:r>
              <a:rPr lang="en-US" altLang="zh-CN" sz="1100" b="1" spc="-60" dirty="0">
                <a:solidFill>
                  <a:srgbClr val="000000"/>
                </a:solidFill>
                <a:latin typeface="Times New Roman"/>
                <a:ea typeface="Times New Roman"/>
              </a:rPr>
              <a:t>MSCI</a:t>
            </a:r>
            <a:r>
              <a:rPr lang="en-US" altLang="zh-CN" sz="1100" b="1" spc="-80" dirty="0">
                <a:solidFill>
                  <a:srgbClr val="000000"/>
                </a:solidFill>
                <a:latin typeface="MS Gothic"/>
                <a:ea typeface="MS Gothic"/>
              </a:rPr>
              <a:t>およびサステナリティクスの</a:t>
            </a:r>
            <a:r>
              <a:rPr lang="en-US" altLang="zh-CN" sz="1100" b="1" spc="-64" dirty="0">
                <a:solidFill>
                  <a:srgbClr val="000000"/>
                </a:solidFill>
                <a:latin typeface="Times New Roman"/>
                <a:ea typeface="Times New Roman"/>
              </a:rPr>
              <a:t>ESG</a:t>
            </a:r>
            <a:r>
              <a:rPr lang="en-US" altLang="zh-CN" sz="1100" b="1" spc="-85" dirty="0">
                <a:solidFill>
                  <a:srgbClr val="000000"/>
                </a:solidFill>
                <a:latin typeface="MS Gothic"/>
                <a:ea typeface="MS Gothic"/>
              </a:rPr>
              <a:t>評価を均等平均して算出した十分位スコア</a:t>
            </a:r>
            <a:r>
              <a:rPr lang="en-US" altLang="zh-CN" sz="1100" b="1" spc="-80" dirty="0">
                <a:solidFill>
                  <a:srgbClr val="000000"/>
                </a:solidFill>
                <a:latin typeface="MS Gothic"/>
                <a:ea typeface="MS Gothic"/>
              </a:rPr>
              <a:t>で見た保有銘柄の分布</a:t>
            </a:r>
          </a:p>
          <a:p>
            <a:pPr marL="0" indent="291520">
              <a:lnSpc>
                <a:spcPct val="100000"/>
              </a:lnSpc>
              <a:spcBef>
                <a:spcPts val="284"/>
              </a:spcBef>
            </a:pPr>
            <a:r>
              <a:rPr lang="en-US" altLang="zh-CN" sz="1000" spc="44" dirty="0">
                <a:solidFill>
                  <a:srgbClr val="000000"/>
                </a:solidFill>
                <a:latin typeface="Times New Roman"/>
                <a:ea typeface="Times New Roman"/>
              </a:rPr>
              <a:t>35</a:t>
            </a:r>
          </a:p>
          <a:p>
            <a:pPr>
              <a:lnSpc>
                <a:spcPts val="1000"/>
              </a:lnSpc>
            </a:pPr>
            <a:endParaRPr lang="en-US" dirty="0"/>
          </a:p>
          <a:p>
            <a:pPr>
              <a:lnSpc>
                <a:spcPts val="1000"/>
              </a:lnSpc>
            </a:pPr>
            <a:endParaRPr lang="en-US" dirty="0"/>
          </a:p>
          <a:p>
            <a:pPr>
              <a:lnSpc>
                <a:spcPts val="1075"/>
              </a:lnSpc>
            </a:pPr>
            <a:endParaRPr lang="en-US" dirty="0"/>
          </a:p>
          <a:p>
            <a:pPr marL="0" indent="291550">
              <a:lnSpc>
                <a:spcPct val="100000"/>
              </a:lnSpc>
            </a:pPr>
            <a:r>
              <a:rPr lang="en-US" altLang="zh-CN" sz="1000" spc="44" dirty="0">
                <a:solidFill>
                  <a:srgbClr val="000000"/>
                </a:solidFill>
                <a:latin typeface="Times New Roman"/>
                <a:ea typeface="Times New Roman"/>
              </a:rPr>
              <a:t>30</a:t>
            </a:r>
          </a:p>
          <a:p>
            <a:pPr>
              <a:lnSpc>
                <a:spcPts val="1000"/>
              </a:lnSpc>
            </a:pPr>
            <a:endParaRPr lang="en-US" dirty="0"/>
          </a:p>
          <a:p>
            <a:pPr>
              <a:lnSpc>
                <a:spcPts val="1000"/>
              </a:lnSpc>
            </a:pPr>
            <a:endParaRPr lang="en-US" dirty="0"/>
          </a:p>
          <a:p>
            <a:pPr>
              <a:lnSpc>
                <a:spcPts val="1069"/>
              </a:lnSpc>
            </a:pPr>
            <a:endParaRPr lang="en-US" dirty="0"/>
          </a:p>
          <a:p>
            <a:pPr marL="0" indent="291550">
              <a:lnSpc>
                <a:spcPct val="100000"/>
              </a:lnSpc>
            </a:pPr>
            <a:r>
              <a:rPr lang="en-US" altLang="zh-CN" sz="1000" spc="44" dirty="0">
                <a:solidFill>
                  <a:srgbClr val="000000"/>
                </a:solidFill>
                <a:latin typeface="Times New Roman"/>
                <a:ea typeface="Times New Roman"/>
              </a:rPr>
              <a:t>25</a:t>
            </a:r>
          </a:p>
        </p:txBody>
      </p:sp>
      <p:sp>
        <p:nvSpPr>
          <p:cNvPr id="205" name="TextBox 205"/>
          <p:cNvSpPr txBox="1"/>
          <p:nvPr/>
        </p:nvSpPr>
        <p:spPr>
          <a:xfrm>
            <a:off x="710680" y="3419962"/>
            <a:ext cx="2277203" cy="213740"/>
          </a:xfrm>
          <a:prstGeom prst="rect">
            <a:avLst/>
          </a:prstGeom>
          <a:noFill/>
        </p:spPr>
        <p:txBody>
          <a:bodyPr wrap="square" lIns="0" tIns="0" rIns="0" bIns="0" rtlCol="0">
            <a:spAutoFit/>
          </a:bodyPr>
          <a:lstStyle/>
          <a:p>
            <a:pPr marL="0">
              <a:lnSpc>
                <a:spcPct val="127499"/>
              </a:lnSpc>
              <a:tabLst>
                <a:tab pos="322928" algn="l"/>
              </a:tabLst>
            </a:pPr>
            <a:r>
              <a:rPr lang="en-US" altLang="zh-CN" sz="1000" spc="50" dirty="0">
                <a:solidFill>
                  <a:srgbClr val="000000"/>
                </a:solidFill>
                <a:latin typeface="Times New Roman"/>
                <a:ea typeface="Times New Roman"/>
              </a:rPr>
              <a:t>20	</a:t>
            </a:r>
            <a:r>
              <a:rPr lang="en-US" altLang="zh-CN" sz="1100" b="1" spc="-80" dirty="0">
                <a:solidFill>
                  <a:srgbClr val="000000"/>
                </a:solidFill>
                <a:latin typeface="MS Gothic"/>
                <a:ea typeface="MS Gothic"/>
              </a:rPr>
              <a:t>例外的に投資対象とする場合：</a:t>
            </a:r>
          </a:p>
        </p:txBody>
      </p:sp>
      <p:sp>
        <p:nvSpPr>
          <p:cNvPr id="206" name="TextBox 206"/>
          <p:cNvSpPr txBox="1"/>
          <p:nvPr/>
        </p:nvSpPr>
        <p:spPr>
          <a:xfrm>
            <a:off x="710680" y="4029545"/>
            <a:ext cx="153125" cy="152400"/>
          </a:xfrm>
          <a:prstGeom prst="rect">
            <a:avLst/>
          </a:prstGeom>
          <a:noFill/>
        </p:spPr>
        <p:txBody>
          <a:bodyPr wrap="square" lIns="0" tIns="0" rIns="0" bIns="0" rtlCol="0">
            <a:spAutoFit/>
          </a:bodyPr>
          <a:lstStyle/>
          <a:p>
            <a:pPr marL="0">
              <a:lnSpc>
                <a:spcPct val="100000"/>
              </a:lnSpc>
            </a:pPr>
            <a:r>
              <a:rPr lang="en-US" altLang="zh-CN" sz="1000" spc="44" dirty="0">
                <a:solidFill>
                  <a:srgbClr val="000000"/>
                </a:solidFill>
                <a:latin typeface="Times New Roman"/>
                <a:ea typeface="Times New Roman"/>
              </a:rPr>
              <a:t>15</a:t>
            </a:r>
          </a:p>
        </p:txBody>
      </p:sp>
      <p:sp>
        <p:nvSpPr>
          <p:cNvPr id="207" name="TextBox 207"/>
          <p:cNvSpPr txBox="1"/>
          <p:nvPr/>
        </p:nvSpPr>
        <p:spPr>
          <a:xfrm>
            <a:off x="1033554" y="3663909"/>
            <a:ext cx="2256168" cy="848861"/>
          </a:xfrm>
          <a:prstGeom prst="rect">
            <a:avLst/>
          </a:prstGeom>
          <a:noFill/>
        </p:spPr>
        <p:txBody>
          <a:bodyPr wrap="square" lIns="0" tIns="0" rIns="0" bIns="0" rtlCol="0">
            <a:spAutoFit/>
          </a:bodyPr>
          <a:lstStyle/>
          <a:p>
            <a:pPr marL="0">
              <a:lnSpc>
                <a:spcPct val="100000"/>
              </a:lnSpc>
            </a:pPr>
            <a:r>
              <a:rPr lang="en-US" altLang="zh-CN" sz="1100" spc="-50" dirty="0">
                <a:solidFill>
                  <a:srgbClr val="E50000"/>
                </a:solidFill>
                <a:latin typeface="Times New Roman"/>
                <a:ea typeface="Times New Roman"/>
              </a:rPr>
              <a:t>1)</a:t>
            </a:r>
            <a:r>
              <a:rPr lang="en-US" altLang="zh-CN" sz="1100" spc="-25" dirty="0">
                <a:solidFill>
                  <a:srgbClr val="E50000"/>
                </a:solidFill>
                <a:latin typeface="Times New Roman"/>
                <a:cs typeface="Times New Roman"/>
              </a:rPr>
              <a:t>   </a:t>
            </a:r>
            <a:r>
              <a:rPr lang="en-US" altLang="zh-CN" sz="1100" spc="-119" dirty="0">
                <a:solidFill>
                  <a:srgbClr val="000000"/>
                </a:solidFill>
                <a:latin typeface="MS Gothic"/>
                <a:ea typeface="MS Gothic"/>
              </a:rPr>
              <a:t>エンゲージメントを実施している</a:t>
            </a:r>
          </a:p>
          <a:p>
            <a:pPr>
              <a:lnSpc>
                <a:spcPts val="705"/>
              </a:lnSpc>
            </a:pPr>
            <a:endParaRPr lang="en-US" dirty="0"/>
          </a:p>
          <a:p>
            <a:pPr marL="0">
              <a:lnSpc>
                <a:spcPct val="100000"/>
              </a:lnSpc>
            </a:pPr>
            <a:r>
              <a:rPr lang="en-US" altLang="zh-CN" sz="1100" spc="-25" dirty="0">
                <a:solidFill>
                  <a:srgbClr val="E50000"/>
                </a:solidFill>
                <a:latin typeface="Times New Roman"/>
                <a:ea typeface="Times New Roman"/>
              </a:rPr>
              <a:t>2)</a:t>
            </a:r>
            <a:r>
              <a:rPr lang="en-US" altLang="zh-CN" sz="1100" spc="-10" dirty="0">
                <a:solidFill>
                  <a:srgbClr val="E50000"/>
                </a:solidFill>
                <a:latin typeface="Times New Roman"/>
                <a:cs typeface="Times New Roman"/>
              </a:rPr>
              <a:t>   </a:t>
            </a:r>
            <a:r>
              <a:rPr lang="en-US" altLang="zh-CN" sz="1100" spc="-65" dirty="0">
                <a:solidFill>
                  <a:srgbClr val="000000"/>
                </a:solidFill>
                <a:latin typeface="MS Gothic"/>
                <a:ea typeface="MS Gothic"/>
              </a:rPr>
              <a:t>スコアに対するデータが未完成</a:t>
            </a:r>
          </a:p>
          <a:p>
            <a:pPr>
              <a:lnSpc>
                <a:spcPts val="694"/>
              </a:lnSpc>
            </a:pPr>
            <a:endParaRPr lang="en-US" dirty="0"/>
          </a:p>
          <a:p>
            <a:pPr marL="0">
              <a:lnSpc>
                <a:spcPct val="100000"/>
              </a:lnSpc>
            </a:pPr>
            <a:r>
              <a:rPr lang="en-US" altLang="zh-CN" sz="1100" spc="-40" dirty="0">
                <a:solidFill>
                  <a:srgbClr val="E50000"/>
                </a:solidFill>
                <a:latin typeface="Times New Roman"/>
                <a:ea typeface="Times New Roman"/>
              </a:rPr>
              <a:t>3)</a:t>
            </a:r>
            <a:r>
              <a:rPr lang="en-US" altLang="zh-CN" sz="1100" spc="-30" dirty="0">
                <a:solidFill>
                  <a:srgbClr val="E50000"/>
                </a:solidFill>
                <a:latin typeface="Times New Roman"/>
                <a:cs typeface="Times New Roman"/>
              </a:rPr>
              <a:t>   </a:t>
            </a:r>
            <a:r>
              <a:rPr lang="en-US" altLang="zh-CN" sz="1100" spc="-94" dirty="0">
                <a:solidFill>
                  <a:srgbClr val="000000"/>
                </a:solidFill>
                <a:latin typeface="MS Gothic"/>
                <a:ea typeface="MS Gothic"/>
              </a:rPr>
              <a:t>データプロバイダーによるスコアが</a:t>
            </a:r>
          </a:p>
          <a:p>
            <a:pPr marL="0" indent="227277">
              <a:lnSpc>
                <a:spcPct val="100000"/>
              </a:lnSpc>
            </a:pPr>
            <a:r>
              <a:rPr lang="en-US" altLang="zh-CN" sz="1100" dirty="0">
                <a:solidFill>
                  <a:srgbClr val="000000"/>
                </a:solidFill>
                <a:latin typeface="MS Gothic"/>
                <a:ea typeface="MS Gothic"/>
              </a:rPr>
              <a:t>外れ値</a:t>
            </a:r>
          </a:p>
        </p:txBody>
      </p:sp>
      <p:sp>
        <p:nvSpPr>
          <p:cNvPr id="208" name="TextBox 208"/>
          <p:cNvSpPr txBox="1"/>
          <p:nvPr/>
        </p:nvSpPr>
        <p:spPr>
          <a:xfrm>
            <a:off x="710680" y="4572196"/>
            <a:ext cx="153631" cy="1237701"/>
          </a:xfrm>
          <a:prstGeom prst="rect">
            <a:avLst/>
          </a:prstGeom>
          <a:noFill/>
        </p:spPr>
        <p:txBody>
          <a:bodyPr wrap="square" lIns="0" tIns="0" rIns="0" bIns="0" rtlCol="0">
            <a:spAutoFit/>
          </a:bodyPr>
          <a:lstStyle/>
          <a:p>
            <a:pPr marL="0">
              <a:lnSpc>
                <a:spcPct val="100000"/>
              </a:lnSpc>
            </a:pPr>
            <a:r>
              <a:rPr lang="en-US" altLang="zh-CN" sz="1000" spc="44" dirty="0">
                <a:solidFill>
                  <a:srgbClr val="000000"/>
                </a:solidFill>
                <a:latin typeface="Times New Roman"/>
                <a:ea typeface="Times New Roman"/>
              </a:rPr>
              <a:t>10</a:t>
            </a:r>
          </a:p>
          <a:p>
            <a:pPr>
              <a:lnSpc>
                <a:spcPts val="1000"/>
              </a:lnSpc>
            </a:pPr>
            <a:endParaRPr lang="en-US" dirty="0"/>
          </a:p>
          <a:p>
            <a:pPr>
              <a:lnSpc>
                <a:spcPts val="1000"/>
              </a:lnSpc>
            </a:pPr>
            <a:endParaRPr lang="en-US" dirty="0"/>
          </a:p>
          <a:p>
            <a:pPr>
              <a:lnSpc>
                <a:spcPts val="1069"/>
              </a:lnSpc>
            </a:pPr>
            <a:endParaRPr lang="en-US" dirty="0"/>
          </a:p>
          <a:p>
            <a:pPr marL="0" indent="70582">
              <a:lnSpc>
                <a:spcPct val="100000"/>
              </a:lnSpc>
            </a:pPr>
            <a:r>
              <a:rPr lang="en-US" altLang="zh-CN" sz="1000" spc="40" dirty="0">
                <a:solidFill>
                  <a:srgbClr val="000000"/>
                </a:solidFill>
                <a:latin typeface="Times New Roman"/>
                <a:ea typeface="Times New Roman"/>
              </a:rPr>
              <a:t>5</a:t>
            </a:r>
          </a:p>
          <a:p>
            <a:pPr>
              <a:lnSpc>
                <a:spcPts val="1000"/>
              </a:lnSpc>
            </a:pPr>
            <a:endParaRPr lang="en-US" dirty="0"/>
          </a:p>
          <a:p>
            <a:pPr>
              <a:lnSpc>
                <a:spcPts val="1000"/>
              </a:lnSpc>
            </a:pPr>
            <a:endParaRPr lang="en-US" dirty="0"/>
          </a:p>
          <a:p>
            <a:pPr>
              <a:lnSpc>
                <a:spcPts val="1069"/>
              </a:lnSpc>
            </a:pPr>
            <a:endParaRPr lang="en-US" dirty="0"/>
          </a:p>
          <a:p>
            <a:pPr marL="0" indent="70582">
              <a:lnSpc>
                <a:spcPct val="100000"/>
              </a:lnSpc>
            </a:pPr>
            <a:r>
              <a:rPr lang="en-US" altLang="zh-CN" sz="1000" spc="40" dirty="0">
                <a:solidFill>
                  <a:srgbClr val="000000"/>
                </a:solidFill>
                <a:latin typeface="Times New Roman"/>
                <a:ea typeface="Times New Roman"/>
              </a:rPr>
              <a:t>0</a:t>
            </a:r>
          </a:p>
        </p:txBody>
      </p:sp>
      <p:sp>
        <p:nvSpPr>
          <p:cNvPr id="209" name="TextBox 209"/>
          <p:cNvSpPr txBox="1"/>
          <p:nvPr/>
        </p:nvSpPr>
        <p:spPr>
          <a:xfrm>
            <a:off x="1095468" y="5810222"/>
            <a:ext cx="576616" cy="396476"/>
          </a:xfrm>
          <a:prstGeom prst="rect">
            <a:avLst/>
          </a:prstGeom>
          <a:noFill/>
        </p:spPr>
        <p:txBody>
          <a:bodyPr wrap="square" lIns="0" tIns="0" rIns="0" bIns="0" rtlCol="0">
            <a:spAutoFit/>
          </a:bodyPr>
          <a:lstStyle/>
          <a:p>
            <a:pPr marL="0" indent="264063">
              <a:lnSpc>
                <a:spcPct val="100000"/>
              </a:lnSpc>
            </a:pPr>
            <a:r>
              <a:rPr lang="en-US" altLang="zh-CN" sz="1000" spc="40" dirty="0">
                <a:solidFill>
                  <a:srgbClr val="000000"/>
                </a:solidFill>
                <a:latin typeface="Times New Roman"/>
                <a:ea typeface="Times New Roman"/>
              </a:rPr>
              <a:t>1</a:t>
            </a:r>
          </a:p>
          <a:p>
            <a:pPr>
              <a:lnSpc>
                <a:spcPts val="600"/>
              </a:lnSpc>
            </a:pPr>
            <a:endParaRPr lang="en-US" dirty="0"/>
          </a:p>
          <a:p>
            <a:pPr marL="0">
              <a:lnSpc>
                <a:spcPct val="100000"/>
              </a:lnSpc>
            </a:pPr>
            <a:r>
              <a:rPr lang="en-US" altLang="zh-CN" sz="1100" b="1" spc="10" dirty="0">
                <a:solidFill>
                  <a:srgbClr val="000000"/>
                </a:solidFill>
                <a:latin typeface="MS Gothic"/>
                <a:ea typeface="MS Gothic"/>
              </a:rPr>
              <a:t>最低</a:t>
            </a:r>
            <a:r>
              <a:rPr lang="en-US" altLang="zh-CN" sz="1100" b="1" dirty="0">
                <a:solidFill>
                  <a:srgbClr val="000000"/>
                </a:solidFill>
                <a:latin typeface="MS Gothic"/>
                <a:ea typeface="MS Gothic"/>
              </a:rPr>
              <a:t>評価</a:t>
            </a:r>
          </a:p>
        </p:txBody>
      </p:sp>
      <p:sp>
        <p:nvSpPr>
          <p:cNvPr id="210" name="TextBox 210"/>
          <p:cNvSpPr txBox="1"/>
          <p:nvPr/>
        </p:nvSpPr>
        <p:spPr>
          <a:xfrm>
            <a:off x="2225243" y="5810222"/>
            <a:ext cx="197348" cy="152400"/>
          </a:xfrm>
          <a:prstGeom prst="rect">
            <a:avLst/>
          </a:prstGeom>
          <a:noFill/>
        </p:spPr>
        <p:txBody>
          <a:bodyPr wrap="square" lIns="0" tIns="0" rIns="0" bIns="0" rtlCol="0">
            <a:spAutoFit/>
          </a:bodyPr>
          <a:lstStyle/>
          <a:p>
            <a:pPr marL="0">
              <a:lnSpc>
                <a:spcPct val="100000"/>
              </a:lnSpc>
            </a:pPr>
            <a:r>
              <a:rPr lang="en-US" altLang="zh-CN" sz="1000" spc="40" dirty="0">
                <a:solidFill>
                  <a:srgbClr val="000000"/>
                </a:solidFill>
                <a:latin typeface="Times New Roman"/>
                <a:ea typeface="Times New Roman"/>
              </a:rPr>
              <a:t>2</a:t>
            </a:r>
          </a:p>
        </p:txBody>
      </p:sp>
      <p:sp>
        <p:nvSpPr>
          <p:cNvPr id="211" name="TextBox 211"/>
          <p:cNvSpPr txBox="1"/>
          <p:nvPr/>
        </p:nvSpPr>
        <p:spPr>
          <a:xfrm>
            <a:off x="3090954" y="5810222"/>
            <a:ext cx="197348" cy="152400"/>
          </a:xfrm>
          <a:prstGeom prst="rect">
            <a:avLst/>
          </a:prstGeom>
          <a:noFill/>
        </p:spPr>
        <p:txBody>
          <a:bodyPr wrap="square" lIns="0" tIns="0" rIns="0" bIns="0" rtlCol="0">
            <a:spAutoFit/>
          </a:bodyPr>
          <a:lstStyle/>
          <a:p>
            <a:pPr marL="0">
              <a:lnSpc>
                <a:spcPct val="100000"/>
              </a:lnSpc>
            </a:pPr>
            <a:r>
              <a:rPr lang="en-US" altLang="zh-CN" sz="1000" spc="40" dirty="0">
                <a:solidFill>
                  <a:srgbClr val="000000"/>
                </a:solidFill>
                <a:latin typeface="Times New Roman"/>
                <a:ea typeface="Times New Roman"/>
              </a:rPr>
              <a:t>3</a:t>
            </a:r>
          </a:p>
        </p:txBody>
      </p:sp>
      <p:sp>
        <p:nvSpPr>
          <p:cNvPr id="212" name="TextBox 212"/>
          <p:cNvSpPr txBox="1"/>
          <p:nvPr/>
        </p:nvSpPr>
        <p:spPr>
          <a:xfrm>
            <a:off x="3956666" y="5810222"/>
            <a:ext cx="197348" cy="152400"/>
          </a:xfrm>
          <a:prstGeom prst="rect">
            <a:avLst/>
          </a:prstGeom>
          <a:noFill/>
        </p:spPr>
        <p:txBody>
          <a:bodyPr wrap="square" lIns="0" tIns="0" rIns="0" bIns="0" rtlCol="0">
            <a:spAutoFit/>
          </a:bodyPr>
          <a:lstStyle/>
          <a:p>
            <a:pPr marL="0">
              <a:lnSpc>
                <a:spcPct val="100000"/>
              </a:lnSpc>
            </a:pPr>
            <a:r>
              <a:rPr lang="en-US" altLang="zh-CN" sz="1000" spc="40" dirty="0">
                <a:solidFill>
                  <a:srgbClr val="000000"/>
                </a:solidFill>
                <a:latin typeface="Times New Roman"/>
                <a:ea typeface="Times New Roman"/>
              </a:rPr>
              <a:t>4</a:t>
            </a:r>
          </a:p>
        </p:txBody>
      </p:sp>
      <p:sp>
        <p:nvSpPr>
          <p:cNvPr id="213" name="TextBox 213"/>
          <p:cNvSpPr txBox="1"/>
          <p:nvPr/>
        </p:nvSpPr>
        <p:spPr>
          <a:xfrm>
            <a:off x="4822377" y="5810222"/>
            <a:ext cx="197348" cy="152400"/>
          </a:xfrm>
          <a:prstGeom prst="rect">
            <a:avLst/>
          </a:prstGeom>
          <a:noFill/>
        </p:spPr>
        <p:txBody>
          <a:bodyPr wrap="square" lIns="0" tIns="0" rIns="0" bIns="0" rtlCol="0">
            <a:spAutoFit/>
          </a:bodyPr>
          <a:lstStyle/>
          <a:p>
            <a:pPr marL="0">
              <a:lnSpc>
                <a:spcPct val="100000"/>
              </a:lnSpc>
            </a:pPr>
            <a:r>
              <a:rPr lang="en-US" altLang="zh-CN" sz="1000" spc="40" dirty="0">
                <a:solidFill>
                  <a:srgbClr val="000000"/>
                </a:solidFill>
                <a:latin typeface="Times New Roman"/>
                <a:ea typeface="Times New Roman"/>
              </a:rPr>
              <a:t>5</a:t>
            </a:r>
          </a:p>
        </p:txBody>
      </p:sp>
      <p:sp>
        <p:nvSpPr>
          <p:cNvPr id="214" name="TextBox 214"/>
          <p:cNvSpPr txBox="1"/>
          <p:nvPr/>
        </p:nvSpPr>
        <p:spPr>
          <a:xfrm>
            <a:off x="5009619" y="5810222"/>
            <a:ext cx="761518" cy="380634"/>
          </a:xfrm>
          <a:prstGeom prst="rect">
            <a:avLst/>
          </a:prstGeom>
          <a:noFill/>
        </p:spPr>
        <p:txBody>
          <a:bodyPr wrap="square" lIns="0" tIns="0" rIns="0" bIns="0" rtlCol="0">
            <a:spAutoFit/>
          </a:bodyPr>
          <a:lstStyle/>
          <a:p>
            <a:pPr marL="0" indent="678469">
              <a:lnSpc>
                <a:spcPct val="100000"/>
              </a:lnSpc>
            </a:pPr>
            <a:r>
              <a:rPr lang="en-US" altLang="zh-CN" sz="1000" spc="40" dirty="0">
                <a:solidFill>
                  <a:srgbClr val="000000"/>
                </a:solidFill>
                <a:latin typeface="Times New Roman"/>
                <a:ea typeface="Times New Roman"/>
              </a:rPr>
              <a:t>6</a:t>
            </a:r>
          </a:p>
          <a:p>
            <a:pPr>
              <a:lnSpc>
                <a:spcPts val="594"/>
              </a:lnSpc>
            </a:pPr>
            <a:endParaRPr lang="en-US" dirty="0"/>
          </a:p>
          <a:p>
            <a:pPr marL="0">
              <a:lnSpc>
                <a:spcPct val="100000"/>
              </a:lnSpc>
            </a:pPr>
            <a:r>
              <a:rPr lang="en-US" altLang="zh-CN" sz="1000" spc="-75" dirty="0">
                <a:solidFill>
                  <a:srgbClr val="000000"/>
                </a:solidFill>
                <a:latin typeface="MS Gothic"/>
                <a:ea typeface="MS Gothic"/>
              </a:rPr>
              <a:t>十分位ス</a:t>
            </a:r>
            <a:r>
              <a:rPr lang="en-US" altLang="zh-CN" sz="1000" spc="-69" dirty="0">
                <a:solidFill>
                  <a:srgbClr val="000000"/>
                </a:solidFill>
                <a:latin typeface="MS Gothic"/>
                <a:ea typeface="MS Gothic"/>
              </a:rPr>
              <a:t>コア</a:t>
            </a:r>
          </a:p>
        </p:txBody>
      </p:sp>
      <p:sp>
        <p:nvSpPr>
          <p:cNvPr id="215" name="TextBox 215"/>
          <p:cNvSpPr txBox="1"/>
          <p:nvPr/>
        </p:nvSpPr>
        <p:spPr>
          <a:xfrm>
            <a:off x="6553799" y="5810222"/>
            <a:ext cx="197349" cy="152400"/>
          </a:xfrm>
          <a:prstGeom prst="rect">
            <a:avLst/>
          </a:prstGeom>
          <a:noFill/>
        </p:spPr>
        <p:txBody>
          <a:bodyPr wrap="square" lIns="0" tIns="0" rIns="0" bIns="0" rtlCol="0">
            <a:spAutoFit/>
          </a:bodyPr>
          <a:lstStyle/>
          <a:p>
            <a:pPr marL="0">
              <a:lnSpc>
                <a:spcPct val="100000"/>
              </a:lnSpc>
            </a:pPr>
            <a:r>
              <a:rPr lang="en-US" altLang="zh-CN" sz="1000" spc="40" dirty="0">
                <a:solidFill>
                  <a:srgbClr val="000000"/>
                </a:solidFill>
                <a:latin typeface="Times New Roman"/>
                <a:ea typeface="Times New Roman"/>
              </a:rPr>
              <a:t>7</a:t>
            </a:r>
          </a:p>
        </p:txBody>
      </p:sp>
      <p:sp>
        <p:nvSpPr>
          <p:cNvPr id="216" name="TextBox 216"/>
          <p:cNvSpPr txBox="1"/>
          <p:nvPr/>
        </p:nvSpPr>
        <p:spPr>
          <a:xfrm>
            <a:off x="7419511" y="5810222"/>
            <a:ext cx="197349" cy="152400"/>
          </a:xfrm>
          <a:prstGeom prst="rect">
            <a:avLst/>
          </a:prstGeom>
          <a:noFill/>
        </p:spPr>
        <p:txBody>
          <a:bodyPr wrap="square" lIns="0" tIns="0" rIns="0" bIns="0" rtlCol="0">
            <a:spAutoFit/>
          </a:bodyPr>
          <a:lstStyle/>
          <a:p>
            <a:pPr marL="0">
              <a:lnSpc>
                <a:spcPct val="100000"/>
              </a:lnSpc>
            </a:pPr>
            <a:r>
              <a:rPr lang="en-US" altLang="zh-CN" sz="1000" spc="40" dirty="0">
                <a:solidFill>
                  <a:srgbClr val="000000"/>
                </a:solidFill>
                <a:latin typeface="Times New Roman"/>
                <a:ea typeface="Times New Roman"/>
              </a:rPr>
              <a:t>8</a:t>
            </a:r>
          </a:p>
        </p:txBody>
      </p:sp>
      <p:sp>
        <p:nvSpPr>
          <p:cNvPr id="217" name="TextBox 217"/>
          <p:cNvSpPr txBox="1"/>
          <p:nvPr/>
        </p:nvSpPr>
        <p:spPr>
          <a:xfrm>
            <a:off x="8285222" y="5810222"/>
            <a:ext cx="197349" cy="152400"/>
          </a:xfrm>
          <a:prstGeom prst="rect">
            <a:avLst/>
          </a:prstGeom>
          <a:noFill/>
        </p:spPr>
        <p:txBody>
          <a:bodyPr wrap="square" lIns="0" tIns="0" rIns="0" bIns="0" rtlCol="0">
            <a:spAutoFit/>
          </a:bodyPr>
          <a:lstStyle/>
          <a:p>
            <a:pPr marL="0">
              <a:lnSpc>
                <a:spcPct val="100000"/>
              </a:lnSpc>
            </a:pPr>
            <a:r>
              <a:rPr lang="en-US" altLang="zh-CN" sz="1000" spc="40" dirty="0">
                <a:solidFill>
                  <a:srgbClr val="000000"/>
                </a:solidFill>
                <a:latin typeface="Times New Roman"/>
                <a:ea typeface="Times New Roman"/>
              </a:rPr>
              <a:t>9</a:t>
            </a:r>
          </a:p>
        </p:txBody>
      </p:sp>
      <p:sp>
        <p:nvSpPr>
          <p:cNvPr id="218" name="TextBox 218"/>
          <p:cNvSpPr txBox="1"/>
          <p:nvPr/>
        </p:nvSpPr>
        <p:spPr>
          <a:xfrm>
            <a:off x="8818624" y="5810222"/>
            <a:ext cx="576615" cy="386951"/>
          </a:xfrm>
          <a:prstGeom prst="rect">
            <a:avLst/>
          </a:prstGeom>
          <a:noFill/>
        </p:spPr>
        <p:txBody>
          <a:bodyPr wrap="square" lIns="0" tIns="0" rIns="0" bIns="0" rtlCol="0">
            <a:spAutoFit/>
          </a:bodyPr>
          <a:lstStyle/>
          <a:p>
            <a:pPr marL="0" indent="297018">
              <a:lnSpc>
                <a:spcPct val="100000"/>
              </a:lnSpc>
            </a:pPr>
            <a:r>
              <a:rPr lang="en-US" altLang="zh-CN" sz="1000" spc="44" dirty="0">
                <a:solidFill>
                  <a:srgbClr val="000000"/>
                </a:solidFill>
                <a:latin typeface="Times New Roman"/>
                <a:ea typeface="Times New Roman"/>
              </a:rPr>
              <a:t>10</a:t>
            </a:r>
          </a:p>
          <a:p>
            <a:pPr>
              <a:lnSpc>
                <a:spcPts val="525"/>
              </a:lnSpc>
            </a:pPr>
            <a:endParaRPr lang="en-US" dirty="0"/>
          </a:p>
          <a:p>
            <a:pPr marL="0">
              <a:lnSpc>
                <a:spcPct val="100000"/>
              </a:lnSpc>
            </a:pPr>
            <a:r>
              <a:rPr lang="en-US" altLang="zh-CN" sz="1100" b="1" spc="10" dirty="0">
                <a:solidFill>
                  <a:srgbClr val="000000"/>
                </a:solidFill>
                <a:latin typeface="MS Gothic"/>
                <a:ea typeface="MS Gothic"/>
              </a:rPr>
              <a:t>最高</a:t>
            </a:r>
            <a:r>
              <a:rPr lang="en-US" altLang="zh-CN" sz="1100" b="1" dirty="0">
                <a:solidFill>
                  <a:srgbClr val="000000"/>
                </a:solidFill>
                <a:latin typeface="MS Gothic"/>
                <a:ea typeface="MS Gothic"/>
              </a:rPr>
              <a:t>評価</a:t>
            </a:r>
          </a:p>
        </p:txBody>
      </p:sp>
      <p:sp>
        <p:nvSpPr>
          <p:cNvPr id="219" name="TextBox 219"/>
          <p:cNvSpPr txBox="1"/>
          <p:nvPr/>
        </p:nvSpPr>
        <p:spPr>
          <a:xfrm>
            <a:off x="468802" y="6561387"/>
            <a:ext cx="6417225" cy="637354"/>
          </a:xfrm>
          <a:prstGeom prst="rect">
            <a:avLst/>
          </a:prstGeom>
          <a:noFill/>
        </p:spPr>
        <p:txBody>
          <a:bodyPr wrap="square" lIns="0" tIns="0" rIns="0" bIns="0" rtlCol="0">
            <a:spAutoFit/>
          </a:bodyPr>
          <a:lstStyle/>
          <a:p>
            <a:pPr marL="0" hangingPunct="0">
              <a:lnSpc>
                <a:spcPct val="102499"/>
              </a:lnSpc>
            </a:pPr>
            <a:r>
              <a:rPr lang="en-US" altLang="zh-CN" sz="800" spc="-60" dirty="0">
                <a:solidFill>
                  <a:srgbClr val="000000"/>
                </a:solidFill>
                <a:latin typeface="MS Gothic"/>
                <a:ea typeface="MS Gothic"/>
              </a:rPr>
              <a:t>注記：上記</a:t>
            </a:r>
            <a:r>
              <a:rPr lang="en-US" altLang="zh-CN" sz="800" spc="-40" dirty="0">
                <a:solidFill>
                  <a:srgbClr val="000000"/>
                </a:solidFill>
                <a:latin typeface="Times New Roman"/>
                <a:ea typeface="Times New Roman"/>
              </a:rPr>
              <a:t>ESG</a:t>
            </a:r>
            <a:r>
              <a:rPr lang="en-US" altLang="zh-CN" sz="800" spc="-60" dirty="0">
                <a:solidFill>
                  <a:srgbClr val="000000"/>
                </a:solidFill>
                <a:latin typeface="MS Gothic"/>
                <a:ea typeface="MS Gothic"/>
              </a:rPr>
              <a:t>スコアは</a:t>
            </a:r>
            <a:r>
              <a:rPr lang="en-US" altLang="zh-CN" sz="800" spc="-40" dirty="0">
                <a:solidFill>
                  <a:srgbClr val="000000"/>
                </a:solidFill>
                <a:latin typeface="Times New Roman"/>
                <a:ea typeface="Times New Roman"/>
              </a:rPr>
              <a:t>UBS</a:t>
            </a:r>
            <a:r>
              <a:rPr lang="en-US" altLang="zh-CN" sz="800" spc="-60" dirty="0">
                <a:solidFill>
                  <a:srgbClr val="000000"/>
                </a:solidFill>
                <a:latin typeface="MS Gothic"/>
                <a:ea typeface="MS Gothic"/>
              </a:rPr>
              <a:t>自社スコア、</a:t>
            </a:r>
            <a:r>
              <a:rPr lang="en-US" altLang="zh-CN" sz="800" spc="-40" dirty="0">
                <a:solidFill>
                  <a:srgbClr val="000000"/>
                </a:solidFill>
                <a:latin typeface="Times New Roman"/>
                <a:ea typeface="Times New Roman"/>
              </a:rPr>
              <a:t>MSCI</a:t>
            </a:r>
            <a:r>
              <a:rPr lang="en-US" altLang="zh-CN" sz="800" spc="-60" dirty="0">
                <a:solidFill>
                  <a:srgbClr val="000000"/>
                </a:solidFill>
                <a:latin typeface="MS Gothic"/>
                <a:ea typeface="MS Gothic"/>
              </a:rPr>
              <a:t>、サステナリティクスの</a:t>
            </a:r>
            <a:r>
              <a:rPr lang="en-US" altLang="zh-CN" sz="800" spc="-40" dirty="0">
                <a:solidFill>
                  <a:srgbClr val="000000"/>
                </a:solidFill>
                <a:latin typeface="Times New Roman"/>
                <a:ea typeface="Times New Roman"/>
              </a:rPr>
              <a:t>3</a:t>
            </a:r>
            <a:r>
              <a:rPr lang="en-US" altLang="zh-CN" sz="800" spc="-60" dirty="0">
                <a:solidFill>
                  <a:srgbClr val="000000"/>
                </a:solidFill>
                <a:latin typeface="MS Gothic"/>
                <a:ea typeface="MS Gothic"/>
              </a:rPr>
              <a:t>つの</a:t>
            </a:r>
            <a:r>
              <a:rPr lang="en-US" altLang="zh-CN" sz="800" spc="-40" dirty="0">
                <a:solidFill>
                  <a:srgbClr val="000000"/>
                </a:solidFill>
                <a:latin typeface="Times New Roman"/>
                <a:ea typeface="Times New Roman"/>
              </a:rPr>
              <a:t>ESG</a:t>
            </a:r>
            <a:r>
              <a:rPr lang="en-US" altLang="zh-CN" sz="800" spc="-60" dirty="0">
                <a:solidFill>
                  <a:srgbClr val="000000"/>
                </a:solidFill>
                <a:latin typeface="MS Gothic"/>
                <a:ea typeface="MS Gothic"/>
              </a:rPr>
              <a:t>評価を</a:t>
            </a:r>
            <a:r>
              <a:rPr lang="en-US" altLang="zh-CN" sz="800" spc="-30" dirty="0">
                <a:solidFill>
                  <a:srgbClr val="000000"/>
                </a:solidFill>
                <a:latin typeface="Times New Roman"/>
                <a:ea typeface="Times New Roman"/>
              </a:rPr>
              <a:t>3</a:t>
            </a:r>
            <a:r>
              <a:rPr lang="en-US" altLang="zh-CN" sz="800" spc="-60" dirty="0">
                <a:solidFill>
                  <a:srgbClr val="000000"/>
                </a:solidFill>
                <a:latin typeface="MS Gothic"/>
                <a:ea typeface="MS Gothic"/>
              </a:rPr>
              <a:t>分の</a:t>
            </a:r>
            <a:r>
              <a:rPr lang="en-US" altLang="zh-CN" sz="800" spc="-30" dirty="0">
                <a:solidFill>
                  <a:srgbClr val="000000"/>
                </a:solidFill>
                <a:latin typeface="Times New Roman"/>
                <a:ea typeface="Times New Roman"/>
              </a:rPr>
              <a:t>1</a:t>
            </a:r>
            <a:r>
              <a:rPr lang="en-US" altLang="zh-CN" sz="800" spc="-60" dirty="0">
                <a:solidFill>
                  <a:srgbClr val="000000"/>
                </a:solidFill>
                <a:latin typeface="MS Gothic"/>
                <a:ea typeface="MS Gothic"/>
              </a:rPr>
              <a:t>ずつ均等に加重して算出。</a:t>
            </a:r>
            <a:r>
              <a:rPr lang="en-US" altLang="zh-CN" sz="800" spc="-34" dirty="0">
                <a:solidFill>
                  <a:srgbClr val="000000"/>
                </a:solidFill>
                <a:latin typeface="Times New Roman"/>
                <a:ea typeface="Times New Roman"/>
              </a:rPr>
              <a:t>10</a:t>
            </a:r>
            <a:r>
              <a:rPr lang="en-US" altLang="zh-CN" sz="800" spc="-60" dirty="0">
                <a:solidFill>
                  <a:srgbClr val="000000"/>
                </a:solidFill>
                <a:latin typeface="MS Gothic"/>
                <a:ea typeface="MS Gothic"/>
              </a:rPr>
              <a:t>が最高評価、</a:t>
            </a:r>
            <a:r>
              <a:rPr lang="en-US" altLang="zh-CN" sz="800" spc="-40" dirty="0">
                <a:solidFill>
                  <a:srgbClr val="000000"/>
                </a:solidFill>
                <a:latin typeface="Times New Roman"/>
                <a:ea typeface="Times New Roman"/>
              </a:rPr>
              <a:t>1</a:t>
            </a:r>
            <a:r>
              <a:rPr lang="en-US" altLang="zh-CN" sz="800" spc="-65" dirty="0">
                <a:solidFill>
                  <a:srgbClr val="000000"/>
                </a:solidFill>
                <a:latin typeface="MS Gothic"/>
                <a:ea typeface="MS Gothic"/>
              </a:rPr>
              <a:t>が最</a:t>
            </a:r>
            <a:r>
              <a:rPr lang="en-US" altLang="zh-CN" sz="800" spc="-60" dirty="0">
                <a:solidFill>
                  <a:srgbClr val="000000"/>
                </a:solidFill>
                <a:latin typeface="MS Gothic"/>
                <a:ea typeface="MS Gothic"/>
              </a:rPr>
              <a:t>低評価。</a:t>
            </a:r>
            <a:r>
              <a:rPr lang="en-US" altLang="zh-CN" sz="800" spc="-104" dirty="0">
                <a:solidFill>
                  <a:srgbClr val="000000"/>
                </a:solidFill>
                <a:latin typeface="MS Gothic"/>
                <a:ea typeface="MS Gothic"/>
              </a:rPr>
              <a:t>出所：</a:t>
            </a:r>
            <a:r>
              <a:rPr lang="en-US" altLang="zh-CN" sz="800" spc="-69" dirty="0">
                <a:solidFill>
                  <a:srgbClr val="000000"/>
                </a:solidFill>
                <a:latin typeface="Times New Roman"/>
                <a:ea typeface="Times New Roman"/>
              </a:rPr>
              <a:t>UBS</a:t>
            </a:r>
            <a:r>
              <a:rPr lang="en-US" altLang="zh-CN" sz="800" spc="-109" dirty="0">
                <a:solidFill>
                  <a:srgbClr val="000000"/>
                </a:solidFill>
                <a:latin typeface="MS Gothic"/>
                <a:ea typeface="MS Gothic"/>
              </a:rPr>
              <a:t>アセット・マネジメント、</a:t>
            </a:r>
            <a:r>
              <a:rPr lang="en-US" altLang="zh-CN" sz="800" spc="-44" dirty="0">
                <a:solidFill>
                  <a:srgbClr val="000000"/>
                </a:solidFill>
                <a:latin typeface="Times New Roman"/>
                <a:ea typeface="Times New Roman"/>
              </a:rPr>
              <a:t>2019</a:t>
            </a:r>
            <a:r>
              <a:rPr lang="en-US" altLang="zh-CN" sz="800" spc="-114" dirty="0">
                <a:solidFill>
                  <a:srgbClr val="000000"/>
                </a:solidFill>
                <a:latin typeface="MS Gothic"/>
                <a:ea typeface="MS Gothic"/>
              </a:rPr>
              <a:t>年</a:t>
            </a:r>
            <a:r>
              <a:rPr lang="en-US" altLang="zh-CN" sz="800" spc="-55" dirty="0">
                <a:solidFill>
                  <a:srgbClr val="000000"/>
                </a:solidFill>
                <a:latin typeface="Times New Roman"/>
                <a:ea typeface="Times New Roman"/>
              </a:rPr>
              <a:t>4</a:t>
            </a:r>
            <a:r>
              <a:rPr lang="en-US" altLang="zh-CN" sz="800" spc="-109" dirty="0">
                <a:solidFill>
                  <a:srgbClr val="000000"/>
                </a:solidFill>
                <a:latin typeface="MS Gothic"/>
                <a:ea typeface="MS Gothic"/>
              </a:rPr>
              <a:t>月末時</a:t>
            </a:r>
            <a:r>
              <a:rPr lang="en-US" altLang="zh-CN" sz="800" spc="-104" dirty="0">
                <a:solidFill>
                  <a:srgbClr val="000000"/>
                </a:solidFill>
                <a:latin typeface="MS Gothic"/>
                <a:ea typeface="MS Gothic"/>
              </a:rPr>
              <a:t>点。</a:t>
            </a:r>
          </a:p>
          <a:p>
            <a:pPr>
              <a:lnSpc>
                <a:spcPts val="1970"/>
              </a:lnSpc>
            </a:pPr>
            <a:endParaRPr lang="en-US" dirty="0"/>
          </a:p>
          <a:p>
            <a:pPr marL="0" indent="897276">
              <a:lnSpc>
                <a:spcPct val="100000"/>
              </a:lnSpc>
            </a:pPr>
            <a:r>
              <a:rPr lang="en-US" altLang="zh-CN" sz="900" spc="-55" dirty="0">
                <a:solidFill>
                  <a:srgbClr val="000000"/>
                </a:solidFill>
                <a:latin typeface="MS Gothic"/>
                <a:ea typeface="MS Gothic"/>
              </a:rPr>
              <a:t>過去の実績は、将来の運用成果等</a:t>
            </a:r>
            <a:r>
              <a:rPr lang="en-US" altLang="zh-CN" sz="900" spc="-50" dirty="0">
                <a:solidFill>
                  <a:srgbClr val="000000"/>
                </a:solidFill>
                <a:latin typeface="MS Gothic"/>
                <a:ea typeface="MS Gothic"/>
              </a:rPr>
              <a:t>を保証するものではありません。</a:t>
            </a:r>
          </a:p>
        </p:txBody>
      </p:sp>
      <p:sp>
        <p:nvSpPr>
          <p:cNvPr id="220" name="TextBox 220"/>
          <p:cNvSpPr txBox="1"/>
          <p:nvPr/>
        </p:nvSpPr>
        <p:spPr>
          <a:xfrm>
            <a:off x="9570719" y="7138165"/>
            <a:ext cx="61859" cy="106680"/>
          </a:xfrm>
          <a:prstGeom prst="rect">
            <a:avLst/>
          </a:prstGeom>
          <a:noFill/>
        </p:spPr>
        <p:txBody>
          <a:bodyPr wrap="square" lIns="0" tIns="0" rIns="0" bIns="0" rtlCol="0">
            <a:spAutoFit/>
          </a:bodyPr>
          <a:lstStyle/>
          <a:p>
            <a:pPr marL="0">
              <a:lnSpc>
                <a:spcPct val="100000"/>
              </a:lnSpc>
            </a:pPr>
            <a:r>
              <a:rPr lang="en-US" altLang="zh-CN" sz="700" spc="25" dirty="0">
                <a:solidFill>
                  <a:srgbClr val="000000"/>
                </a:solidFill>
                <a:latin typeface="Times New Roman"/>
                <a:ea typeface="Times New Roman"/>
              </a:rPr>
              <a:t>5</a:t>
            </a:r>
          </a:p>
        </p:txBody>
      </p:sp>
      <p:sp>
        <p:nvSpPr>
          <p:cNvPr id="221" name="TextBox 221"/>
          <p:cNvSpPr txBox="1"/>
          <p:nvPr/>
        </p:nvSpPr>
        <p:spPr>
          <a:xfrm rot="16200000">
            <a:off x="-142304" y="3967793"/>
            <a:ext cx="1584769" cy="126491"/>
          </a:xfrm>
          <a:prstGeom prst="rect">
            <a:avLst/>
          </a:prstGeom>
          <a:noFill/>
        </p:spPr>
        <p:txBody>
          <a:bodyPr wrap="square" lIns="0" tIns="0" rIns="0" bIns="0" rtlCol="0">
            <a:spAutoFit/>
          </a:bodyPr>
          <a:lstStyle/>
          <a:p>
            <a:pPr marL="0">
              <a:lnSpc>
                <a:spcPct val="100000"/>
              </a:lnSpc>
            </a:pPr>
            <a:r>
              <a:rPr lang="en-US" altLang="zh-CN" sz="1000" spc="-234" dirty="0">
                <a:solidFill>
                  <a:srgbClr val="000000"/>
                </a:solidFill>
                <a:latin typeface="MS Gothic"/>
                <a:ea typeface="MS Gothic"/>
              </a:rPr>
              <a:t>ポートフォリオ・ウェイト（％）</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Freeform 222"/>
          <p:cNvSpPr/>
          <p:nvPr/>
        </p:nvSpPr>
        <p:spPr>
          <a:xfrm>
            <a:off x="414337" y="1023937"/>
            <a:ext cx="9186862" cy="4762"/>
          </a:xfrm>
          <a:custGeom>
            <a:avLst/>
            <a:gdLst>
              <a:gd name="connsiteX0" fmla="*/ 6286 w 9186862"/>
              <a:gd name="connsiteY0" fmla="*/ 9334 h 4762"/>
              <a:gd name="connsiteX1" fmla="*/ 9196006 w 9186862"/>
              <a:gd name="connsiteY1" fmla="*/ 9334 h 4762"/>
            </a:gdLst>
            <a:ahLst/>
            <a:cxnLst>
              <a:cxn ang="0">
                <a:pos x="connsiteX0" y="connsiteY0"/>
              </a:cxn>
              <a:cxn ang="0">
                <a:pos x="connsiteX1" y="connsiteY1"/>
              </a:cxn>
            </a:cxnLst>
            <a:rect l="l" t="t" r="r" b="b"/>
            <a:pathLst>
              <a:path w="9186862" h="4762">
                <a:moveTo>
                  <a:pt x="6286" y="9334"/>
                </a:moveTo>
                <a:lnTo>
                  <a:pt x="9196006" y="9334"/>
                </a:lnTo>
              </a:path>
            </a:pathLst>
          </a:custGeom>
          <a:ln w="9525">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24" name="Picture 224"/>
          <p:cNvPicPr>
            <a:picLocks noChangeAspect="1"/>
          </p:cNvPicPr>
          <p:nvPr/>
        </p:nvPicPr>
        <p:blipFill>
          <a:blip r:embed="rId2"/>
          <a:stretch>
            <a:fillRect/>
          </a:stretch>
        </p:blipFill>
        <p:spPr>
          <a:xfrm>
            <a:off x="411480" y="6979920"/>
            <a:ext cx="251460" cy="274320"/>
          </a:xfrm>
          <a:prstGeom prst="rect">
            <a:avLst/>
          </a:prstGeom>
        </p:spPr>
      </p:pic>
      <p:pic>
        <p:nvPicPr>
          <p:cNvPr id="225" name="Picture 225"/>
          <p:cNvPicPr>
            <a:picLocks noChangeAspect="1"/>
          </p:cNvPicPr>
          <p:nvPr/>
        </p:nvPicPr>
        <p:blipFill>
          <a:blip r:embed="rId3"/>
          <a:stretch>
            <a:fillRect/>
          </a:stretch>
        </p:blipFill>
        <p:spPr>
          <a:xfrm>
            <a:off x="693420" y="7018020"/>
            <a:ext cx="449580" cy="182880"/>
          </a:xfrm>
          <a:prstGeom prst="rect">
            <a:avLst/>
          </a:prstGeom>
        </p:spPr>
      </p:pic>
      <p:sp>
        <p:nvSpPr>
          <p:cNvPr id="2" name="Freeform 225"/>
          <p:cNvSpPr/>
          <p:nvPr/>
        </p:nvSpPr>
        <p:spPr>
          <a:xfrm>
            <a:off x="1371600" y="2247900"/>
            <a:ext cx="774700" cy="342900"/>
          </a:xfrm>
          <a:custGeom>
            <a:avLst/>
            <a:gdLst>
              <a:gd name="connsiteX0" fmla="*/ 776723 w 774700"/>
              <a:gd name="connsiteY0" fmla="*/ 18307 h 342900"/>
              <a:gd name="connsiteX1" fmla="*/ 24133 w 774700"/>
              <a:gd name="connsiteY1" fmla="*/ 355403 h 342900"/>
            </a:gdLst>
            <a:ahLst/>
            <a:cxnLst>
              <a:cxn ang="0">
                <a:pos x="connsiteX0" y="connsiteY0"/>
              </a:cxn>
              <a:cxn ang="0">
                <a:pos x="connsiteX1" y="connsiteY1"/>
              </a:cxn>
            </a:cxnLst>
            <a:rect l="l" t="t" r="r" b="b"/>
            <a:pathLst>
              <a:path w="774700" h="342900">
                <a:moveTo>
                  <a:pt x="776723" y="18307"/>
                </a:moveTo>
                <a:lnTo>
                  <a:pt x="24133" y="355403"/>
                </a:lnTo>
              </a:path>
            </a:pathLst>
          </a:custGeom>
          <a:ln w="25400">
            <a:solidFill>
              <a:srgbClr val="ACAEB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 name="Freeform 226"/>
          <p:cNvSpPr/>
          <p:nvPr/>
        </p:nvSpPr>
        <p:spPr>
          <a:xfrm>
            <a:off x="622300" y="2247900"/>
            <a:ext cx="762000" cy="342900"/>
          </a:xfrm>
          <a:custGeom>
            <a:avLst/>
            <a:gdLst>
              <a:gd name="connsiteX0" fmla="*/ 771677 w 762000"/>
              <a:gd name="connsiteY0" fmla="*/ 355522 h 342900"/>
              <a:gd name="connsiteX1" fmla="*/ 19088 w 762000"/>
              <a:gd name="connsiteY1" fmla="*/ 18426 h 342900"/>
            </a:gdLst>
            <a:ahLst/>
            <a:cxnLst>
              <a:cxn ang="0">
                <a:pos x="connsiteX0" y="connsiteY0"/>
              </a:cxn>
              <a:cxn ang="0">
                <a:pos x="connsiteX1" y="connsiteY1"/>
              </a:cxn>
            </a:cxnLst>
            <a:rect l="l" t="t" r="r" b="b"/>
            <a:pathLst>
              <a:path w="762000" h="342900">
                <a:moveTo>
                  <a:pt x="771677" y="355522"/>
                </a:moveTo>
                <a:lnTo>
                  <a:pt x="19088" y="18426"/>
                </a:lnTo>
              </a:path>
            </a:pathLst>
          </a:custGeom>
          <a:ln w="25400">
            <a:solidFill>
              <a:srgbClr val="ACAEB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7" name="Freeform 227"/>
          <p:cNvSpPr/>
          <p:nvPr/>
        </p:nvSpPr>
        <p:spPr>
          <a:xfrm>
            <a:off x="3924300" y="2247900"/>
            <a:ext cx="774700" cy="342900"/>
          </a:xfrm>
          <a:custGeom>
            <a:avLst/>
            <a:gdLst>
              <a:gd name="connsiteX0" fmla="*/ 775244 w 774700"/>
              <a:gd name="connsiteY0" fmla="*/ 16328 h 342900"/>
              <a:gd name="connsiteX1" fmla="*/ 22655 w 774700"/>
              <a:gd name="connsiteY1" fmla="*/ 353424 h 342900"/>
            </a:gdLst>
            <a:ahLst/>
            <a:cxnLst>
              <a:cxn ang="0">
                <a:pos x="connsiteX0" y="connsiteY0"/>
              </a:cxn>
              <a:cxn ang="0">
                <a:pos x="connsiteX1" y="connsiteY1"/>
              </a:cxn>
            </a:cxnLst>
            <a:rect l="l" t="t" r="r" b="b"/>
            <a:pathLst>
              <a:path w="774700" h="342900">
                <a:moveTo>
                  <a:pt x="775244" y="16328"/>
                </a:moveTo>
                <a:lnTo>
                  <a:pt x="22655" y="353424"/>
                </a:lnTo>
              </a:path>
            </a:pathLst>
          </a:custGeom>
          <a:ln w="25400">
            <a:solidFill>
              <a:srgbClr val="ACAEB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8" name="Freeform 228"/>
          <p:cNvSpPr/>
          <p:nvPr/>
        </p:nvSpPr>
        <p:spPr>
          <a:xfrm>
            <a:off x="3175000" y="2247900"/>
            <a:ext cx="762000" cy="342900"/>
          </a:xfrm>
          <a:custGeom>
            <a:avLst/>
            <a:gdLst>
              <a:gd name="connsiteX0" fmla="*/ 770200 w 762000"/>
              <a:gd name="connsiteY0" fmla="*/ 353543 h 342900"/>
              <a:gd name="connsiteX1" fmla="*/ 17610 w 762000"/>
              <a:gd name="connsiteY1" fmla="*/ 16447 h 342900"/>
            </a:gdLst>
            <a:ahLst/>
            <a:cxnLst>
              <a:cxn ang="0">
                <a:pos x="connsiteX0" y="connsiteY0"/>
              </a:cxn>
              <a:cxn ang="0">
                <a:pos x="connsiteX1" y="connsiteY1"/>
              </a:cxn>
            </a:cxnLst>
            <a:rect l="l" t="t" r="r" b="b"/>
            <a:pathLst>
              <a:path w="762000" h="342900">
                <a:moveTo>
                  <a:pt x="770200" y="353543"/>
                </a:moveTo>
                <a:lnTo>
                  <a:pt x="17610" y="16447"/>
                </a:lnTo>
              </a:path>
            </a:pathLst>
          </a:custGeom>
          <a:ln w="25400">
            <a:solidFill>
              <a:srgbClr val="ACAEB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9" name="Freeform 229"/>
          <p:cNvSpPr/>
          <p:nvPr/>
        </p:nvSpPr>
        <p:spPr>
          <a:xfrm>
            <a:off x="6375400" y="2247900"/>
            <a:ext cx="762000" cy="342900"/>
          </a:xfrm>
          <a:custGeom>
            <a:avLst/>
            <a:gdLst>
              <a:gd name="connsiteX0" fmla="*/ 770462 w 762000"/>
              <a:gd name="connsiteY0" fmla="*/ 16328 h 342900"/>
              <a:gd name="connsiteX1" fmla="*/ 17872 w 762000"/>
              <a:gd name="connsiteY1" fmla="*/ 353424 h 342900"/>
            </a:gdLst>
            <a:ahLst/>
            <a:cxnLst>
              <a:cxn ang="0">
                <a:pos x="connsiteX0" y="connsiteY0"/>
              </a:cxn>
              <a:cxn ang="0">
                <a:pos x="connsiteX1" y="connsiteY1"/>
              </a:cxn>
            </a:cxnLst>
            <a:rect l="l" t="t" r="r" b="b"/>
            <a:pathLst>
              <a:path w="762000" h="342900">
                <a:moveTo>
                  <a:pt x="770462" y="16328"/>
                </a:moveTo>
                <a:lnTo>
                  <a:pt x="17872" y="353424"/>
                </a:lnTo>
              </a:path>
            </a:pathLst>
          </a:custGeom>
          <a:ln w="25400">
            <a:solidFill>
              <a:srgbClr val="ACAEB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0" name="Freeform 230"/>
          <p:cNvSpPr/>
          <p:nvPr/>
        </p:nvSpPr>
        <p:spPr>
          <a:xfrm>
            <a:off x="5626100" y="2247900"/>
            <a:ext cx="762000" cy="342900"/>
          </a:xfrm>
          <a:custGeom>
            <a:avLst/>
            <a:gdLst>
              <a:gd name="connsiteX0" fmla="*/ 765415 w 762000"/>
              <a:gd name="connsiteY0" fmla="*/ 353543 h 342900"/>
              <a:gd name="connsiteX1" fmla="*/ 12825 w 762000"/>
              <a:gd name="connsiteY1" fmla="*/ 16447 h 342900"/>
            </a:gdLst>
            <a:ahLst/>
            <a:cxnLst>
              <a:cxn ang="0">
                <a:pos x="connsiteX0" y="connsiteY0"/>
              </a:cxn>
              <a:cxn ang="0">
                <a:pos x="connsiteX1" y="connsiteY1"/>
              </a:cxn>
            </a:cxnLst>
            <a:rect l="l" t="t" r="r" b="b"/>
            <a:pathLst>
              <a:path w="762000" h="342900">
                <a:moveTo>
                  <a:pt x="765415" y="353543"/>
                </a:moveTo>
                <a:lnTo>
                  <a:pt x="12825" y="16447"/>
                </a:lnTo>
              </a:path>
            </a:pathLst>
          </a:custGeom>
          <a:ln w="25400">
            <a:solidFill>
              <a:srgbClr val="ACAEB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1" name="Freeform 231"/>
          <p:cNvSpPr/>
          <p:nvPr/>
        </p:nvSpPr>
        <p:spPr>
          <a:xfrm>
            <a:off x="8661400" y="2247900"/>
            <a:ext cx="774700" cy="342900"/>
          </a:xfrm>
          <a:custGeom>
            <a:avLst/>
            <a:gdLst>
              <a:gd name="connsiteX0" fmla="*/ 776399 w 774700"/>
              <a:gd name="connsiteY0" fmla="*/ 16328 h 342900"/>
              <a:gd name="connsiteX1" fmla="*/ 23810 w 774700"/>
              <a:gd name="connsiteY1" fmla="*/ 353424 h 342900"/>
            </a:gdLst>
            <a:ahLst/>
            <a:cxnLst>
              <a:cxn ang="0">
                <a:pos x="connsiteX0" y="connsiteY0"/>
              </a:cxn>
              <a:cxn ang="0">
                <a:pos x="connsiteX1" y="connsiteY1"/>
              </a:cxn>
            </a:cxnLst>
            <a:rect l="l" t="t" r="r" b="b"/>
            <a:pathLst>
              <a:path w="774700" h="342900">
                <a:moveTo>
                  <a:pt x="776399" y="16328"/>
                </a:moveTo>
                <a:lnTo>
                  <a:pt x="23810" y="353424"/>
                </a:lnTo>
              </a:path>
            </a:pathLst>
          </a:custGeom>
          <a:ln w="25400">
            <a:solidFill>
              <a:srgbClr val="ACAEB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2" name="Freeform 232"/>
          <p:cNvSpPr/>
          <p:nvPr/>
        </p:nvSpPr>
        <p:spPr>
          <a:xfrm>
            <a:off x="7912100" y="2247900"/>
            <a:ext cx="762000" cy="342900"/>
          </a:xfrm>
          <a:custGeom>
            <a:avLst/>
            <a:gdLst>
              <a:gd name="connsiteX0" fmla="*/ 771353 w 762000"/>
              <a:gd name="connsiteY0" fmla="*/ 353543 h 342900"/>
              <a:gd name="connsiteX1" fmla="*/ 18763 w 762000"/>
              <a:gd name="connsiteY1" fmla="*/ 16447 h 342900"/>
            </a:gdLst>
            <a:ahLst/>
            <a:cxnLst>
              <a:cxn ang="0">
                <a:pos x="connsiteX0" y="connsiteY0"/>
              </a:cxn>
              <a:cxn ang="0">
                <a:pos x="connsiteX1" y="connsiteY1"/>
              </a:cxn>
            </a:cxnLst>
            <a:rect l="l" t="t" r="r" b="b"/>
            <a:pathLst>
              <a:path w="762000" h="342900">
                <a:moveTo>
                  <a:pt x="771353" y="353543"/>
                </a:moveTo>
                <a:lnTo>
                  <a:pt x="18763" y="16447"/>
                </a:lnTo>
              </a:path>
            </a:pathLst>
          </a:custGeom>
          <a:ln w="25400">
            <a:solidFill>
              <a:srgbClr val="ACAEB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34" name="Picture 234"/>
          <p:cNvPicPr>
            <a:picLocks noChangeAspect="1"/>
          </p:cNvPicPr>
          <p:nvPr/>
        </p:nvPicPr>
        <p:blipFill>
          <a:blip r:embed="rId4"/>
          <a:stretch>
            <a:fillRect/>
          </a:stretch>
        </p:blipFill>
        <p:spPr>
          <a:xfrm>
            <a:off x="716280" y="4861560"/>
            <a:ext cx="8724900" cy="1988820"/>
          </a:xfrm>
          <a:prstGeom prst="rect">
            <a:avLst/>
          </a:prstGeom>
        </p:spPr>
      </p:pic>
      <p:sp>
        <p:nvSpPr>
          <p:cNvPr id="3" name="Freeform 234"/>
          <p:cNvSpPr/>
          <p:nvPr/>
        </p:nvSpPr>
        <p:spPr>
          <a:xfrm>
            <a:off x="2679700" y="3644900"/>
            <a:ext cx="2565400" cy="711200"/>
          </a:xfrm>
          <a:custGeom>
            <a:avLst/>
            <a:gdLst>
              <a:gd name="connsiteX0" fmla="*/ 13260 w 2565400"/>
              <a:gd name="connsiteY0" fmla="*/ 367235 h 711200"/>
              <a:gd name="connsiteX1" fmla="*/ 1289660 w 2565400"/>
              <a:gd name="connsiteY1" fmla="*/ 12702 h 711200"/>
              <a:gd name="connsiteX2" fmla="*/ 2566074 w 2565400"/>
              <a:gd name="connsiteY2" fmla="*/ 367235 h 711200"/>
              <a:gd name="connsiteX3" fmla="*/ 1289660 w 2565400"/>
              <a:gd name="connsiteY3" fmla="*/ 721769 h 711200"/>
              <a:gd name="connsiteX4" fmla="*/ 13260 w 2565400"/>
              <a:gd name="connsiteY4" fmla="*/ 367235 h 711200"/>
              <a:gd name="connsiteX5" fmla="*/ 13260 w 2565400"/>
              <a:gd name="connsiteY5" fmla="*/ 36723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5400" h="711200">
                <a:moveTo>
                  <a:pt x="13260" y="367235"/>
                </a:moveTo>
                <a:cubicBezTo>
                  <a:pt x="13260" y="171427"/>
                  <a:pt x="584722" y="12702"/>
                  <a:pt x="1289660" y="12702"/>
                </a:cubicBezTo>
                <a:cubicBezTo>
                  <a:pt x="1994599" y="12702"/>
                  <a:pt x="2566074" y="171427"/>
                  <a:pt x="2566074" y="367235"/>
                </a:cubicBezTo>
                <a:cubicBezTo>
                  <a:pt x="2566074" y="563044"/>
                  <a:pt x="1994599" y="721769"/>
                  <a:pt x="1289660" y="721769"/>
                </a:cubicBezTo>
                <a:cubicBezTo>
                  <a:pt x="584722" y="721769"/>
                  <a:pt x="13260" y="563044"/>
                  <a:pt x="13260" y="367235"/>
                </a:cubicBezTo>
                <a:lnTo>
                  <a:pt x="13260" y="367235"/>
                </a:lnTo>
                <a:close/>
              </a:path>
            </a:pathLst>
          </a:custGeom>
          <a:solidFill>
            <a:srgbClr val="000000">
              <a:alpha val="0"/>
            </a:srgbClr>
          </a:solidFill>
          <a:ln w="19050">
            <a:solidFill>
              <a:srgbClr val="E5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5" name="TextBox 235"/>
          <p:cNvSpPr txBox="1"/>
          <p:nvPr/>
        </p:nvSpPr>
        <p:spPr>
          <a:xfrm>
            <a:off x="419101" y="537859"/>
            <a:ext cx="5950231" cy="982891"/>
          </a:xfrm>
          <a:prstGeom prst="rect">
            <a:avLst/>
          </a:prstGeom>
          <a:noFill/>
        </p:spPr>
        <p:txBody>
          <a:bodyPr wrap="square" lIns="0" tIns="0" rIns="0" bIns="0" rtlCol="0">
            <a:spAutoFit/>
          </a:bodyPr>
          <a:lstStyle/>
          <a:p>
            <a:pPr marL="0">
              <a:lnSpc>
                <a:spcPct val="100000"/>
              </a:lnSpc>
            </a:pPr>
            <a:r>
              <a:rPr lang="en-US" altLang="zh-CN" sz="2800" spc="-75" dirty="0">
                <a:solidFill>
                  <a:srgbClr val="000000"/>
                </a:solidFill>
                <a:latin typeface="Times New Roman"/>
                <a:ea typeface="Times New Roman"/>
              </a:rPr>
              <a:t>ESG</a:t>
            </a:r>
            <a:r>
              <a:rPr lang="en-US" altLang="zh-CN" sz="2800" spc="-120" dirty="0">
                <a:solidFill>
                  <a:srgbClr val="000000"/>
                </a:solidFill>
                <a:latin typeface="MS Gothic"/>
                <a:ea typeface="MS Gothic"/>
              </a:rPr>
              <a:t>統合型の一例：</a:t>
            </a:r>
            <a:r>
              <a:rPr lang="en-US" altLang="zh-CN" sz="2800" spc="-595" dirty="0">
                <a:solidFill>
                  <a:srgbClr val="000000"/>
                </a:solidFill>
                <a:latin typeface="MS Gothic"/>
                <a:cs typeface="MS Gothic"/>
              </a:rPr>
              <a:t> </a:t>
            </a:r>
            <a:r>
              <a:rPr lang="en-US" altLang="zh-CN" sz="2800" spc="-125" dirty="0">
                <a:solidFill>
                  <a:srgbClr val="000000"/>
                </a:solidFill>
                <a:latin typeface="MS Gothic"/>
                <a:ea typeface="MS Gothic"/>
              </a:rPr>
              <a:t>新興国株式運用</a:t>
            </a:r>
          </a:p>
          <a:p>
            <a:pPr>
              <a:lnSpc>
                <a:spcPts val="1014"/>
              </a:lnSpc>
            </a:pPr>
            <a:endParaRPr lang="en-US" dirty="0"/>
          </a:p>
          <a:p>
            <a:pPr marL="0">
              <a:lnSpc>
                <a:spcPct val="100000"/>
              </a:lnSpc>
            </a:pPr>
            <a:r>
              <a:rPr lang="en-US" altLang="zh-CN" sz="1400" spc="-34" dirty="0">
                <a:solidFill>
                  <a:srgbClr val="575757"/>
                </a:solidFill>
                <a:latin typeface="MS Gothic"/>
                <a:ea typeface="MS Gothic"/>
              </a:rPr>
              <a:t>新興国株式</a:t>
            </a:r>
            <a:r>
              <a:rPr lang="en-US" altLang="zh-CN" sz="1400" spc="-30" dirty="0">
                <a:solidFill>
                  <a:srgbClr val="575757"/>
                </a:solidFill>
                <a:latin typeface="Times New Roman"/>
                <a:ea typeface="Times New Roman"/>
              </a:rPr>
              <a:t>HALO</a:t>
            </a:r>
            <a:r>
              <a:rPr lang="en-US" altLang="zh-CN" sz="1400" spc="-40" dirty="0">
                <a:solidFill>
                  <a:srgbClr val="575757"/>
                </a:solidFill>
                <a:latin typeface="MS Gothic"/>
                <a:ea typeface="MS Gothic"/>
              </a:rPr>
              <a:t>戦略</a:t>
            </a:r>
          </a:p>
          <a:p>
            <a:pPr marL="0">
              <a:lnSpc>
                <a:spcPct val="100000"/>
              </a:lnSpc>
            </a:pPr>
            <a:r>
              <a:rPr lang="en-US" altLang="zh-CN" sz="1400" spc="-139" dirty="0">
                <a:solidFill>
                  <a:srgbClr val="575757"/>
                </a:solidFill>
                <a:latin typeface="MS Gothic"/>
                <a:ea typeface="MS Gothic"/>
              </a:rPr>
              <a:t>高いクオリティを有し、成長</a:t>
            </a:r>
            <a:r>
              <a:rPr lang="en-US" altLang="zh-CN" sz="1400" spc="-135" dirty="0">
                <a:solidFill>
                  <a:srgbClr val="575757"/>
                </a:solidFill>
                <a:latin typeface="MS Gothic"/>
                <a:ea typeface="MS Gothic"/>
              </a:rPr>
              <a:t>見通しに対するバリュエーションが妥当な企業を厳選</a:t>
            </a:r>
          </a:p>
        </p:txBody>
      </p:sp>
      <p:sp>
        <p:nvSpPr>
          <p:cNvPr id="236" name="TextBox 236"/>
          <p:cNvSpPr txBox="1"/>
          <p:nvPr/>
        </p:nvSpPr>
        <p:spPr>
          <a:xfrm>
            <a:off x="436382" y="1949751"/>
            <a:ext cx="4505976" cy="5216169"/>
          </a:xfrm>
          <a:prstGeom prst="rect">
            <a:avLst/>
          </a:prstGeom>
          <a:noFill/>
        </p:spPr>
        <p:txBody>
          <a:bodyPr wrap="square" lIns="0" tIns="0" rIns="0" bIns="0" rtlCol="0">
            <a:spAutoFit/>
          </a:bodyPr>
          <a:lstStyle/>
          <a:p>
            <a:pPr marL="0" indent="723304">
              <a:lnSpc>
                <a:spcPct val="106666"/>
              </a:lnSpc>
              <a:tabLst>
                <a:tab pos="2812939" algn="l"/>
              </a:tabLst>
            </a:pPr>
            <a:r>
              <a:rPr lang="en-US" altLang="zh-CN" sz="1200" b="1" dirty="0">
                <a:solidFill>
                  <a:srgbClr val="BF9878"/>
                </a:solidFill>
                <a:latin typeface="MS Gothic"/>
                <a:ea typeface="MS Gothic"/>
              </a:rPr>
              <a:t>独自調査	</a:t>
            </a:r>
            <a:r>
              <a:rPr lang="en-US" altLang="zh-CN" sz="1200" b="1" spc="-119" dirty="0">
                <a:solidFill>
                  <a:srgbClr val="BF9878"/>
                </a:solidFill>
                <a:latin typeface="MS Gothic"/>
                <a:ea typeface="MS Gothic"/>
              </a:rPr>
              <a:t>クオリティ要因の評価</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144"/>
              </a:lnSpc>
            </a:pPr>
            <a:endParaRPr lang="en-US" dirty="0"/>
          </a:p>
          <a:p>
            <a:pPr marL="0">
              <a:lnSpc>
                <a:spcPct val="100000"/>
              </a:lnSpc>
              <a:tabLst>
                <a:tab pos="284987" algn="l"/>
                <a:tab pos="2502519" algn="l"/>
                <a:tab pos="2787507" algn="l"/>
              </a:tabLst>
            </a:pPr>
            <a:r>
              <a:rPr lang="en-US" altLang="zh-CN" sz="1100" spc="164" dirty="0">
                <a:solidFill>
                  <a:srgbClr val="E50000"/>
                </a:solidFill>
                <a:latin typeface="Times New Roman"/>
                <a:ea typeface="Times New Roman"/>
              </a:rPr>
              <a:t>•	</a:t>
            </a:r>
            <a:r>
              <a:rPr lang="en-US" altLang="zh-CN" sz="1100" spc="-144" dirty="0">
                <a:solidFill>
                  <a:srgbClr val="000000"/>
                </a:solidFill>
                <a:latin typeface="MS Gothic"/>
                <a:ea typeface="MS Gothic"/>
              </a:rPr>
              <a:t>アナリストは、担当セクターに	</a:t>
            </a:r>
            <a:r>
              <a:rPr lang="en-US" altLang="zh-CN" sz="1100" spc="164" dirty="0">
                <a:solidFill>
                  <a:srgbClr val="E50000"/>
                </a:solidFill>
                <a:latin typeface="Times New Roman"/>
                <a:ea typeface="Times New Roman"/>
              </a:rPr>
              <a:t>•	</a:t>
            </a:r>
            <a:r>
              <a:rPr lang="en-US" altLang="zh-CN" sz="1100" spc="-144" dirty="0">
                <a:solidFill>
                  <a:srgbClr val="000000"/>
                </a:solidFill>
                <a:latin typeface="MS Gothic"/>
                <a:ea typeface="MS Gothic"/>
              </a:rPr>
              <a:t>各調査銘柄のクオリティ・チェ</a:t>
            </a:r>
          </a:p>
          <a:p>
            <a:pPr marL="0" indent="284987">
              <a:lnSpc>
                <a:spcPct val="100000"/>
              </a:lnSpc>
              <a:tabLst>
                <a:tab pos="2787507" algn="l"/>
              </a:tabLst>
            </a:pPr>
            <a:r>
              <a:rPr lang="en-US" altLang="zh-CN" sz="1100" spc="-34" dirty="0">
                <a:solidFill>
                  <a:srgbClr val="000000"/>
                </a:solidFill>
                <a:latin typeface="MS Gothic"/>
                <a:ea typeface="MS Gothic"/>
              </a:rPr>
              <a:t>ついて、通常</a:t>
            </a:r>
            <a:r>
              <a:rPr lang="en-US" altLang="zh-CN" sz="1100" spc="-30" dirty="0">
                <a:solidFill>
                  <a:srgbClr val="000000"/>
                </a:solidFill>
                <a:latin typeface="Times New Roman"/>
                <a:ea typeface="Times New Roman"/>
              </a:rPr>
              <a:t>20</a:t>
            </a:r>
            <a:r>
              <a:rPr lang="en-US" altLang="zh-CN" sz="1100" spc="-44" dirty="0">
                <a:solidFill>
                  <a:srgbClr val="000000"/>
                </a:solidFill>
                <a:latin typeface="MS Gothic"/>
                <a:ea typeface="MS Gothic"/>
              </a:rPr>
              <a:t>～</a:t>
            </a:r>
            <a:r>
              <a:rPr lang="en-US" altLang="zh-CN" sz="1100" spc="-20" dirty="0">
                <a:solidFill>
                  <a:srgbClr val="000000"/>
                </a:solidFill>
                <a:latin typeface="Times New Roman"/>
                <a:ea typeface="Times New Roman"/>
              </a:rPr>
              <a:t>40</a:t>
            </a:r>
            <a:r>
              <a:rPr lang="en-US" altLang="zh-CN" sz="1100" spc="-40" dirty="0">
                <a:solidFill>
                  <a:srgbClr val="000000"/>
                </a:solidFill>
                <a:latin typeface="MS Gothic"/>
                <a:ea typeface="MS Gothic"/>
              </a:rPr>
              <a:t>銘柄を	</a:t>
            </a:r>
            <a:r>
              <a:rPr lang="en-US" altLang="zh-CN" sz="1100" spc="-164" dirty="0">
                <a:solidFill>
                  <a:srgbClr val="000000"/>
                </a:solidFill>
                <a:latin typeface="MS Gothic"/>
                <a:ea typeface="MS Gothic"/>
              </a:rPr>
              <a:t>ックリストの作成</a:t>
            </a:r>
          </a:p>
          <a:p>
            <a:pPr marL="0" indent="284987">
              <a:lnSpc>
                <a:spcPct val="97083"/>
              </a:lnSpc>
            </a:pPr>
            <a:r>
              <a:rPr lang="en-US" altLang="zh-CN" sz="1100" spc="-80" dirty="0">
                <a:solidFill>
                  <a:srgbClr val="000000"/>
                </a:solidFill>
                <a:latin typeface="MS Gothic"/>
                <a:ea typeface="MS Gothic"/>
              </a:rPr>
              <a:t>カバー</a:t>
            </a:r>
          </a:p>
          <a:p>
            <a:pPr marL="0" indent="2502519">
              <a:lnSpc>
                <a:spcPct val="100000"/>
              </a:lnSpc>
              <a:tabLst>
                <a:tab pos="2787507" algn="l"/>
              </a:tabLst>
            </a:pPr>
            <a:r>
              <a:rPr lang="en-US" altLang="zh-CN" sz="1100" spc="164" dirty="0">
                <a:solidFill>
                  <a:srgbClr val="E50000"/>
                </a:solidFill>
                <a:latin typeface="Times New Roman"/>
                <a:ea typeface="Times New Roman"/>
              </a:rPr>
              <a:t>•	</a:t>
            </a:r>
            <a:r>
              <a:rPr lang="en-US" altLang="zh-CN" sz="1100" spc="-159" dirty="0">
                <a:solidFill>
                  <a:srgbClr val="000000"/>
                </a:solidFill>
                <a:latin typeface="MS Gothic"/>
                <a:ea typeface="MS Gothic"/>
              </a:rPr>
              <a:t>クオリティに関するスコアリン</a:t>
            </a:r>
          </a:p>
          <a:p>
            <a:pPr marL="0">
              <a:lnSpc>
                <a:spcPct val="100000"/>
              </a:lnSpc>
              <a:tabLst>
                <a:tab pos="284987" algn="l"/>
                <a:tab pos="2787507" algn="l"/>
              </a:tabLst>
            </a:pPr>
            <a:r>
              <a:rPr lang="en-US" altLang="zh-CN" sz="1100" spc="164" dirty="0">
                <a:solidFill>
                  <a:srgbClr val="E50000"/>
                </a:solidFill>
                <a:latin typeface="Times New Roman"/>
                <a:ea typeface="Times New Roman"/>
              </a:rPr>
              <a:t>•	</a:t>
            </a:r>
            <a:r>
              <a:rPr lang="en-US" altLang="zh-CN" sz="1100" spc="-40" dirty="0">
                <a:solidFill>
                  <a:srgbClr val="000000"/>
                </a:solidFill>
                <a:latin typeface="MS Gothic"/>
                <a:ea typeface="MS Gothic"/>
              </a:rPr>
              <a:t>現場を重視し慣習に囚われ	</a:t>
            </a:r>
            <a:r>
              <a:rPr lang="en-US" altLang="zh-CN" sz="1100" spc="-159" dirty="0">
                <a:solidFill>
                  <a:srgbClr val="000000"/>
                </a:solidFill>
                <a:latin typeface="MS Gothic"/>
                <a:ea typeface="MS Gothic"/>
              </a:rPr>
              <a:t>グ、ランク付け</a:t>
            </a:r>
          </a:p>
          <a:p>
            <a:pPr marL="0" indent="284987">
              <a:lnSpc>
                <a:spcPct val="84583"/>
              </a:lnSpc>
            </a:pPr>
            <a:r>
              <a:rPr lang="en-US" altLang="zh-CN" sz="1100" spc="-20" dirty="0">
                <a:solidFill>
                  <a:srgbClr val="000000"/>
                </a:solidFill>
                <a:latin typeface="MS Gothic"/>
                <a:ea typeface="MS Gothic"/>
              </a:rPr>
              <a:t>な</a:t>
            </a:r>
            <a:r>
              <a:rPr lang="en-US" altLang="zh-CN" sz="1100" spc="-15" dirty="0">
                <a:solidFill>
                  <a:srgbClr val="000000"/>
                </a:solidFill>
                <a:latin typeface="MS Gothic"/>
                <a:ea typeface="MS Gothic"/>
              </a:rPr>
              <a:t>い業界や企業の調査</a:t>
            </a:r>
          </a:p>
          <a:p>
            <a:pPr marL="0" indent="2686978">
              <a:lnSpc>
                <a:spcPct val="100000"/>
              </a:lnSpc>
            </a:pPr>
            <a:r>
              <a:rPr lang="en-US" altLang="zh-CN" sz="1100" spc="-20" dirty="0">
                <a:solidFill>
                  <a:srgbClr val="000000"/>
                </a:solidFill>
                <a:latin typeface="Times New Roman"/>
                <a:ea typeface="Times New Roman"/>
              </a:rPr>
              <a:t>-</a:t>
            </a:r>
            <a:r>
              <a:rPr lang="en-US" altLang="zh-CN" sz="1100" spc="-10" dirty="0">
                <a:solidFill>
                  <a:srgbClr val="000000"/>
                </a:solidFill>
                <a:latin typeface="Times New Roman"/>
                <a:cs typeface="Times New Roman"/>
              </a:rPr>
              <a:t>  </a:t>
            </a:r>
            <a:r>
              <a:rPr lang="en-US" altLang="zh-CN" sz="1100" spc="-60" dirty="0">
                <a:solidFill>
                  <a:srgbClr val="000000"/>
                </a:solidFill>
                <a:latin typeface="MS Gothic"/>
                <a:ea typeface="MS Gothic"/>
              </a:rPr>
              <a:t>業界構造と競争優位性：</a:t>
            </a:r>
            <a:r>
              <a:rPr lang="en-US" altLang="zh-CN" sz="1100" spc="-40" dirty="0">
                <a:solidFill>
                  <a:srgbClr val="000000"/>
                </a:solidFill>
                <a:latin typeface="MS Gothic"/>
                <a:cs typeface="MS Gothic"/>
              </a:rPr>
              <a:t> </a:t>
            </a:r>
            <a:r>
              <a:rPr lang="en-US" altLang="zh-CN" sz="1100" spc="-20" dirty="0">
                <a:solidFill>
                  <a:srgbClr val="000000"/>
                </a:solidFill>
                <a:latin typeface="Times New Roman"/>
                <a:ea typeface="Times New Roman"/>
              </a:rPr>
              <a:t>12</a:t>
            </a:r>
          </a:p>
          <a:p>
            <a:pPr marL="0">
              <a:lnSpc>
                <a:spcPct val="100000"/>
              </a:lnSpc>
              <a:tabLst>
                <a:tab pos="284987" algn="l"/>
                <a:tab pos="2686978" algn="l"/>
              </a:tabLst>
            </a:pPr>
            <a:r>
              <a:rPr lang="en-US" altLang="zh-CN" sz="1100" spc="164" dirty="0">
                <a:solidFill>
                  <a:srgbClr val="E50000"/>
                </a:solidFill>
                <a:latin typeface="Times New Roman"/>
                <a:ea typeface="Times New Roman"/>
              </a:rPr>
              <a:t>•	</a:t>
            </a:r>
            <a:r>
              <a:rPr lang="en-US" altLang="zh-CN" sz="1100" spc="-145" dirty="0">
                <a:solidFill>
                  <a:srgbClr val="000000"/>
                </a:solidFill>
                <a:latin typeface="MS Gothic"/>
                <a:ea typeface="MS Gothic"/>
              </a:rPr>
              <a:t>企業調査ノート（</a:t>
            </a:r>
            <a:r>
              <a:rPr lang="en-US" altLang="zh-CN" sz="1100" spc="-110" dirty="0">
                <a:solidFill>
                  <a:srgbClr val="000000"/>
                </a:solidFill>
                <a:latin typeface="Times New Roman"/>
                <a:ea typeface="Times New Roman"/>
              </a:rPr>
              <a:t>CRN</a:t>
            </a:r>
            <a:r>
              <a:rPr lang="en-US" altLang="zh-CN" sz="1100" spc="-154" dirty="0">
                <a:solidFill>
                  <a:srgbClr val="000000"/>
                </a:solidFill>
                <a:latin typeface="MS Gothic"/>
                <a:ea typeface="MS Gothic"/>
              </a:rPr>
              <a:t>）への	</a:t>
            </a:r>
            <a:r>
              <a:rPr lang="en-US" altLang="zh-CN" sz="1100" spc="-44" dirty="0">
                <a:solidFill>
                  <a:srgbClr val="000000"/>
                </a:solidFill>
                <a:latin typeface="Times New Roman"/>
                <a:ea typeface="Times New Roman"/>
              </a:rPr>
              <a:t>-</a:t>
            </a:r>
            <a:r>
              <a:rPr lang="en-US" altLang="zh-CN" sz="1100" spc="-30" dirty="0">
                <a:solidFill>
                  <a:srgbClr val="000000"/>
                </a:solidFill>
                <a:latin typeface="Times New Roman"/>
                <a:cs typeface="Times New Roman"/>
              </a:rPr>
              <a:t>  </a:t>
            </a:r>
            <a:r>
              <a:rPr lang="en-US" altLang="zh-CN" sz="1100" spc="-135" dirty="0">
                <a:solidFill>
                  <a:srgbClr val="000000"/>
                </a:solidFill>
                <a:latin typeface="MS Gothic"/>
                <a:ea typeface="MS Gothic"/>
              </a:rPr>
              <a:t>収益性トレンドと持続性：</a:t>
            </a:r>
            <a:r>
              <a:rPr lang="en-US" altLang="zh-CN" sz="1100" spc="-75" dirty="0">
                <a:solidFill>
                  <a:srgbClr val="000000"/>
                </a:solidFill>
                <a:latin typeface="MS Gothic"/>
                <a:cs typeface="MS Gothic"/>
              </a:rPr>
              <a:t> </a:t>
            </a:r>
            <a:r>
              <a:rPr lang="en-US" altLang="zh-CN" sz="1100" spc="-94" dirty="0">
                <a:solidFill>
                  <a:srgbClr val="000000"/>
                </a:solidFill>
                <a:latin typeface="Times New Roman"/>
                <a:ea typeface="Times New Roman"/>
              </a:rPr>
              <a:t>6</a:t>
            </a:r>
          </a:p>
          <a:p>
            <a:pPr marL="0" indent="284988">
              <a:lnSpc>
                <a:spcPct val="100000"/>
              </a:lnSpc>
              <a:tabLst>
                <a:tab pos="2686837" algn="l"/>
              </a:tabLst>
            </a:pPr>
            <a:r>
              <a:rPr lang="en-US" altLang="zh-CN" sz="1100" dirty="0">
                <a:solidFill>
                  <a:srgbClr val="000000"/>
                </a:solidFill>
                <a:latin typeface="MS Gothic"/>
                <a:ea typeface="MS Gothic"/>
              </a:rPr>
              <a:t>文書化	</a:t>
            </a:r>
            <a:r>
              <a:rPr lang="en-US" altLang="zh-CN" sz="1100" spc="-40" dirty="0">
                <a:solidFill>
                  <a:srgbClr val="000000"/>
                </a:solidFill>
                <a:latin typeface="Times New Roman"/>
                <a:ea typeface="Times New Roman"/>
              </a:rPr>
              <a:t>-</a:t>
            </a:r>
            <a:r>
              <a:rPr lang="en-US" altLang="zh-CN" sz="1100" spc="-30" dirty="0">
                <a:solidFill>
                  <a:srgbClr val="000000"/>
                </a:solidFill>
                <a:latin typeface="Times New Roman"/>
                <a:cs typeface="Times New Roman"/>
              </a:rPr>
              <a:t>  </a:t>
            </a:r>
            <a:r>
              <a:rPr lang="en-US" altLang="zh-CN" sz="1100" spc="-80" dirty="0">
                <a:solidFill>
                  <a:srgbClr val="000000"/>
                </a:solidFill>
                <a:latin typeface="Times New Roman"/>
                <a:ea typeface="Times New Roman"/>
              </a:rPr>
              <a:t>ESG</a:t>
            </a:r>
            <a:r>
              <a:rPr lang="en-US" altLang="zh-CN" sz="1100" spc="-125" dirty="0">
                <a:solidFill>
                  <a:srgbClr val="000000"/>
                </a:solidFill>
                <a:latin typeface="MS Gothic"/>
                <a:ea typeface="MS Gothic"/>
              </a:rPr>
              <a:t>：</a:t>
            </a:r>
            <a:r>
              <a:rPr lang="en-US" altLang="zh-CN" sz="1100" spc="-69" dirty="0">
                <a:solidFill>
                  <a:srgbClr val="000000"/>
                </a:solidFill>
                <a:latin typeface="MS Gothic"/>
                <a:cs typeface="MS Gothic"/>
              </a:rPr>
              <a:t> </a:t>
            </a:r>
            <a:r>
              <a:rPr lang="en-US" altLang="zh-CN" sz="1100" spc="-60" dirty="0">
                <a:solidFill>
                  <a:srgbClr val="000000"/>
                </a:solidFill>
                <a:latin typeface="Times New Roman"/>
                <a:ea typeface="Times New Roman"/>
              </a:rPr>
              <a:t>14</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785"/>
              </a:lnSpc>
            </a:pPr>
            <a:endParaRPr lang="en-US" dirty="0"/>
          </a:p>
          <a:p>
            <a:pPr marL="0" indent="1037962">
              <a:lnSpc>
                <a:spcPct val="100000"/>
              </a:lnSpc>
            </a:pPr>
            <a:r>
              <a:rPr lang="en-US" altLang="zh-CN" sz="800" spc="-69" dirty="0">
                <a:solidFill>
                  <a:srgbClr val="000000"/>
                </a:solidFill>
                <a:latin typeface="MS Gothic"/>
                <a:ea typeface="MS Gothic"/>
              </a:rPr>
              <a:t>写真は現地調査</a:t>
            </a:r>
            <a:r>
              <a:rPr lang="en-US" altLang="zh-CN" sz="800" spc="100" dirty="0">
                <a:solidFill>
                  <a:srgbClr val="000000"/>
                </a:solidFill>
                <a:latin typeface="MS Gothic"/>
                <a:cs typeface="MS Gothic"/>
              </a:rPr>
              <a:t> </a:t>
            </a:r>
            <a:r>
              <a:rPr lang="en-US" altLang="zh-CN" sz="800" spc="-64" dirty="0">
                <a:solidFill>
                  <a:srgbClr val="000000"/>
                </a:solidFill>
                <a:latin typeface="MS Gothic"/>
                <a:ea typeface="MS Gothic"/>
              </a:rPr>
              <a:t>インド（</a:t>
            </a:r>
            <a:r>
              <a:rPr lang="en-US" altLang="zh-CN" sz="800" spc="-34" dirty="0">
                <a:solidFill>
                  <a:srgbClr val="000000"/>
                </a:solidFill>
                <a:latin typeface="Times New Roman"/>
                <a:ea typeface="Times New Roman"/>
              </a:rPr>
              <a:t>2017</a:t>
            </a:r>
            <a:r>
              <a:rPr lang="en-US" altLang="zh-CN" sz="800" spc="-69" dirty="0">
                <a:solidFill>
                  <a:srgbClr val="000000"/>
                </a:solidFill>
                <a:latin typeface="MS Gothic"/>
                <a:ea typeface="MS Gothic"/>
              </a:rPr>
              <a:t>年</a:t>
            </a:r>
            <a:r>
              <a:rPr lang="en-US" altLang="zh-CN" sz="800" spc="-34" dirty="0">
                <a:solidFill>
                  <a:srgbClr val="000000"/>
                </a:solidFill>
                <a:latin typeface="Times New Roman"/>
                <a:ea typeface="Times New Roman"/>
              </a:rPr>
              <a:t>2</a:t>
            </a:r>
            <a:r>
              <a:rPr lang="en-US" altLang="zh-CN" sz="800" spc="-69" dirty="0">
                <a:solidFill>
                  <a:srgbClr val="000000"/>
                </a:solidFill>
                <a:latin typeface="MS Gothic"/>
                <a:ea typeface="MS Gothic"/>
              </a:rPr>
              <a:t>月）と中国（</a:t>
            </a:r>
            <a:r>
              <a:rPr lang="en-US" altLang="zh-CN" sz="800" spc="-30" dirty="0">
                <a:solidFill>
                  <a:srgbClr val="000000"/>
                </a:solidFill>
                <a:latin typeface="Times New Roman"/>
                <a:ea typeface="Times New Roman"/>
              </a:rPr>
              <a:t>2017</a:t>
            </a:r>
            <a:r>
              <a:rPr lang="en-US" altLang="zh-CN" sz="800" spc="-80" dirty="0">
                <a:solidFill>
                  <a:srgbClr val="000000"/>
                </a:solidFill>
                <a:latin typeface="MS Gothic"/>
                <a:ea typeface="MS Gothic"/>
              </a:rPr>
              <a:t>年</a:t>
            </a:r>
            <a:r>
              <a:rPr lang="en-US" altLang="zh-CN" sz="800" spc="-30" dirty="0">
                <a:solidFill>
                  <a:srgbClr val="000000"/>
                </a:solidFill>
                <a:latin typeface="Times New Roman"/>
                <a:ea typeface="Times New Roman"/>
              </a:rPr>
              <a:t>6</a:t>
            </a:r>
            <a:r>
              <a:rPr lang="en-US" altLang="zh-CN" sz="800" spc="-69" dirty="0">
                <a:solidFill>
                  <a:srgbClr val="000000"/>
                </a:solidFill>
                <a:latin typeface="MS Gothic"/>
                <a:ea typeface="MS Gothic"/>
              </a:rPr>
              <a:t>月）</a:t>
            </a:r>
          </a:p>
        </p:txBody>
      </p:sp>
      <p:sp>
        <p:nvSpPr>
          <p:cNvPr id="237" name="TextBox 237"/>
          <p:cNvSpPr txBox="1"/>
          <p:nvPr/>
        </p:nvSpPr>
        <p:spPr>
          <a:xfrm>
            <a:off x="5422929" y="1952011"/>
            <a:ext cx="1984795" cy="2828115"/>
          </a:xfrm>
          <a:prstGeom prst="rect">
            <a:avLst/>
          </a:prstGeom>
          <a:noFill/>
        </p:spPr>
        <p:txBody>
          <a:bodyPr wrap="square" lIns="0" tIns="0" rIns="0" bIns="0" rtlCol="0">
            <a:spAutoFit/>
          </a:bodyPr>
          <a:lstStyle/>
          <a:p>
            <a:pPr marL="0" indent="360823">
              <a:lnSpc>
                <a:spcPct val="100000"/>
              </a:lnSpc>
            </a:pPr>
            <a:r>
              <a:rPr lang="en-US" altLang="zh-CN" sz="1200" b="1" spc="-5" dirty="0">
                <a:solidFill>
                  <a:srgbClr val="BF9878"/>
                </a:solidFill>
                <a:latin typeface="MS Gothic"/>
                <a:ea typeface="MS Gothic"/>
              </a:rPr>
              <a:t>本源的</a:t>
            </a:r>
            <a:r>
              <a:rPr lang="en-US" altLang="zh-CN" sz="1200" b="1" dirty="0">
                <a:solidFill>
                  <a:srgbClr val="BF9878"/>
                </a:solidFill>
                <a:latin typeface="MS Gothic"/>
                <a:ea typeface="MS Gothic"/>
              </a:rPr>
              <a:t>価値の算出</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275"/>
              </a:lnSpc>
            </a:pPr>
            <a:endParaRPr lang="en-US" dirty="0"/>
          </a:p>
          <a:p>
            <a:pPr marL="0">
              <a:lnSpc>
                <a:spcPct val="100000"/>
              </a:lnSpc>
              <a:tabLst>
                <a:tab pos="284988" algn="l"/>
              </a:tabLst>
            </a:pPr>
            <a:r>
              <a:rPr lang="en-US" altLang="zh-CN" sz="1100" spc="164" dirty="0">
                <a:solidFill>
                  <a:srgbClr val="E50000"/>
                </a:solidFill>
                <a:latin typeface="Times New Roman"/>
                <a:ea typeface="Times New Roman"/>
              </a:rPr>
              <a:t>•	</a:t>
            </a:r>
            <a:r>
              <a:rPr lang="en-US" altLang="zh-CN" sz="1100" spc="-134" dirty="0">
                <a:solidFill>
                  <a:srgbClr val="000000"/>
                </a:solidFill>
                <a:latin typeface="MS Gothic"/>
                <a:ea typeface="MS Gothic"/>
              </a:rPr>
              <a:t>ファンダメンタルズ分析から</a:t>
            </a:r>
          </a:p>
          <a:p>
            <a:pPr marL="0" indent="284988">
              <a:lnSpc>
                <a:spcPct val="100000"/>
              </a:lnSpc>
            </a:pPr>
            <a:r>
              <a:rPr lang="en-US" altLang="zh-CN" sz="1100" spc="-114" dirty="0">
                <a:solidFill>
                  <a:srgbClr val="000000"/>
                </a:solidFill>
                <a:latin typeface="MS Gothic"/>
                <a:ea typeface="MS Gothic"/>
              </a:rPr>
              <a:t>推定される将</a:t>
            </a:r>
            <a:r>
              <a:rPr lang="en-US" altLang="zh-CN" sz="1100" spc="-110" dirty="0">
                <a:solidFill>
                  <a:srgbClr val="000000"/>
                </a:solidFill>
                <a:latin typeface="MS Gothic"/>
                <a:ea typeface="MS Gothic"/>
              </a:rPr>
              <a:t>来キャッシュフ</a:t>
            </a:r>
          </a:p>
          <a:p>
            <a:pPr marL="0" indent="284988">
              <a:lnSpc>
                <a:spcPct val="100000"/>
              </a:lnSpc>
            </a:pPr>
            <a:r>
              <a:rPr lang="en-US" altLang="zh-CN" sz="1100" spc="-60" dirty="0">
                <a:solidFill>
                  <a:srgbClr val="000000"/>
                </a:solidFill>
                <a:latin typeface="MS Gothic"/>
                <a:ea typeface="MS Gothic"/>
              </a:rPr>
              <a:t>ローを基</a:t>
            </a:r>
            <a:r>
              <a:rPr lang="en-US" altLang="zh-CN" sz="1100" spc="-55" dirty="0">
                <a:solidFill>
                  <a:srgbClr val="000000"/>
                </a:solidFill>
                <a:latin typeface="MS Gothic"/>
                <a:ea typeface="MS Gothic"/>
              </a:rPr>
              <a:t>に算出</a:t>
            </a:r>
          </a:p>
          <a:p>
            <a:pPr>
              <a:lnSpc>
                <a:spcPts val="1130"/>
              </a:lnSpc>
            </a:pPr>
            <a:endParaRPr lang="en-US" dirty="0"/>
          </a:p>
          <a:p>
            <a:pPr marL="0">
              <a:lnSpc>
                <a:spcPct val="100000"/>
              </a:lnSpc>
              <a:tabLst>
                <a:tab pos="284988" algn="l"/>
              </a:tabLst>
            </a:pPr>
            <a:r>
              <a:rPr lang="en-US" altLang="zh-CN" sz="1100" spc="164" dirty="0">
                <a:solidFill>
                  <a:srgbClr val="E50000"/>
                </a:solidFill>
                <a:latin typeface="Times New Roman"/>
                <a:ea typeface="Times New Roman"/>
              </a:rPr>
              <a:t>•	</a:t>
            </a:r>
            <a:r>
              <a:rPr lang="en-US" altLang="zh-CN" sz="1100" spc="-94" dirty="0">
                <a:solidFill>
                  <a:srgbClr val="000000"/>
                </a:solidFill>
                <a:latin typeface="MS Gothic"/>
                <a:ea typeface="MS Gothic"/>
              </a:rPr>
              <a:t>向こう</a:t>
            </a:r>
            <a:r>
              <a:rPr lang="en-US" altLang="zh-CN" sz="1100" spc="-44" dirty="0">
                <a:solidFill>
                  <a:srgbClr val="000000"/>
                </a:solidFill>
                <a:latin typeface="Times New Roman"/>
                <a:ea typeface="Times New Roman"/>
              </a:rPr>
              <a:t>5</a:t>
            </a:r>
            <a:r>
              <a:rPr lang="en-US" altLang="zh-CN" sz="1100" spc="-100" dirty="0">
                <a:solidFill>
                  <a:srgbClr val="000000"/>
                </a:solidFill>
                <a:latin typeface="MS Gothic"/>
                <a:ea typeface="MS Gothic"/>
              </a:rPr>
              <a:t>年間の収益モデル（</a:t>
            </a:r>
          </a:p>
          <a:p>
            <a:pPr marL="284988" hangingPunct="0">
              <a:lnSpc>
                <a:spcPct val="95833"/>
              </a:lnSpc>
              <a:spcBef>
                <a:spcPts val="104"/>
              </a:spcBef>
            </a:pPr>
            <a:r>
              <a:rPr lang="en-US" altLang="zh-CN" sz="1100" spc="-60" dirty="0">
                <a:solidFill>
                  <a:srgbClr val="000000"/>
                </a:solidFill>
                <a:latin typeface="MS Gothic"/>
                <a:ea typeface="MS Gothic"/>
              </a:rPr>
              <a:t>損益計算書、貸借</a:t>
            </a:r>
            <a:r>
              <a:rPr lang="en-US" altLang="zh-CN" sz="1100" spc="-55" dirty="0">
                <a:solidFill>
                  <a:srgbClr val="000000"/>
                </a:solidFill>
                <a:latin typeface="MS Gothic"/>
                <a:ea typeface="MS Gothic"/>
              </a:rPr>
              <a:t>対照表、</a:t>
            </a:r>
            <a:r>
              <a:rPr lang="en-US" altLang="zh-CN" sz="1100" spc="-60" dirty="0">
                <a:solidFill>
                  <a:srgbClr val="000000"/>
                </a:solidFill>
                <a:latin typeface="Times New Roman"/>
                <a:ea typeface="Times New Roman"/>
              </a:rPr>
              <a:t>CF</a:t>
            </a:r>
            <a:r>
              <a:rPr lang="en-US" altLang="zh-CN" sz="1100" spc="-104" dirty="0">
                <a:solidFill>
                  <a:srgbClr val="000000"/>
                </a:solidFill>
                <a:latin typeface="MS Gothic"/>
                <a:ea typeface="MS Gothic"/>
              </a:rPr>
              <a:t>計算書）を作</a:t>
            </a:r>
            <a:r>
              <a:rPr lang="en-US" altLang="zh-CN" sz="1100" spc="-94" dirty="0">
                <a:solidFill>
                  <a:srgbClr val="000000"/>
                </a:solidFill>
                <a:latin typeface="MS Gothic"/>
                <a:ea typeface="MS Gothic"/>
              </a:rPr>
              <a:t>成。その先の</a:t>
            </a:r>
            <a:r>
              <a:rPr lang="en-US" altLang="zh-CN" sz="1100" spc="-69" dirty="0">
                <a:solidFill>
                  <a:srgbClr val="000000"/>
                </a:solidFill>
                <a:latin typeface="MS Gothic"/>
                <a:ea typeface="MS Gothic"/>
              </a:rPr>
              <a:t>ノーマル期間</a:t>
            </a:r>
            <a:r>
              <a:rPr lang="en-US" altLang="zh-CN" sz="1100" spc="-64" dirty="0">
                <a:solidFill>
                  <a:srgbClr val="000000"/>
                </a:solidFill>
                <a:latin typeface="MS Gothic"/>
                <a:ea typeface="MS Gothic"/>
              </a:rPr>
              <a:t>まで推定</a:t>
            </a:r>
          </a:p>
          <a:p>
            <a:pPr>
              <a:lnSpc>
                <a:spcPts val="1275"/>
              </a:lnSpc>
            </a:pPr>
            <a:endParaRPr lang="en-US" dirty="0"/>
          </a:p>
          <a:p>
            <a:pPr marL="0">
              <a:lnSpc>
                <a:spcPct val="100000"/>
              </a:lnSpc>
              <a:tabLst>
                <a:tab pos="284988" algn="l"/>
              </a:tabLst>
            </a:pPr>
            <a:r>
              <a:rPr lang="en-US" altLang="zh-CN" sz="1100" spc="164" dirty="0">
                <a:solidFill>
                  <a:srgbClr val="E50000"/>
                </a:solidFill>
                <a:latin typeface="Times New Roman"/>
                <a:ea typeface="Times New Roman"/>
              </a:rPr>
              <a:t>•	</a:t>
            </a:r>
            <a:r>
              <a:rPr lang="en-US" altLang="zh-CN" sz="1100" spc="-104" dirty="0">
                <a:solidFill>
                  <a:srgbClr val="000000"/>
                </a:solidFill>
                <a:latin typeface="MS Gothic"/>
                <a:ea typeface="MS Gothic"/>
              </a:rPr>
              <a:t>自社開発のバリュエーション</a:t>
            </a:r>
          </a:p>
          <a:p>
            <a:pPr marL="284988" hangingPunct="0">
              <a:lnSpc>
                <a:spcPct val="100000"/>
              </a:lnSpc>
            </a:pPr>
            <a:r>
              <a:rPr lang="en-US" altLang="zh-CN" sz="1100" spc="-80" dirty="0">
                <a:solidFill>
                  <a:srgbClr val="000000"/>
                </a:solidFill>
                <a:latin typeface="MS Gothic"/>
                <a:ea typeface="MS Gothic"/>
              </a:rPr>
              <a:t>・システム（</a:t>
            </a:r>
            <a:r>
              <a:rPr lang="en-US" altLang="zh-CN" sz="1100" spc="-44" dirty="0">
                <a:solidFill>
                  <a:srgbClr val="000000"/>
                </a:solidFill>
                <a:latin typeface="Times New Roman"/>
                <a:ea typeface="Times New Roman"/>
              </a:rPr>
              <a:t>GEVS,</a:t>
            </a:r>
            <a:r>
              <a:rPr lang="en-US" altLang="zh-CN" sz="1100" spc="-134" dirty="0">
                <a:solidFill>
                  <a:srgbClr val="000000"/>
                </a:solidFill>
                <a:latin typeface="Times New Roman"/>
                <a:cs typeface="Times New Roman"/>
              </a:rPr>
              <a:t> </a:t>
            </a:r>
            <a:r>
              <a:rPr lang="en-US" altLang="zh-CN" sz="1100" spc="-40" dirty="0">
                <a:solidFill>
                  <a:srgbClr val="000000"/>
                </a:solidFill>
                <a:latin typeface="Times New Roman"/>
                <a:ea typeface="Times New Roman"/>
              </a:rPr>
              <a:t>Global</a:t>
            </a:r>
            <a:r>
              <a:rPr lang="en-US" altLang="zh-CN" sz="1100" dirty="0">
                <a:solidFill>
                  <a:srgbClr val="000000"/>
                </a:solidFill>
                <a:latin typeface="Times New Roman"/>
                <a:cs typeface="Times New Roman"/>
              </a:rPr>
              <a:t> </a:t>
            </a:r>
            <a:r>
              <a:rPr lang="en-US" altLang="zh-CN" sz="1100" spc="25" dirty="0">
                <a:solidFill>
                  <a:srgbClr val="000000"/>
                </a:solidFill>
                <a:latin typeface="Times New Roman"/>
                <a:ea typeface="Times New Roman"/>
              </a:rPr>
              <a:t>Equity</a:t>
            </a:r>
            <a:r>
              <a:rPr lang="en-US" altLang="zh-CN" sz="1100" spc="15" dirty="0">
                <a:solidFill>
                  <a:srgbClr val="000000"/>
                </a:solidFill>
                <a:latin typeface="Times New Roman"/>
                <a:cs typeface="Times New Roman"/>
              </a:rPr>
              <a:t> </a:t>
            </a:r>
            <a:r>
              <a:rPr lang="en-US" altLang="zh-CN" sz="1100" spc="30" dirty="0">
                <a:solidFill>
                  <a:srgbClr val="000000"/>
                </a:solidFill>
                <a:latin typeface="Times New Roman"/>
                <a:ea typeface="Times New Roman"/>
              </a:rPr>
              <a:t>Valuation</a:t>
            </a:r>
            <a:r>
              <a:rPr lang="en-US" altLang="zh-CN" sz="1100" spc="15" dirty="0">
                <a:solidFill>
                  <a:srgbClr val="000000"/>
                </a:solidFill>
                <a:latin typeface="Times New Roman"/>
                <a:cs typeface="Times New Roman"/>
              </a:rPr>
              <a:t> </a:t>
            </a:r>
            <a:r>
              <a:rPr lang="en-US" altLang="zh-CN" sz="1100" spc="34" dirty="0">
                <a:solidFill>
                  <a:srgbClr val="000000"/>
                </a:solidFill>
                <a:latin typeface="Times New Roman"/>
                <a:ea typeface="Times New Roman"/>
              </a:rPr>
              <a:t>System</a:t>
            </a:r>
            <a:r>
              <a:rPr lang="en-US" altLang="zh-CN" sz="1100" spc="64" dirty="0">
                <a:solidFill>
                  <a:srgbClr val="000000"/>
                </a:solidFill>
                <a:latin typeface="MS Gothic"/>
                <a:ea typeface="MS Gothic"/>
              </a:rPr>
              <a:t>）</a:t>
            </a:r>
          </a:p>
        </p:txBody>
      </p:sp>
      <p:sp>
        <p:nvSpPr>
          <p:cNvPr id="238" name="TextBox 238"/>
          <p:cNvSpPr txBox="1"/>
          <p:nvPr/>
        </p:nvSpPr>
        <p:spPr>
          <a:xfrm>
            <a:off x="7431271" y="1976475"/>
            <a:ext cx="2038881" cy="4316008"/>
          </a:xfrm>
          <a:prstGeom prst="rect">
            <a:avLst/>
          </a:prstGeom>
          <a:noFill/>
        </p:spPr>
        <p:txBody>
          <a:bodyPr wrap="square" lIns="0" tIns="0" rIns="0" bIns="0" rtlCol="0">
            <a:spAutoFit/>
          </a:bodyPr>
          <a:lstStyle/>
          <a:p>
            <a:pPr marL="0" indent="925021">
              <a:lnSpc>
                <a:spcPct val="100000"/>
              </a:lnSpc>
            </a:pPr>
            <a:r>
              <a:rPr lang="en-US" altLang="zh-CN" sz="1200" b="1" spc="-139" dirty="0">
                <a:solidFill>
                  <a:srgbClr val="BF9878"/>
                </a:solidFill>
                <a:latin typeface="MS Gothic"/>
                <a:ea typeface="MS Gothic"/>
              </a:rPr>
              <a:t>ラン</a:t>
            </a:r>
            <a:r>
              <a:rPr lang="en-US" altLang="zh-CN" sz="1200" b="1" spc="-129" dirty="0">
                <a:solidFill>
                  <a:srgbClr val="BF9878"/>
                </a:solidFill>
                <a:latin typeface="MS Gothic"/>
                <a:ea typeface="MS Gothic"/>
              </a:rPr>
              <a:t>キング</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80"/>
              </a:lnSpc>
            </a:pPr>
            <a:endParaRPr lang="en-US" dirty="0"/>
          </a:p>
          <a:p>
            <a:pPr marL="0" indent="436668">
              <a:lnSpc>
                <a:spcPct val="100000"/>
              </a:lnSpc>
              <a:tabLst>
                <a:tab pos="721656" algn="l"/>
              </a:tabLst>
            </a:pPr>
            <a:r>
              <a:rPr lang="en-US" altLang="zh-CN" sz="1100" spc="164" dirty="0">
                <a:solidFill>
                  <a:srgbClr val="E50000"/>
                </a:solidFill>
                <a:latin typeface="Times New Roman"/>
                <a:ea typeface="Times New Roman"/>
              </a:rPr>
              <a:t>•	</a:t>
            </a:r>
            <a:r>
              <a:rPr lang="en-US" altLang="zh-CN" sz="1100" spc="-200" dirty="0">
                <a:solidFill>
                  <a:srgbClr val="000000"/>
                </a:solidFill>
                <a:latin typeface="MS Gothic"/>
                <a:ea typeface="MS Gothic"/>
              </a:rPr>
              <a:t>セクター・アナリストに</a:t>
            </a:r>
          </a:p>
          <a:p>
            <a:pPr marL="0" indent="721656">
              <a:lnSpc>
                <a:spcPct val="100000"/>
              </a:lnSpc>
            </a:pPr>
            <a:r>
              <a:rPr lang="en-US" altLang="zh-CN" sz="1100" spc="-169" dirty="0">
                <a:solidFill>
                  <a:srgbClr val="000000"/>
                </a:solidFill>
                <a:latin typeface="MS Gothic"/>
                <a:ea typeface="MS Gothic"/>
              </a:rPr>
              <a:t>よるベスト</a:t>
            </a:r>
            <a:r>
              <a:rPr lang="en-US" altLang="zh-CN" sz="1100" spc="-164" dirty="0">
                <a:solidFill>
                  <a:srgbClr val="000000"/>
                </a:solidFill>
                <a:latin typeface="MS Gothic"/>
                <a:ea typeface="MS Gothic"/>
              </a:rPr>
              <a:t>・アイデアの</a:t>
            </a:r>
          </a:p>
          <a:p>
            <a:pPr marL="0" indent="721656">
              <a:lnSpc>
                <a:spcPct val="100000"/>
              </a:lnSpc>
            </a:pPr>
            <a:r>
              <a:rPr lang="en-US" altLang="zh-CN" sz="1100" spc="-129" dirty="0">
                <a:solidFill>
                  <a:srgbClr val="000000"/>
                </a:solidFill>
                <a:latin typeface="MS Gothic"/>
                <a:ea typeface="MS Gothic"/>
              </a:rPr>
              <a:t>ランク</a:t>
            </a:r>
            <a:r>
              <a:rPr lang="en-US" altLang="zh-CN" sz="1100" spc="-125" dirty="0">
                <a:solidFill>
                  <a:srgbClr val="000000"/>
                </a:solidFill>
                <a:latin typeface="MS Gothic"/>
                <a:ea typeface="MS Gothic"/>
              </a:rPr>
              <a:t>付け</a:t>
            </a:r>
          </a:p>
          <a:p>
            <a:pPr>
              <a:lnSpc>
                <a:spcPts val="1200"/>
              </a:lnSpc>
            </a:pPr>
            <a:endParaRPr lang="en-US" dirty="0"/>
          </a:p>
          <a:p>
            <a:pPr marL="0" indent="436668">
              <a:lnSpc>
                <a:spcPct val="100000"/>
              </a:lnSpc>
              <a:tabLst>
                <a:tab pos="721656" algn="l"/>
              </a:tabLst>
            </a:pPr>
            <a:r>
              <a:rPr lang="en-US" altLang="zh-CN" sz="1100" spc="164" dirty="0">
                <a:solidFill>
                  <a:srgbClr val="E50000"/>
                </a:solidFill>
                <a:latin typeface="Times New Roman"/>
                <a:ea typeface="Times New Roman"/>
              </a:rPr>
              <a:t>•	</a:t>
            </a:r>
            <a:r>
              <a:rPr lang="en-US" altLang="zh-CN" sz="1100" spc="-179" dirty="0">
                <a:solidFill>
                  <a:srgbClr val="000000"/>
                </a:solidFill>
                <a:latin typeface="MS Gothic"/>
                <a:ea typeface="MS Gothic"/>
              </a:rPr>
              <a:t>クオリティとバリュエー</a:t>
            </a:r>
          </a:p>
          <a:p>
            <a:pPr marL="0" indent="721656">
              <a:lnSpc>
                <a:spcPct val="100000"/>
              </a:lnSpc>
            </a:pPr>
            <a:r>
              <a:rPr lang="en-US" altLang="zh-CN" sz="1100" spc="-139" dirty="0">
                <a:solidFill>
                  <a:srgbClr val="000000"/>
                </a:solidFill>
                <a:latin typeface="MS Gothic"/>
                <a:ea typeface="MS Gothic"/>
              </a:rPr>
              <a:t>ションに基</a:t>
            </a:r>
            <a:r>
              <a:rPr lang="en-US" altLang="zh-CN" sz="1100" spc="-129" dirty="0">
                <a:solidFill>
                  <a:srgbClr val="000000"/>
                </a:solidFill>
                <a:latin typeface="MS Gothic"/>
                <a:ea typeface="MS Gothic"/>
              </a:rPr>
              <a:t>づく評価</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535"/>
              </a:lnSpc>
            </a:pPr>
            <a:endParaRPr lang="en-US" dirty="0"/>
          </a:p>
          <a:p>
            <a:pPr marL="0">
              <a:lnSpc>
                <a:spcPct val="100000"/>
              </a:lnSpc>
            </a:pPr>
            <a:r>
              <a:rPr lang="en-US" altLang="zh-CN" sz="1300" spc="10" dirty="0">
                <a:solidFill>
                  <a:srgbClr val="000000"/>
                </a:solidFill>
                <a:latin typeface="Times New Roman"/>
                <a:ea typeface="Times New Roman"/>
              </a:rPr>
              <a:t>Res</a:t>
            </a:r>
            <a:r>
              <a:rPr lang="en-US" altLang="zh-CN" sz="1300" dirty="0">
                <a:solidFill>
                  <a:srgbClr val="000000"/>
                </a:solidFill>
                <a:latin typeface="Times New Roman"/>
                <a:ea typeface="Times New Roman"/>
              </a:rPr>
              <a:t>earc</a:t>
            </a:r>
          </a:p>
          <a:p>
            <a:pPr marL="0">
              <a:lnSpc>
                <a:spcPct val="100000"/>
              </a:lnSpc>
            </a:pPr>
            <a:r>
              <a:rPr lang="en-US" altLang="zh-CN" sz="1300" spc="60" dirty="0">
                <a:solidFill>
                  <a:srgbClr val="000000"/>
                </a:solidFill>
                <a:latin typeface="Times New Roman"/>
                <a:ea typeface="Times New Roman"/>
              </a:rPr>
              <a:t>h</a:t>
            </a:r>
          </a:p>
        </p:txBody>
      </p:sp>
      <p:sp>
        <p:nvSpPr>
          <p:cNvPr id="239" name="TextBox 239"/>
          <p:cNvSpPr txBox="1"/>
          <p:nvPr/>
        </p:nvSpPr>
        <p:spPr>
          <a:xfrm>
            <a:off x="9570719" y="7138165"/>
            <a:ext cx="61859" cy="106680"/>
          </a:xfrm>
          <a:prstGeom prst="rect">
            <a:avLst/>
          </a:prstGeom>
          <a:noFill/>
        </p:spPr>
        <p:txBody>
          <a:bodyPr wrap="square" lIns="0" tIns="0" rIns="0" bIns="0" rtlCol="0">
            <a:spAutoFit/>
          </a:bodyPr>
          <a:lstStyle/>
          <a:p>
            <a:pPr marL="0">
              <a:lnSpc>
                <a:spcPct val="100000"/>
              </a:lnSpc>
            </a:pPr>
            <a:r>
              <a:rPr lang="en-US" altLang="zh-CN" sz="700" spc="25" dirty="0">
                <a:solidFill>
                  <a:srgbClr val="000000"/>
                </a:solidFill>
                <a:latin typeface="Times New Roman"/>
                <a:ea typeface="Times New Roman"/>
              </a:rPr>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Freeform 240"/>
          <p:cNvSpPr/>
          <p:nvPr/>
        </p:nvSpPr>
        <p:spPr>
          <a:xfrm>
            <a:off x="414337" y="1023937"/>
            <a:ext cx="9186862" cy="4762"/>
          </a:xfrm>
          <a:custGeom>
            <a:avLst/>
            <a:gdLst>
              <a:gd name="connsiteX0" fmla="*/ 6286 w 9186862"/>
              <a:gd name="connsiteY0" fmla="*/ 9334 h 4762"/>
              <a:gd name="connsiteX1" fmla="*/ 9196006 w 9186862"/>
              <a:gd name="connsiteY1" fmla="*/ 9334 h 4762"/>
            </a:gdLst>
            <a:ahLst/>
            <a:cxnLst>
              <a:cxn ang="0">
                <a:pos x="connsiteX0" y="connsiteY0"/>
              </a:cxn>
              <a:cxn ang="0">
                <a:pos x="connsiteX1" y="connsiteY1"/>
              </a:cxn>
            </a:cxnLst>
            <a:rect l="l" t="t" r="r" b="b"/>
            <a:pathLst>
              <a:path w="9186862" h="4762">
                <a:moveTo>
                  <a:pt x="6286" y="9334"/>
                </a:moveTo>
                <a:lnTo>
                  <a:pt x="9196006" y="9334"/>
                </a:lnTo>
              </a:path>
            </a:pathLst>
          </a:custGeom>
          <a:ln w="9525">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42" name="Picture 242"/>
          <p:cNvPicPr>
            <a:picLocks noChangeAspect="1"/>
          </p:cNvPicPr>
          <p:nvPr/>
        </p:nvPicPr>
        <p:blipFill>
          <a:blip r:embed="rId2"/>
          <a:stretch>
            <a:fillRect/>
          </a:stretch>
        </p:blipFill>
        <p:spPr>
          <a:xfrm>
            <a:off x="411480" y="6979920"/>
            <a:ext cx="251460" cy="274320"/>
          </a:xfrm>
          <a:prstGeom prst="rect">
            <a:avLst/>
          </a:prstGeom>
        </p:spPr>
      </p:pic>
      <p:pic>
        <p:nvPicPr>
          <p:cNvPr id="243" name="Picture 243"/>
          <p:cNvPicPr>
            <a:picLocks noChangeAspect="1"/>
          </p:cNvPicPr>
          <p:nvPr/>
        </p:nvPicPr>
        <p:blipFill>
          <a:blip r:embed="rId3"/>
          <a:stretch>
            <a:fillRect/>
          </a:stretch>
        </p:blipFill>
        <p:spPr>
          <a:xfrm>
            <a:off x="693420" y="7018020"/>
            <a:ext cx="449580" cy="182880"/>
          </a:xfrm>
          <a:prstGeom prst="rect">
            <a:avLst/>
          </a:prstGeom>
        </p:spPr>
      </p:pic>
      <p:pic>
        <p:nvPicPr>
          <p:cNvPr id="244" name="Picture 244"/>
          <p:cNvPicPr>
            <a:picLocks noChangeAspect="1"/>
          </p:cNvPicPr>
          <p:nvPr/>
        </p:nvPicPr>
        <p:blipFill>
          <a:blip r:embed="rId4"/>
          <a:stretch>
            <a:fillRect/>
          </a:stretch>
        </p:blipFill>
        <p:spPr>
          <a:xfrm>
            <a:off x="952500" y="2133600"/>
            <a:ext cx="8382000" cy="3619500"/>
          </a:xfrm>
          <a:prstGeom prst="rect">
            <a:avLst/>
          </a:prstGeom>
        </p:spPr>
      </p:pic>
      <p:sp>
        <p:nvSpPr>
          <p:cNvPr id="2" name="TextBox 244"/>
          <p:cNvSpPr txBox="1"/>
          <p:nvPr/>
        </p:nvSpPr>
        <p:spPr>
          <a:xfrm>
            <a:off x="419100" y="540411"/>
            <a:ext cx="9273166" cy="1569247"/>
          </a:xfrm>
          <a:prstGeom prst="rect">
            <a:avLst/>
          </a:prstGeom>
          <a:noFill/>
        </p:spPr>
        <p:txBody>
          <a:bodyPr wrap="square" lIns="0" tIns="0" rIns="0" bIns="0" rtlCol="0">
            <a:spAutoFit/>
          </a:bodyPr>
          <a:lstStyle/>
          <a:p>
            <a:pPr marL="0">
              <a:lnSpc>
                <a:spcPct val="100000"/>
              </a:lnSpc>
            </a:pPr>
            <a:r>
              <a:rPr lang="en-US" altLang="zh-CN" sz="2800" spc="-329" dirty="0">
                <a:solidFill>
                  <a:srgbClr val="000000"/>
                </a:solidFill>
                <a:latin typeface="MS Gothic"/>
                <a:ea typeface="MS Gothic"/>
              </a:rPr>
              <a:t>サステナビリティ重視型：リターンに照準定め</a:t>
            </a:r>
            <a:r>
              <a:rPr lang="en-US" altLang="zh-CN" sz="2800" spc="-325" dirty="0">
                <a:solidFill>
                  <a:srgbClr val="000000"/>
                </a:solidFill>
                <a:latin typeface="MS Gothic"/>
                <a:ea typeface="MS Gothic"/>
              </a:rPr>
              <a:t>る旗艦アクティブ</a:t>
            </a:r>
          </a:p>
          <a:p>
            <a:pPr>
              <a:lnSpc>
                <a:spcPts val="1039"/>
              </a:lnSpc>
            </a:pPr>
            <a:endParaRPr lang="en-US" dirty="0"/>
          </a:p>
          <a:p>
            <a:pPr marL="0">
              <a:lnSpc>
                <a:spcPct val="100000"/>
              </a:lnSpc>
            </a:pPr>
            <a:r>
              <a:rPr lang="en-US" altLang="zh-CN" sz="1400" spc="-100" dirty="0">
                <a:solidFill>
                  <a:srgbClr val="454547"/>
                </a:solidFill>
                <a:latin typeface="MS Gothic"/>
                <a:ea typeface="MS Gothic"/>
              </a:rPr>
              <a:t>グローバル</a:t>
            </a:r>
            <a:r>
              <a:rPr lang="en-US" altLang="zh-CN" sz="1400" spc="-94" dirty="0">
                <a:solidFill>
                  <a:srgbClr val="454547"/>
                </a:solidFill>
                <a:latin typeface="MS Gothic"/>
                <a:ea typeface="MS Gothic"/>
              </a:rPr>
              <a:t>・サステナブル株式戦略</a:t>
            </a:r>
          </a:p>
          <a:p>
            <a:pPr marL="0" hangingPunct="0">
              <a:lnSpc>
                <a:spcPct val="95416"/>
              </a:lnSpc>
            </a:pPr>
            <a:r>
              <a:rPr lang="en-US" altLang="zh-CN" sz="1400" spc="-50" dirty="0">
                <a:solidFill>
                  <a:srgbClr val="454547"/>
                </a:solidFill>
                <a:latin typeface="MS Gothic"/>
                <a:ea typeface="MS Gothic"/>
              </a:rPr>
              <a:t>-</a:t>
            </a:r>
            <a:r>
              <a:rPr lang="en-US" altLang="zh-CN" sz="1400" spc="290" dirty="0">
                <a:solidFill>
                  <a:srgbClr val="454547"/>
                </a:solidFill>
                <a:latin typeface="MS Gothic"/>
                <a:cs typeface="MS Gothic"/>
              </a:rPr>
              <a:t> </a:t>
            </a:r>
            <a:r>
              <a:rPr lang="en-US" altLang="zh-CN" sz="1400" spc="-104" dirty="0">
                <a:solidFill>
                  <a:srgbClr val="454547"/>
                </a:solidFill>
                <a:latin typeface="MS Gothic"/>
                <a:ea typeface="MS Gothic"/>
              </a:rPr>
              <a:t>長期業績予想に基づくバリュエーション分析と非財務データに基づくサステナブル評価を組み合わせる</a:t>
            </a:r>
            <a:br/>
            <a:r>
              <a:rPr lang="en-US" altLang="zh-CN" sz="1400" spc="-60" dirty="0">
                <a:solidFill>
                  <a:srgbClr val="454547"/>
                </a:solidFill>
                <a:latin typeface="MS Gothic"/>
                <a:ea typeface="MS Gothic"/>
              </a:rPr>
              <a:t>-</a:t>
            </a:r>
            <a:r>
              <a:rPr lang="en-US" altLang="zh-CN" sz="1400" spc="220" dirty="0">
                <a:solidFill>
                  <a:srgbClr val="454547"/>
                </a:solidFill>
                <a:latin typeface="MS Gothic"/>
                <a:cs typeface="MS Gothic"/>
              </a:rPr>
              <a:t> </a:t>
            </a:r>
            <a:r>
              <a:rPr lang="en-US" altLang="zh-CN" sz="1400" spc="-119" dirty="0">
                <a:solidFill>
                  <a:srgbClr val="000000"/>
                </a:solidFill>
                <a:latin typeface="MS Gothic"/>
                <a:ea typeface="MS Gothic"/>
              </a:rPr>
              <a:t>経済リターンと社会リターンを融合する方法論</a:t>
            </a:r>
          </a:p>
          <a:p>
            <a:pPr>
              <a:lnSpc>
                <a:spcPts val="1675"/>
              </a:lnSpc>
            </a:pPr>
            <a:endParaRPr lang="en-US" dirty="0"/>
          </a:p>
          <a:p>
            <a:pPr marL="0" indent="8786563">
              <a:lnSpc>
                <a:spcPct val="100000"/>
              </a:lnSpc>
            </a:pPr>
            <a:r>
              <a:rPr lang="en-US" altLang="zh-CN" sz="1100" spc="20" dirty="0">
                <a:solidFill>
                  <a:srgbClr val="000000"/>
                </a:solidFill>
                <a:latin typeface="Times New Roman"/>
                <a:ea typeface="Times New Roman"/>
              </a:rPr>
              <a:t>10</a:t>
            </a:r>
            <a:r>
              <a:rPr lang="en-US" altLang="zh-CN" sz="1100" spc="25" dirty="0">
                <a:solidFill>
                  <a:srgbClr val="000000"/>
                </a:solidFill>
                <a:latin typeface="Times New Roman"/>
                <a:cs typeface="Times New Roman"/>
              </a:rPr>
              <a:t> </a:t>
            </a:r>
            <a:r>
              <a:rPr lang="en-US" altLang="zh-CN" sz="1100" spc="40" dirty="0">
                <a:solidFill>
                  <a:srgbClr val="000000"/>
                </a:solidFill>
                <a:latin typeface="MS Gothic"/>
                <a:ea typeface="MS Gothic"/>
              </a:rPr>
              <a:t>分位</a:t>
            </a:r>
          </a:p>
        </p:txBody>
      </p:sp>
      <p:sp>
        <p:nvSpPr>
          <p:cNvPr id="245" name="TextBox 245"/>
          <p:cNvSpPr txBox="1"/>
          <p:nvPr/>
        </p:nvSpPr>
        <p:spPr>
          <a:xfrm>
            <a:off x="679629" y="2109659"/>
            <a:ext cx="305308" cy="213360"/>
          </a:xfrm>
          <a:prstGeom prst="rect">
            <a:avLst/>
          </a:prstGeom>
          <a:noFill/>
        </p:spPr>
        <p:txBody>
          <a:bodyPr wrap="square" lIns="0" tIns="0" rIns="0" bIns="0" rtlCol="0">
            <a:spAutoFit/>
          </a:bodyPr>
          <a:lstStyle/>
          <a:p>
            <a:pPr marL="0">
              <a:lnSpc>
                <a:spcPct val="100000"/>
              </a:lnSpc>
            </a:pPr>
            <a:r>
              <a:rPr lang="en-US" altLang="zh-CN" sz="1400" spc="-10" dirty="0">
                <a:solidFill>
                  <a:srgbClr val="000000"/>
                </a:solidFill>
                <a:latin typeface="MS Gothic"/>
                <a:ea typeface="MS Gothic"/>
              </a:rPr>
              <a:t>高</a:t>
            </a:r>
          </a:p>
        </p:txBody>
      </p:sp>
      <p:sp>
        <p:nvSpPr>
          <p:cNvPr id="246" name="TextBox 246"/>
          <p:cNvSpPr txBox="1"/>
          <p:nvPr/>
        </p:nvSpPr>
        <p:spPr>
          <a:xfrm>
            <a:off x="1061773" y="2154363"/>
            <a:ext cx="1876555" cy="320040"/>
          </a:xfrm>
          <a:prstGeom prst="rect">
            <a:avLst/>
          </a:prstGeom>
          <a:noFill/>
        </p:spPr>
        <p:txBody>
          <a:bodyPr wrap="square" lIns="0" tIns="0" rIns="0" bIns="0" rtlCol="0">
            <a:spAutoFit/>
          </a:bodyPr>
          <a:lstStyle/>
          <a:p>
            <a:pPr marL="0" indent="64017">
              <a:lnSpc>
                <a:spcPct val="100000"/>
              </a:lnSpc>
            </a:pPr>
            <a:r>
              <a:rPr lang="en-US" altLang="zh-CN" sz="1000" spc="20" dirty="0">
                <a:solidFill>
                  <a:srgbClr val="7D7D7D"/>
                </a:solidFill>
                <a:latin typeface="Times New Roman"/>
                <a:ea typeface="Times New Roman"/>
              </a:rPr>
              <a:t>Monitor</a:t>
            </a:r>
            <a:r>
              <a:rPr lang="en-US" altLang="zh-CN" sz="1000" spc="25" dirty="0">
                <a:solidFill>
                  <a:srgbClr val="7D7D7D"/>
                </a:solidFill>
                <a:latin typeface="Times New Roman"/>
                <a:cs typeface="Times New Roman"/>
              </a:rPr>
              <a:t> </a:t>
            </a:r>
            <a:r>
              <a:rPr lang="en-US" altLang="zh-CN" sz="1000" spc="40" dirty="0">
                <a:solidFill>
                  <a:srgbClr val="7D7D7D"/>
                </a:solidFill>
                <a:latin typeface="Times New Roman"/>
                <a:ea typeface="Times New Roman"/>
              </a:rPr>
              <a:t>&amp;</a:t>
            </a:r>
            <a:r>
              <a:rPr lang="en-US" altLang="zh-CN" sz="1000" spc="25" dirty="0">
                <a:solidFill>
                  <a:srgbClr val="7D7D7D"/>
                </a:solidFill>
                <a:latin typeface="Times New Roman"/>
                <a:cs typeface="Times New Roman"/>
              </a:rPr>
              <a:t> </a:t>
            </a:r>
            <a:r>
              <a:rPr lang="en-US" altLang="zh-CN" sz="1000" spc="15" dirty="0">
                <a:solidFill>
                  <a:srgbClr val="7D7D7D"/>
                </a:solidFill>
                <a:latin typeface="Times New Roman"/>
                <a:ea typeface="Times New Roman"/>
              </a:rPr>
              <a:t>patience</a:t>
            </a:r>
          </a:p>
          <a:p>
            <a:pPr marL="0">
              <a:lnSpc>
                <a:spcPct val="100000"/>
              </a:lnSpc>
            </a:pPr>
            <a:r>
              <a:rPr lang="en-US" altLang="zh-CN" sz="1100" b="1" spc="-129" dirty="0">
                <a:solidFill>
                  <a:srgbClr val="000000"/>
                </a:solidFill>
                <a:latin typeface="MS Gothic"/>
                <a:ea typeface="MS Gothic"/>
              </a:rPr>
              <a:t>忍耐強くモ</a:t>
            </a:r>
            <a:r>
              <a:rPr lang="en-US" altLang="zh-CN" sz="1100" b="1" spc="-125" dirty="0">
                <a:solidFill>
                  <a:srgbClr val="000000"/>
                </a:solidFill>
                <a:latin typeface="MS Gothic"/>
                <a:ea typeface="MS Gothic"/>
              </a:rPr>
              <a:t>ニタリングを行う銘柄</a:t>
            </a:r>
          </a:p>
        </p:txBody>
      </p:sp>
      <p:sp>
        <p:nvSpPr>
          <p:cNvPr id="247" name="TextBox 247"/>
          <p:cNvSpPr txBox="1"/>
          <p:nvPr/>
        </p:nvSpPr>
        <p:spPr>
          <a:xfrm>
            <a:off x="8005111" y="2198296"/>
            <a:ext cx="902712" cy="167640"/>
          </a:xfrm>
          <a:prstGeom prst="rect">
            <a:avLst/>
          </a:prstGeom>
          <a:noFill/>
        </p:spPr>
        <p:txBody>
          <a:bodyPr wrap="square" lIns="0" tIns="0" rIns="0" bIns="0" rtlCol="0">
            <a:spAutoFit/>
          </a:bodyPr>
          <a:lstStyle/>
          <a:p>
            <a:pPr marL="0">
              <a:lnSpc>
                <a:spcPct val="100000"/>
              </a:lnSpc>
            </a:pPr>
            <a:r>
              <a:rPr lang="en-US" altLang="zh-CN" sz="1100" b="1" spc="-110" dirty="0">
                <a:solidFill>
                  <a:srgbClr val="FE0000"/>
                </a:solidFill>
                <a:latin typeface="MS Gothic"/>
                <a:ea typeface="MS Gothic"/>
              </a:rPr>
              <a:t>フォーカ</a:t>
            </a:r>
            <a:r>
              <a:rPr lang="en-US" altLang="zh-CN" sz="1100" b="1" spc="-100" dirty="0">
                <a:solidFill>
                  <a:srgbClr val="FE0000"/>
                </a:solidFill>
                <a:latin typeface="MS Gothic"/>
                <a:ea typeface="MS Gothic"/>
              </a:rPr>
              <a:t>ス銘柄</a:t>
            </a:r>
          </a:p>
        </p:txBody>
      </p:sp>
      <p:sp>
        <p:nvSpPr>
          <p:cNvPr id="248" name="TextBox 248"/>
          <p:cNvSpPr txBox="1"/>
          <p:nvPr/>
        </p:nvSpPr>
        <p:spPr>
          <a:xfrm>
            <a:off x="235126" y="2791624"/>
            <a:ext cx="215391" cy="2336799"/>
          </a:xfrm>
          <a:prstGeom prst="rect">
            <a:avLst/>
          </a:prstGeom>
          <a:noFill/>
        </p:spPr>
        <p:txBody>
          <a:bodyPr wrap="square" lIns="0" tIns="0" rIns="0" bIns="0" rtlCol="0">
            <a:spAutoFit/>
          </a:bodyPr>
          <a:lstStyle/>
          <a:p>
            <a:pPr marL="0" hangingPunct="0">
              <a:lnSpc>
                <a:spcPct val="95416"/>
              </a:lnSpc>
            </a:pPr>
            <a:r>
              <a:rPr lang="en-US" altLang="zh-CN" sz="1600" spc="-55" dirty="0">
                <a:solidFill>
                  <a:srgbClr val="000000"/>
                </a:solidFill>
                <a:latin typeface="MS Gothic"/>
                <a:ea typeface="MS Gothic"/>
              </a:rPr>
              <a:t>サステナビリティ評</a:t>
            </a:r>
            <a:r>
              <a:rPr lang="en-US" altLang="zh-CN" sz="1600" spc="-75" dirty="0">
                <a:solidFill>
                  <a:srgbClr val="000000"/>
                </a:solidFill>
                <a:latin typeface="MS Gothic"/>
                <a:ea typeface="MS Gothic"/>
              </a:rPr>
              <a:t>価</a:t>
            </a:r>
          </a:p>
        </p:txBody>
      </p:sp>
      <p:sp>
        <p:nvSpPr>
          <p:cNvPr id="249" name="TextBox 249"/>
          <p:cNvSpPr txBox="1"/>
          <p:nvPr/>
        </p:nvSpPr>
        <p:spPr>
          <a:xfrm>
            <a:off x="600886" y="2909228"/>
            <a:ext cx="215391" cy="2103119"/>
          </a:xfrm>
          <a:prstGeom prst="rect">
            <a:avLst/>
          </a:prstGeom>
          <a:noFill/>
        </p:spPr>
        <p:txBody>
          <a:bodyPr wrap="square" lIns="0" tIns="0" rIns="0" bIns="0" rtlCol="0">
            <a:spAutoFit/>
          </a:bodyPr>
          <a:lstStyle/>
          <a:p>
            <a:pPr marL="0" hangingPunct="0">
              <a:lnSpc>
                <a:spcPct val="95416"/>
              </a:lnSpc>
            </a:pPr>
            <a:r>
              <a:rPr lang="en-US" altLang="zh-CN" sz="1600" spc="-55" dirty="0">
                <a:solidFill>
                  <a:srgbClr val="000000"/>
                </a:solidFill>
                <a:latin typeface="MS Gothic"/>
                <a:ea typeface="MS Gothic"/>
              </a:rPr>
              <a:t>非財務データによ</a:t>
            </a:r>
            <a:r>
              <a:rPr lang="en-US" altLang="zh-CN" sz="1600" spc="-75" dirty="0">
                <a:solidFill>
                  <a:srgbClr val="000000"/>
                </a:solidFill>
                <a:latin typeface="MS Gothic"/>
                <a:ea typeface="MS Gothic"/>
              </a:rPr>
              <a:t>る</a:t>
            </a:r>
          </a:p>
        </p:txBody>
      </p:sp>
      <p:sp>
        <p:nvSpPr>
          <p:cNvPr id="250" name="TextBox 250"/>
          <p:cNvSpPr txBox="1"/>
          <p:nvPr/>
        </p:nvSpPr>
        <p:spPr>
          <a:xfrm>
            <a:off x="9205663" y="3779248"/>
            <a:ext cx="408926" cy="167640"/>
          </a:xfrm>
          <a:prstGeom prst="rect">
            <a:avLst/>
          </a:prstGeom>
          <a:noFill/>
        </p:spPr>
        <p:txBody>
          <a:bodyPr wrap="square" lIns="0" tIns="0" rIns="0" bIns="0" rtlCol="0">
            <a:spAutoFit/>
          </a:bodyPr>
          <a:lstStyle/>
          <a:p>
            <a:pPr marL="0">
              <a:lnSpc>
                <a:spcPct val="100000"/>
              </a:lnSpc>
            </a:pPr>
            <a:r>
              <a:rPr lang="en-US" altLang="zh-CN" sz="1100" spc="10" dirty="0">
                <a:solidFill>
                  <a:srgbClr val="000000"/>
                </a:solidFill>
                <a:latin typeface="Times New Roman"/>
                <a:ea typeface="Times New Roman"/>
              </a:rPr>
              <a:t>6</a:t>
            </a:r>
            <a:r>
              <a:rPr lang="en-US" altLang="zh-CN" sz="1100" spc="20" dirty="0">
                <a:solidFill>
                  <a:srgbClr val="000000"/>
                </a:solidFill>
                <a:latin typeface="Times New Roman"/>
                <a:cs typeface="Times New Roman"/>
              </a:rPr>
              <a:t> </a:t>
            </a:r>
            <a:r>
              <a:rPr lang="en-US" altLang="zh-CN" sz="1100" spc="25" dirty="0">
                <a:solidFill>
                  <a:srgbClr val="000000"/>
                </a:solidFill>
                <a:latin typeface="MS Gothic"/>
                <a:ea typeface="MS Gothic"/>
              </a:rPr>
              <a:t>分位</a:t>
            </a:r>
          </a:p>
        </p:txBody>
      </p:sp>
      <p:sp>
        <p:nvSpPr>
          <p:cNvPr id="251" name="TextBox 251"/>
          <p:cNvSpPr txBox="1"/>
          <p:nvPr/>
        </p:nvSpPr>
        <p:spPr>
          <a:xfrm>
            <a:off x="679629" y="5337998"/>
            <a:ext cx="305308" cy="213360"/>
          </a:xfrm>
          <a:prstGeom prst="rect">
            <a:avLst/>
          </a:prstGeom>
          <a:noFill/>
        </p:spPr>
        <p:txBody>
          <a:bodyPr wrap="square" lIns="0" tIns="0" rIns="0" bIns="0" rtlCol="0">
            <a:spAutoFit/>
          </a:bodyPr>
          <a:lstStyle/>
          <a:p>
            <a:pPr marL="0">
              <a:lnSpc>
                <a:spcPct val="100000"/>
              </a:lnSpc>
            </a:pPr>
            <a:r>
              <a:rPr lang="en-US" altLang="zh-CN" sz="1400" spc="-10" dirty="0">
                <a:solidFill>
                  <a:srgbClr val="000000"/>
                </a:solidFill>
                <a:latin typeface="MS Gothic"/>
                <a:ea typeface="MS Gothic"/>
              </a:rPr>
              <a:t>低</a:t>
            </a:r>
          </a:p>
        </p:txBody>
      </p:sp>
      <p:sp>
        <p:nvSpPr>
          <p:cNvPr id="252" name="TextBox 252"/>
          <p:cNvSpPr txBox="1"/>
          <p:nvPr/>
        </p:nvSpPr>
        <p:spPr>
          <a:xfrm>
            <a:off x="962966" y="5479980"/>
            <a:ext cx="1643779" cy="460914"/>
          </a:xfrm>
          <a:prstGeom prst="rect">
            <a:avLst/>
          </a:prstGeom>
          <a:noFill/>
        </p:spPr>
        <p:txBody>
          <a:bodyPr wrap="square" lIns="0" tIns="0" rIns="0" bIns="0" rtlCol="0">
            <a:spAutoFit/>
          </a:bodyPr>
          <a:lstStyle/>
          <a:p>
            <a:pPr marL="0" indent="162951">
              <a:lnSpc>
                <a:spcPct val="100000"/>
              </a:lnSpc>
            </a:pPr>
            <a:r>
              <a:rPr lang="en-US" altLang="zh-CN" sz="1000" spc="-320" dirty="0">
                <a:solidFill>
                  <a:srgbClr val="7D7D7D"/>
                </a:solidFill>
                <a:latin typeface="Times New Roman"/>
                <a:ea typeface="Times New Roman"/>
              </a:rPr>
              <a:t>Watch</a:t>
            </a:r>
            <a:r>
              <a:rPr lang="en-US" altLang="zh-CN" sz="1100" b="1" spc="-680" dirty="0">
                <a:solidFill>
                  <a:srgbClr val="000000"/>
                </a:solidFill>
                <a:latin typeface="MS Gothic"/>
                <a:ea typeface="MS Gothic"/>
              </a:rPr>
              <a:t>警戒／回避する銘柄</a:t>
            </a:r>
            <a:r>
              <a:rPr lang="en-US" altLang="zh-CN" sz="1000" spc="-475" dirty="0">
                <a:solidFill>
                  <a:srgbClr val="7D7D7D"/>
                </a:solidFill>
                <a:latin typeface="Times New Roman"/>
                <a:ea typeface="Times New Roman"/>
              </a:rPr>
              <a:t>&amp;</a:t>
            </a:r>
            <a:r>
              <a:rPr lang="en-US" altLang="zh-CN" sz="1000" spc="25" dirty="0">
                <a:solidFill>
                  <a:srgbClr val="7D7D7D"/>
                </a:solidFill>
                <a:latin typeface="Times New Roman"/>
                <a:cs typeface="Times New Roman"/>
              </a:rPr>
              <a:t> </a:t>
            </a:r>
            <a:r>
              <a:rPr lang="en-US" altLang="zh-CN" sz="1000" spc="-275" dirty="0">
                <a:solidFill>
                  <a:srgbClr val="7D7D7D"/>
                </a:solidFill>
                <a:latin typeface="Times New Roman"/>
                <a:ea typeface="Times New Roman"/>
              </a:rPr>
              <a:t>avoid</a:t>
            </a:r>
          </a:p>
          <a:p>
            <a:pPr>
              <a:lnSpc>
                <a:spcPts val="625"/>
              </a:lnSpc>
            </a:pPr>
            <a:endParaRPr lang="en-US" dirty="0"/>
          </a:p>
          <a:p>
            <a:pPr marL="0">
              <a:lnSpc>
                <a:spcPct val="100000"/>
              </a:lnSpc>
            </a:pPr>
            <a:r>
              <a:rPr lang="en-US" altLang="zh-CN" sz="1400" spc="-5" dirty="0">
                <a:solidFill>
                  <a:srgbClr val="000000"/>
                </a:solidFill>
                <a:latin typeface="MS Gothic"/>
                <a:ea typeface="MS Gothic"/>
              </a:rPr>
              <a:t>割高</a:t>
            </a:r>
          </a:p>
        </p:txBody>
      </p:sp>
      <p:sp>
        <p:nvSpPr>
          <p:cNvPr id="253" name="TextBox 253"/>
          <p:cNvSpPr txBox="1"/>
          <p:nvPr/>
        </p:nvSpPr>
        <p:spPr>
          <a:xfrm>
            <a:off x="7622213" y="5479980"/>
            <a:ext cx="1740920" cy="482533"/>
          </a:xfrm>
          <a:prstGeom prst="rect">
            <a:avLst/>
          </a:prstGeom>
          <a:noFill/>
        </p:spPr>
        <p:txBody>
          <a:bodyPr wrap="square" lIns="0" tIns="0" rIns="0" bIns="0" rtlCol="0">
            <a:spAutoFit/>
          </a:bodyPr>
          <a:lstStyle/>
          <a:p>
            <a:pPr marL="0">
              <a:lnSpc>
                <a:spcPct val="100000"/>
              </a:lnSpc>
            </a:pPr>
            <a:r>
              <a:rPr lang="en-US" altLang="zh-CN" sz="1100" b="1" spc="-500" dirty="0">
                <a:solidFill>
                  <a:srgbClr val="000000"/>
                </a:solidFill>
                <a:latin typeface="MS Gothic"/>
                <a:ea typeface="MS Gothic"/>
              </a:rPr>
              <a:t>継続的</a:t>
            </a:r>
            <a:r>
              <a:rPr lang="en-US" altLang="zh-CN" sz="1100" b="1" spc="-494" dirty="0">
                <a:solidFill>
                  <a:srgbClr val="000000"/>
                </a:solidFill>
                <a:latin typeface="MS Gothic"/>
                <a:ea typeface="MS Gothic"/>
              </a:rPr>
              <a:t>に働きかけを行う銘柄</a:t>
            </a:r>
            <a:r>
              <a:rPr lang="en-US" altLang="zh-CN" sz="1000" spc="-204" dirty="0">
                <a:solidFill>
                  <a:srgbClr val="7D7D7D"/>
                </a:solidFill>
                <a:latin typeface="Times New Roman"/>
                <a:ea typeface="Times New Roman"/>
              </a:rPr>
              <a:t>Stay</a:t>
            </a:r>
            <a:r>
              <a:rPr lang="en-US" altLang="zh-CN" sz="1000" spc="25" dirty="0">
                <a:solidFill>
                  <a:srgbClr val="7D7D7D"/>
                </a:solidFill>
                <a:latin typeface="Times New Roman"/>
                <a:cs typeface="Times New Roman"/>
              </a:rPr>
              <a:t> </a:t>
            </a:r>
            <a:r>
              <a:rPr lang="en-US" altLang="zh-CN" sz="1000" spc="-214" dirty="0">
                <a:solidFill>
                  <a:srgbClr val="7D7D7D"/>
                </a:solidFill>
                <a:latin typeface="Times New Roman"/>
                <a:ea typeface="Times New Roman"/>
              </a:rPr>
              <a:t>engaged</a:t>
            </a:r>
          </a:p>
          <a:p>
            <a:pPr>
              <a:lnSpc>
                <a:spcPts val="794"/>
              </a:lnSpc>
            </a:pPr>
            <a:endParaRPr lang="en-US" dirty="0"/>
          </a:p>
          <a:p>
            <a:pPr marL="0" indent="1297709">
              <a:lnSpc>
                <a:spcPct val="100000"/>
              </a:lnSpc>
            </a:pPr>
            <a:r>
              <a:rPr lang="en-US" altLang="zh-CN" sz="1400" spc="-5" dirty="0">
                <a:solidFill>
                  <a:srgbClr val="000000"/>
                </a:solidFill>
                <a:latin typeface="MS Gothic"/>
                <a:ea typeface="MS Gothic"/>
              </a:rPr>
              <a:t>割安</a:t>
            </a:r>
          </a:p>
        </p:txBody>
      </p:sp>
      <p:sp>
        <p:nvSpPr>
          <p:cNvPr id="254" name="TextBox 254"/>
          <p:cNvSpPr txBox="1"/>
          <p:nvPr/>
        </p:nvSpPr>
        <p:spPr>
          <a:xfrm>
            <a:off x="3404710" y="5973193"/>
            <a:ext cx="3517627" cy="243840"/>
          </a:xfrm>
          <a:prstGeom prst="rect">
            <a:avLst/>
          </a:prstGeom>
          <a:noFill/>
        </p:spPr>
        <p:txBody>
          <a:bodyPr wrap="square" lIns="0" tIns="0" rIns="0" bIns="0" rtlCol="0">
            <a:spAutoFit/>
          </a:bodyPr>
          <a:lstStyle/>
          <a:p>
            <a:pPr marL="0">
              <a:lnSpc>
                <a:spcPct val="100000"/>
              </a:lnSpc>
            </a:pPr>
            <a:r>
              <a:rPr lang="en-US" altLang="zh-CN" sz="1600" spc="-810" dirty="0">
                <a:solidFill>
                  <a:srgbClr val="000000"/>
                </a:solidFill>
                <a:latin typeface="MS Gothic"/>
                <a:ea typeface="MS Gothic"/>
              </a:rPr>
              <a:t>長期業績予想対比でのバリュエーション</a:t>
            </a:r>
            <a:r>
              <a:rPr lang="en-US" altLang="zh-CN" sz="1400" b="1" spc="-334" dirty="0">
                <a:solidFill>
                  <a:srgbClr val="000000"/>
                </a:solidFill>
                <a:latin typeface="Times New Roman"/>
                <a:ea typeface="Times New Roman"/>
              </a:rPr>
              <a:t>Valuation</a:t>
            </a:r>
            <a:r>
              <a:rPr lang="en-US" altLang="zh-CN" sz="1400" b="1" spc="-175" dirty="0">
                <a:solidFill>
                  <a:srgbClr val="000000"/>
                </a:solidFill>
                <a:latin typeface="Times New Roman"/>
                <a:cs typeface="Times New Roman"/>
              </a:rPr>
              <a:t> </a:t>
            </a:r>
            <a:r>
              <a:rPr lang="en-US" altLang="zh-CN" sz="1400" b="1" spc="-334" dirty="0">
                <a:solidFill>
                  <a:srgbClr val="000000"/>
                </a:solidFill>
                <a:latin typeface="Times New Roman"/>
                <a:ea typeface="Times New Roman"/>
              </a:rPr>
              <a:t>rankings</a:t>
            </a:r>
            <a:r>
              <a:rPr lang="en-US" altLang="zh-CN" sz="1400" b="1" spc="-179" dirty="0">
                <a:solidFill>
                  <a:srgbClr val="000000"/>
                </a:solidFill>
                <a:latin typeface="Times New Roman"/>
                <a:cs typeface="Times New Roman"/>
              </a:rPr>
              <a:t> </a:t>
            </a:r>
            <a:r>
              <a:rPr lang="en-US" altLang="zh-CN" sz="1400" b="1" spc="-370" dirty="0">
                <a:solidFill>
                  <a:srgbClr val="000000"/>
                </a:solidFill>
                <a:latin typeface="Times New Roman"/>
                <a:ea typeface="Times New Roman"/>
              </a:rPr>
              <a:t>from</a:t>
            </a:r>
            <a:r>
              <a:rPr lang="en-US" altLang="zh-CN" sz="1400" b="1" spc="-179" dirty="0">
                <a:solidFill>
                  <a:srgbClr val="000000"/>
                </a:solidFill>
                <a:latin typeface="Times New Roman"/>
                <a:cs typeface="Times New Roman"/>
              </a:rPr>
              <a:t> </a:t>
            </a:r>
            <a:r>
              <a:rPr lang="en-US" altLang="zh-CN" sz="1400" b="1" spc="-295" dirty="0">
                <a:solidFill>
                  <a:srgbClr val="000000"/>
                </a:solidFill>
                <a:latin typeface="Times New Roman"/>
                <a:ea typeface="Times New Roman"/>
              </a:rPr>
              <a:t>financial</a:t>
            </a:r>
            <a:r>
              <a:rPr lang="en-US" altLang="zh-CN" sz="1400" b="1" spc="-184" dirty="0">
                <a:solidFill>
                  <a:srgbClr val="000000"/>
                </a:solidFill>
                <a:latin typeface="Times New Roman"/>
                <a:cs typeface="Times New Roman"/>
              </a:rPr>
              <a:t> </a:t>
            </a:r>
            <a:r>
              <a:rPr lang="en-US" altLang="zh-CN" sz="1400" b="1" spc="-329" dirty="0">
                <a:solidFill>
                  <a:srgbClr val="000000"/>
                </a:solidFill>
                <a:latin typeface="Times New Roman"/>
                <a:ea typeface="Times New Roman"/>
              </a:rPr>
              <a:t>data</a:t>
            </a:r>
          </a:p>
        </p:txBody>
      </p:sp>
      <p:sp>
        <p:nvSpPr>
          <p:cNvPr id="255" name="TextBox 255"/>
          <p:cNvSpPr txBox="1"/>
          <p:nvPr/>
        </p:nvSpPr>
        <p:spPr>
          <a:xfrm>
            <a:off x="558743" y="6605865"/>
            <a:ext cx="1901357" cy="294658"/>
          </a:xfrm>
          <a:prstGeom prst="rect">
            <a:avLst/>
          </a:prstGeom>
          <a:noFill/>
        </p:spPr>
        <p:txBody>
          <a:bodyPr wrap="square" lIns="0" tIns="0" rIns="0" bIns="0" rtlCol="0">
            <a:spAutoFit/>
          </a:bodyPr>
          <a:lstStyle/>
          <a:p>
            <a:pPr marL="0">
              <a:lnSpc>
                <a:spcPct val="100000"/>
              </a:lnSpc>
            </a:pPr>
            <a:r>
              <a:rPr lang="en-US" altLang="zh-CN" sz="800" spc="-60" dirty="0">
                <a:solidFill>
                  <a:srgbClr val="000000"/>
                </a:solidFill>
                <a:latin typeface="MS Gothic"/>
                <a:ea typeface="MS Gothic"/>
              </a:rPr>
              <a:t>上記は銘柄評価プロセスのイメー</a:t>
            </a:r>
            <a:r>
              <a:rPr lang="en-US" altLang="zh-CN" sz="800" spc="-55" dirty="0">
                <a:solidFill>
                  <a:srgbClr val="000000"/>
                </a:solidFill>
                <a:latin typeface="MS Gothic"/>
                <a:ea typeface="MS Gothic"/>
              </a:rPr>
              <a:t>ジ図です。</a:t>
            </a:r>
          </a:p>
          <a:p>
            <a:pPr>
              <a:lnSpc>
                <a:spcPts val="400"/>
              </a:lnSpc>
            </a:pPr>
            <a:endParaRPr lang="en-US" dirty="0"/>
          </a:p>
          <a:p>
            <a:pPr marL="0">
              <a:lnSpc>
                <a:spcPct val="100000"/>
              </a:lnSpc>
            </a:pPr>
            <a:r>
              <a:rPr lang="en-US" altLang="zh-CN" sz="800" spc="-150" dirty="0">
                <a:solidFill>
                  <a:srgbClr val="000000"/>
                </a:solidFill>
                <a:latin typeface="MS Gothic"/>
                <a:ea typeface="MS Gothic"/>
              </a:rPr>
              <a:t>出所：</a:t>
            </a:r>
            <a:r>
              <a:rPr lang="en-US" altLang="zh-CN" sz="800" spc="-100" dirty="0">
                <a:solidFill>
                  <a:srgbClr val="000000"/>
                </a:solidFill>
                <a:latin typeface="Times New Roman"/>
                <a:ea typeface="Times New Roman"/>
              </a:rPr>
              <a:t>UBS</a:t>
            </a:r>
            <a:r>
              <a:rPr lang="en-US" altLang="zh-CN" sz="800" spc="-154" dirty="0">
                <a:solidFill>
                  <a:srgbClr val="000000"/>
                </a:solidFill>
                <a:latin typeface="MS Gothic"/>
                <a:ea typeface="MS Gothic"/>
              </a:rPr>
              <a:t>アセット</a:t>
            </a:r>
            <a:r>
              <a:rPr lang="en-US" altLang="zh-CN" sz="800" spc="-150" dirty="0">
                <a:solidFill>
                  <a:srgbClr val="000000"/>
                </a:solidFill>
                <a:latin typeface="MS Gothic"/>
                <a:ea typeface="MS Gothic"/>
              </a:rPr>
              <a:t>・マネジメント</a:t>
            </a:r>
          </a:p>
        </p:txBody>
      </p:sp>
      <p:sp>
        <p:nvSpPr>
          <p:cNvPr id="256" name="TextBox 256"/>
          <p:cNvSpPr txBox="1"/>
          <p:nvPr/>
        </p:nvSpPr>
        <p:spPr>
          <a:xfrm>
            <a:off x="9570719" y="7138165"/>
            <a:ext cx="176159" cy="106680"/>
          </a:xfrm>
          <a:prstGeom prst="rect">
            <a:avLst/>
          </a:prstGeom>
          <a:noFill/>
        </p:spPr>
        <p:txBody>
          <a:bodyPr wrap="square" lIns="0" tIns="0" rIns="0" bIns="0" rtlCol="0">
            <a:spAutoFit/>
          </a:bodyPr>
          <a:lstStyle/>
          <a:p>
            <a:pPr marL="0">
              <a:lnSpc>
                <a:spcPct val="100000"/>
              </a:lnSpc>
            </a:pPr>
            <a:r>
              <a:rPr lang="en-US" altLang="zh-CN" sz="700" spc="25" dirty="0">
                <a:solidFill>
                  <a:srgbClr val="000000"/>
                </a:solidFill>
                <a:latin typeface="Times New Roman"/>
                <a:ea typeface="Times New Roman"/>
              </a:rPr>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Freeform 257"/>
          <p:cNvSpPr/>
          <p:nvPr/>
        </p:nvSpPr>
        <p:spPr>
          <a:xfrm>
            <a:off x="414337" y="1023937"/>
            <a:ext cx="9186862" cy="4762"/>
          </a:xfrm>
          <a:custGeom>
            <a:avLst/>
            <a:gdLst>
              <a:gd name="connsiteX0" fmla="*/ 6286 w 9186862"/>
              <a:gd name="connsiteY0" fmla="*/ 9334 h 4762"/>
              <a:gd name="connsiteX1" fmla="*/ 9196006 w 9186862"/>
              <a:gd name="connsiteY1" fmla="*/ 9334 h 4762"/>
            </a:gdLst>
            <a:ahLst/>
            <a:cxnLst>
              <a:cxn ang="0">
                <a:pos x="connsiteX0" y="connsiteY0"/>
              </a:cxn>
              <a:cxn ang="0">
                <a:pos x="connsiteX1" y="connsiteY1"/>
              </a:cxn>
            </a:cxnLst>
            <a:rect l="l" t="t" r="r" b="b"/>
            <a:pathLst>
              <a:path w="9186862" h="4762">
                <a:moveTo>
                  <a:pt x="6286" y="9334"/>
                </a:moveTo>
                <a:lnTo>
                  <a:pt x="9196006" y="9334"/>
                </a:lnTo>
              </a:path>
            </a:pathLst>
          </a:custGeom>
          <a:ln w="9525">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59" name="Picture 259"/>
          <p:cNvPicPr>
            <a:picLocks noChangeAspect="1"/>
          </p:cNvPicPr>
          <p:nvPr/>
        </p:nvPicPr>
        <p:blipFill>
          <a:blip r:embed="rId2"/>
          <a:stretch>
            <a:fillRect/>
          </a:stretch>
        </p:blipFill>
        <p:spPr>
          <a:xfrm>
            <a:off x="411480" y="6979920"/>
            <a:ext cx="251460" cy="274320"/>
          </a:xfrm>
          <a:prstGeom prst="rect">
            <a:avLst/>
          </a:prstGeom>
        </p:spPr>
      </p:pic>
      <p:pic>
        <p:nvPicPr>
          <p:cNvPr id="260" name="Picture 260"/>
          <p:cNvPicPr>
            <a:picLocks noChangeAspect="1"/>
          </p:cNvPicPr>
          <p:nvPr/>
        </p:nvPicPr>
        <p:blipFill>
          <a:blip r:embed="rId3"/>
          <a:stretch>
            <a:fillRect/>
          </a:stretch>
        </p:blipFill>
        <p:spPr>
          <a:xfrm>
            <a:off x="693420" y="7018020"/>
            <a:ext cx="449580" cy="182880"/>
          </a:xfrm>
          <a:prstGeom prst="rect">
            <a:avLst/>
          </a:prstGeom>
        </p:spPr>
      </p:pic>
      <p:pic>
        <p:nvPicPr>
          <p:cNvPr id="261" name="Picture 261"/>
          <p:cNvPicPr>
            <a:picLocks noChangeAspect="1"/>
          </p:cNvPicPr>
          <p:nvPr/>
        </p:nvPicPr>
        <p:blipFill>
          <a:blip r:embed="rId4"/>
          <a:stretch>
            <a:fillRect/>
          </a:stretch>
        </p:blipFill>
        <p:spPr>
          <a:xfrm>
            <a:off x="365760" y="5288280"/>
            <a:ext cx="9227820" cy="350520"/>
          </a:xfrm>
          <a:prstGeom prst="rect">
            <a:avLst/>
          </a:prstGeom>
        </p:spPr>
      </p:pic>
      <p:pic>
        <p:nvPicPr>
          <p:cNvPr id="262" name="Picture 262"/>
          <p:cNvPicPr>
            <a:picLocks noChangeAspect="1"/>
          </p:cNvPicPr>
          <p:nvPr/>
        </p:nvPicPr>
        <p:blipFill>
          <a:blip r:embed="rId5"/>
          <a:stretch>
            <a:fillRect/>
          </a:stretch>
        </p:blipFill>
        <p:spPr>
          <a:xfrm>
            <a:off x="411480" y="3992879"/>
            <a:ext cx="655320" cy="670560"/>
          </a:xfrm>
          <a:prstGeom prst="rect">
            <a:avLst/>
          </a:prstGeom>
        </p:spPr>
      </p:pic>
      <p:pic>
        <p:nvPicPr>
          <p:cNvPr id="263" name="Picture 263"/>
          <p:cNvPicPr>
            <a:picLocks noChangeAspect="1"/>
          </p:cNvPicPr>
          <p:nvPr/>
        </p:nvPicPr>
        <p:blipFill>
          <a:blip r:embed="rId6"/>
          <a:stretch>
            <a:fillRect/>
          </a:stretch>
        </p:blipFill>
        <p:spPr>
          <a:xfrm>
            <a:off x="2697480" y="3992879"/>
            <a:ext cx="670560" cy="670560"/>
          </a:xfrm>
          <a:prstGeom prst="rect">
            <a:avLst/>
          </a:prstGeom>
        </p:spPr>
      </p:pic>
      <p:pic>
        <p:nvPicPr>
          <p:cNvPr id="264" name="Picture 264"/>
          <p:cNvPicPr>
            <a:picLocks noChangeAspect="1"/>
          </p:cNvPicPr>
          <p:nvPr/>
        </p:nvPicPr>
        <p:blipFill>
          <a:blip r:embed="rId7"/>
          <a:stretch>
            <a:fillRect/>
          </a:stretch>
        </p:blipFill>
        <p:spPr>
          <a:xfrm>
            <a:off x="4602479" y="3992879"/>
            <a:ext cx="655320" cy="670560"/>
          </a:xfrm>
          <a:prstGeom prst="rect">
            <a:avLst/>
          </a:prstGeom>
        </p:spPr>
      </p:pic>
      <p:pic>
        <p:nvPicPr>
          <p:cNvPr id="265" name="Picture 265"/>
          <p:cNvPicPr>
            <a:picLocks noChangeAspect="1"/>
          </p:cNvPicPr>
          <p:nvPr/>
        </p:nvPicPr>
        <p:blipFill>
          <a:blip r:embed="rId8"/>
          <a:stretch>
            <a:fillRect/>
          </a:stretch>
        </p:blipFill>
        <p:spPr>
          <a:xfrm>
            <a:off x="7193280" y="3992879"/>
            <a:ext cx="655320" cy="670560"/>
          </a:xfrm>
          <a:prstGeom prst="rect">
            <a:avLst/>
          </a:prstGeom>
        </p:spPr>
      </p:pic>
      <p:sp>
        <p:nvSpPr>
          <p:cNvPr id="2" name="Freeform 265"/>
          <p:cNvSpPr/>
          <p:nvPr/>
        </p:nvSpPr>
        <p:spPr>
          <a:xfrm>
            <a:off x="412750" y="2114550"/>
            <a:ext cx="2876550" cy="19050"/>
          </a:xfrm>
          <a:custGeom>
            <a:avLst/>
            <a:gdLst>
              <a:gd name="connsiteX0" fmla="*/ 7937 w 2876550"/>
              <a:gd name="connsiteY0" fmla="*/ 10670 h 19050"/>
              <a:gd name="connsiteX1" fmla="*/ 2879407 w 2876550"/>
              <a:gd name="connsiteY1" fmla="*/ 10670 h 19050"/>
            </a:gdLst>
            <a:ahLst/>
            <a:cxnLst>
              <a:cxn ang="0">
                <a:pos x="connsiteX0" y="connsiteY0"/>
              </a:cxn>
              <a:cxn ang="0">
                <a:pos x="connsiteX1" y="connsiteY1"/>
              </a:cxn>
            </a:cxnLst>
            <a:rect l="l" t="t" r="r" b="b"/>
            <a:pathLst>
              <a:path w="2876550" h="19050">
                <a:moveTo>
                  <a:pt x="7937" y="10670"/>
                </a:moveTo>
                <a:lnTo>
                  <a:pt x="2879407" y="10670"/>
                </a:lnTo>
              </a:path>
            </a:pathLst>
          </a:custGeom>
          <a:ln w="12700">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6" name="Freeform 266"/>
          <p:cNvSpPr/>
          <p:nvPr/>
        </p:nvSpPr>
        <p:spPr>
          <a:xfrm>
            <a:off x="390525" y="1609725"/>
            <a:ext cx="2898775" cy="79375"/>
          </a:xfrm>
          <a:custGeom>
            <a:avLst/>
            <a:gdLst>
              <a:gd name="connsiteX0" fmla="*/ 30162 w 2898775"/>
              <a:gd name="connsiteY0" fmla="*/ 39687 h 79375"/>
              <a:gd name="connsiteX1" fmla="*/ 2901632 w 2898775"/>
              <a:gd name="connsiteY1" fmla="*/ 39687 h 79375"/>
            </a:gdLst>
            <a:ahLst/>
            <a:cxnLst>
              <a:cxn ang="0">
                <a:pos x="connsiteX0" y="connsiteY0"/>
              </a:cxn>
              <a:cxn ang="0">
                <a:pos x="connsiteX1" y="connsiteY1"/>
              </a:cxn>
            </a:cxnLst>
            <a:rect l="l" t="t" r="r" b="b"/>
            <a:pathLst>
              <a:path w="2898775" h="79375">
                <a:moveTo>
                  <a:pt x="30162" y="39687"/>
                </a:moveTo>
                <a:lnTo>
                  <a:pt x="2901632" y="39687"/>
                </a:lnTo>
              </a:path>
            </a:pathLst>
          </a:custGeom>
          <a:ln w="57150">
            <a:solidFill>
              <a:srgbClr val="797B7F">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7" name="Freeform 267"/>
          <p:cNvSpPr/>
          <p:nvPr/>
        </p:nvSpPr>
        <p:spPr>
          <a:xfrm>
            <a:off x="3565525" y="2092325"/>
            <a:ext cx="2898775" cy="41275"/>
          </a:xfrm>
          <a:custGeom>
            <a:avLst/>
            <a:gdLst>
              <a:gd name="connsiteX0" fmla="*/ 30162 w 2898775"/>
              <a:gd name="connsiteY0" fmla="*/ 32895 h 41275"/>
              <a:gd name="connsiteX1" fmla="*/ 2901632 w 2898775"/>
              <a:gd name="connsiteY1" fmla="*/ 32895 h 41275"/>
            </a:gdLst>
            <a:ahLst/>
            <a:cxnLst>
              <a:cxn ang="0">
                <a:pos x="connsiteX0" y="connsiteY0"/>
              </a:cxn>
              <a:cxn ang="0">
                <a:pos x="connsiteX1" y="connsiteY1"/>
              </a:cxn>
            </a:cxnLst>
            <a:rect l="l" t="t" r="r" b="b"/>
            <a:pathLst>
              <a:path w="2898775" h="41275">
                <a:moveTo>
                  <a:pt x="30162" y="32895"/>
                </a:moveTo>
                <a:lnTo>
                  <a:pt x="2901632" y="32895"/>
                </a:lnTo>
              </a:path>
            </a:pathLst>
          </a:custGeom>
          <a:ln w="12700">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8" name="Freeform 268"/>
          <p:cNvSpPr/>
          <p:nvPr/>
        </p:nvSpPr>
        <p:spPr>
          <a:xfrm>
            <a:off x="3565525" y="1609725"/>
            <a:ext cx="2898775" cy="79375"/>
          </a:xfrm>
          <a:custGeom>
            <a:avLst/>
            <a:gdLst>
              <a:gd name="connsiteX0" fmla="*/ 30162 w 2898775"/>
              <a:gd name="connsiteY0" fmla="*/ 39687 h 79375"/>
              <a:gd name="connsiteX1" fmla="*/ 2901632 w 2898775"/>
              <a:gd name="connsiteY1" fmla="*/ 39687 h 79375"/>
            </a:gdLst>
            <a:ahLst/>
            <a:cxnLst>
              <a:cxn ang="0">
                <a:pos x="connsiteX0" y="connsiteY0"/>
              </a:cxn>
              <a:cxn ang="0">
                <a:pos x="connsiteX1" y="connsiteY1"/>
              </a:cxn>
            </a:cxnLst>
            <a:rect l="l" t="t" r="r" b="b"/>
            <a:pathLst>
              <a:path w="2898775" h="79375">
                <a:moveTo>
                  <a:pt x="30162" y="39687"/>
                </a:moveTo>
                <a:lnTo>
                  <a:pt x="2901632" y="39687"/>
                </a:lnTo>
              </a:path>
            </a:pathLst>
          </a:custGeom>
          <a:ln w="57150">
            <a:solidFill>
              <a:srgbClr val="797B7F">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9" name="Freeform 269"/>
          <p:cNvSpPr/>
          <p:nvPr/>
        </p:nvSpPr>
        <p:spPr>
          <a:xfrm>
            <a:off x="6702425" y="2092325"/>
            <a:ext cx="2898775" cy="41275"/>
          </a:xfrm>
          <a:custGeom>
            <a:avLst/>
            <a:gdLst>
              <a:gd name="connsiteX0" fmla="*/ 34925 w 2898775"/>
              <a:gd name="connsiteY0" fmla="*/ 32895 h 41275"/>
              <a:gd name="connsiteX1" fmla="*/ 2906395 w 2898775"/>
              <a:gd name="connsiteY1" fmla="*/ 32895 h 41275"/>
            </a:gdLst>
            <a:ahLst/>
            <a:cxnLst>
              <a:cxn ang="0">
                <a:pos x="connsiteX0" y="connsiteY0"/>
              </a:cxn>
              <a:cxn ang="0">
                <a:pos x="connsiteX1" y="connsiteY1"/>
              </a:cxn>
            </a:cxnLst>
            <a:rect l="l" t="t" r="r" b="b"/>
            <a:pathLst>
              <a:path w="2898775" h="41275">
                <a:moveTo>
                  <a:pt x="34925" y="32895"/>
                </a:moveTo>
                <a:lnTo>
                  <a:pt x="2906395" y="32895"/>
                </a:lnTo>
              </a:path>
            </a:pathLst>
          </a:custGeom>
          <a:ln w="12700">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0" name="Freeform 270"/>
          <p:cNvSpPr/>
          <p:nvPr/>
        </p:nvSpPr>
        <p:spPr>
          <a:xfrm>
            <a:off x="6702425" y="1609725"/>
            <a:ext cx="2898775" cy="79375"/>
          </a:xfrm>
          <a:custGeom>
            <a:avLst/>
            <a:gdLst>
              <a:gd name="connsiteX0" fmla="*/ 34925 w 2898775"/>
              <a:gd name="connsiteY0" fmla="*/ 39687 h 79375"/>
              <a:gd name="connsiteX1" fmla="*/ 2906395 w 2898775"/>
              <a:gd name="connsiteY1" fmla="*/ 39687 h 79375"/>
            </a:gdLst>
            <a:ahLst/>
            <a:cxnLst>
              <a:cxn ang="0">
                <a:pos x="connsiteX0" y="connsiteY0"/>
              </a:cxn>
              <a:cxn ang="0">
                <a:pos x="connsiteX1" y="connsiteY1"/>
              </a:cxn>
            </a:cxnLst>
            <a:rect l="l" t="t" r="r" b="b"/>
            <a:pathLst>
              <a:path w="2898775" h="79375">
                <a:moveTo>
                  <a:pt x="34925" y="39687"/>
                </a:moveTo>
                <a:lnTo>
                  <a:pt x="2906395" y="39687"/>
                </a:lnTo>
              </a:path>
            </a:pathLst>
          </a:custGeom>
          <a:ln w="57150">
            <a:solidFill>
              <a:srgbClr val="797B7F">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1" name="TextBox 271"/>
          <p:cNvSpPr txBox="1"/>
          <p:nvPr/>
        </p:nvSpPr>
        <p:spPr>
          <a:xfrm>
            <a:off x="419100" y="537856"/>
            <a:ext cx="7790429" cy="769530"/>
          </a:xfrm>
          <a:prstGeom prst="rect">
            <a:avLst/>
          </a:prstGeom>
          <a:noFill/>
        </p:spPr>
        <p:txBody>
          <a:bodyPr wrap="square" lIns="0" tIns="0" rIns="0" bIns="0" rtlCol="0">
            <a:spAutoFit/>
          </a:bodyPr>
          <a:lstStyle/>
          <a:p>
            <a:pPr marL="0">
              <a:lnSpc>
                <a:spcPct val="100000"/>
              </a:lnSpc>
            </a:pPr>
            <a:r>
              <a:rPr lang="en-US" altLang="zh-CN" sz="2800" spc="-334" dirty="0">
                <a:solidFill>
                  <a:srgbClr val="000000"/>
                </a:solidFill>
                <a:latin typeface="MS Gothic"/>
                <a:ea typeface="MS Gothic"/>
              </a:rPr>
              <a:t>サステナビリティ重視型：</a:t>
            </a:r>
            <a:r>
              <a:rPr lang="en-US" altLang="zh-CN" sz="2800" spc="-490" dirty="0">
                <a:solidFill>
                  <a:srgbClr val="000000"/>
                </a:solidFill>
                <a:latin typeface="MS Gothic"/>
                <a:cs typeface="MS Gothic"/>
              </a:rPr>
              <a:t> </a:t>
            </a:r>
            <a:r>
              <a:rPr lang="en-US" altLang="zh-CN" sz="2800" spc="-204" dirty="0">
                <a:solidFill>
                  <a:srgbClr val="000000"/>
                </a:solidFill>
                <a:latin typeface="Times New Roman"/>
                <a:ea typeface="Times New Roman"/>
              </a:rPr>
              <a:t>UBS</a:t>
            </a:r>
            <a:r>
              <a:rPr lang="en-US" altLang="zh-CN" sz="2800" spc="-334" dirty="0">
                <a:solidFill>
                  <a:srgbClr val="000000"/>
                </a:solidFill>
                <a:latin typeface="MS Gothic"/>
                <a:ea typeface="MS Gothic"/>
              </a:rPr>
              <a:t>独自のスコアリング</a:t>
            </a:r>
          </a:p>
          <a:p>
            <a:pPr>
              <a:lnSpc>
                <a:spcPts val="1014"/>
              </a:lnSpc>
            </a:pPr>
            <a:endParaRPr lang="en-US" dirty="0"/>
          </a:p>
          <a:p>
            <a:pPr marL="0">
              <a:lnSpc>
                <a:spcPct val="100000"/>
              </a:lnSpc>
            </a:pPr>
            <a:r>
              <a:rPr lang="en-US" altLang="zh-CN" sz="1400" spc="-94" dirty="0">
                <a:solidFill>
                  <a:srgbClr val="454547"/>
                </a:solidFill>
                <a:latin typeface="MS Gothic"/>
                <a:ea typeface="MS Gothic"/>
              </a:rPr>
              <a:t>業種によって異なる、長期業績動向へのインパクトが大きい項目に焦点を当てた</a:t>
            </a:r>
            <a:r>
              <a:rPr lang="en-US" altLang="zh-CN" sz="1400" spc="-69" dirty="0">
                <a:solidFill>
                  <a:srgbClr val="454547"/>
                </a:solidFill>
                <a:latin typeface="Times New Roman"/>
                <a:ea typeface="Times New Roman"/>
              </a:rPr>
              <a:t>UBS</a:t>
            </a:r>
            <a:r>
              <a:rPr lang="en-US" altLang="zh-CN" sz="1400" spc="-100" dirty="0">
                <a:solidFill>
                  <a:srgbClr val="454547"/>
                </a:solidFill>
                <a:latin typeface="MS Gothic"/>
                <a:ea typeface="MS Gothic"/>
              </a:rPr>
              <a:t>独自</a:t>
            </a:r>
            <a:r>
              <a:rPr lang="en-US" altLang="zh-CN" sz="1400" spc="-94" dirty="0">
                <a:solidFill>
                  <a:srgbClr val="454547"/>
                </a:solidFill>
                <a:latin typeface="MS Gothic"/>
                <a:ea typeface="MS Gothic"/>
              </a:rPr>
              <a:t>のデータベース</a:t>
            </a:r>
          </a:p>
        </p:txBody>
      </p:sp>
      <p:sp>
        <p:nvSpPr>
          <p:cNvPr id="272" name="TextBox 272"/>
          <p:cNvSpPr txBox="1"/>
          <p:nvPr/>
        </p:nvSpPr>
        <p:spPr>
          <a:xfrm>
            <a:off x="484695" y="1849687"/>
            <a:ext cx="2093082" cy="1459056"/>
          </a:xfrm>
          <a:prstGeom prst="rect">
            <a:avLst/>
          </a:prstGeom>
          <a:noFill/>
        </p:spPr>
        <p:txBody>
          <a:bodyPr wrap="square" lIns="0" tIns="0" rIns="0" bIns="0" rtlCol="0">
            <a:spAutoFit/>
          </a:bodyPr>
          <a:lstStyle/>
          <a:p>
            <a:pPr marL="0">
              <a:lnSpc>
                <a:spcPct val="100000"/>
              </a:lnSpc>
            </a:pPr>
            <a:r>
              <a:rPr lang="en-US" altLang="zh-CN" sz="1600" spc="-10" dirty="0">
                <a:solidFill>
                  <a:srgbClr val="000000"/>
                </a:solidFill>
                <a:latin typeface="MS Gothic"/>
                <a:ea typeface="MS Gothic"/>
              </a:rPr>
              <a:t>環境</a:t>
            </a:r>
          </a:p>
          <a:p>
            <a:pPr>
              <a:lnSpc>
                <a:spcPts val="555"/>
              </a:lnSpc>
            </a:pPr>
            <a:endParaRPr lang="en-US" dirty="0"/>
          </a:p>
          <a:p>
            <a:pPr marL="0">
              <a:lnSpc>
                <a:spcPct val="100000"/>
              </a:lnSpc>
            </a:pPr>
            <a:r>
              <a:rPr lang="en-US" altLang="zh-CN" sz="1100" b="1" spc="-34" dirty="0">
                <a:solidFill>
                  <a:srgbClr val="000000"/>
                </a:solidFill>
                <a:latin typeface="MS Gothic"/>
                <a:ea typeface="MS Gothic"/>
              </a:rPr>
              <a:t>企業レベルで環境への影響を測定</a:t>
            </a:r>
            <a:r>
              <a:rPr lang="en-US" altLang="zh-CN" sz="1100" b="1" spc="-45" dirty="0">
                <a:solidFill>
                  <a:srgbClr val="000000"/>
                </a:solidFill>
                <a:latin typeface="Times New Roman"/>
                <a:ea typeface="Times New Roman"/>
              </a:rPr>
              <a:t>:</a:t>
            </a:r>
          </a:p>
          <a:p>
            <a:pPr>
              <a:lnSpc>
                <a:spcPts val="605"/>
              </a:lnSpc>
            </a:pPr>
            <a:endParaRPr lang="en-US" dirty="0"/>
          </a:p>
          <a:p>
            <a:pPr marL="0">
              <a:lnSpc>
                <a:spcPct val="100000"/>
              </a:lnSpc>
            </a:pPr>
            <a:r>
              <a:rPr lang="en-US" altLang="zh-CN" sz="1100" spc="15" dirty="0">
                <a:solidFill>
                  <a:srgbClr val="E50000"/>
                </a:solidFill>
                <a:latin typeface="Times New Roman"/>
                <a:ea typeface="Times New Roman"/>
              </a:rPr>
              <a:t>•</a:t>
            </a:r>
            <a:r>
              <a:rPr lang="en-US" altLang="zh-CN" sz="1100" spc="10" dirty="0">
                <a:solidFill>
                  <a:srgbClr val="E50000"/>
                </a:solidFill>
                <a:latin typeface="Times New Roman"/>
                <a:cs typeface="Times New Roman"/>
              </a:rPr>
              <a:t>  </a:t>
            </a:r>
            <a:r>
              <a:rPr lang="en-US" altLang="zh-CN" sz="1100" spc="50" dirty="0">
                <a:solidFill>
                  <a:srgbClr val="000000"/>
                </a:solidFill>
                <a:latin typeface="MS Gothic"/>
                <a:ea typeface="MS Gothic"/>
              </a:rPr>
              <a:t>二酸化炭素排出量</a:t>
            </a:r>
          </a:p>
          <a:p>
            <a:pPr>
              <a:lnSpc>
                <a:spcPts val="594"/>
              </a:lnSpc>
            </a:pPr>
            <a:endParaRPr lang="en-US" dirty="0"/>
          </a:p>
          <a:p>
            <a:pPr marL="0">
              <a:lnSpc>
                <a:spcPct val="100000"/>
              </a:lnSpc>
            </a:pPr>
            <a:r>
              <a:rPr lang="en-US" altLang="zh-CN" sz="1100" spc="5" dirty="0">
                <a:solidFill>
                  <a:srgbClr val="E50000"/>
                </a:solidFill>
                <a:latin typeface="Times New Roman"/>
                <a:ea typeface="Times New Roman"/>
              </a:rPr>
              <a:t>•</a:t>
            </a:r>
            <a:r>
              <a:rPr lang="en-US" altLang="zh-CN" sz="1100" spc="15" dirty="0">
                <a:solidFill>
                  <a:srgbClr val="E50000"/>
                </a:solidFill>
                <a:latin typeface="Times New Roman"/>
                <a:cs typeface="Times New Roman"/>
              </a:rPr>
              <a:t>  </a:t>
            </a:r>
            <a:r>
              <a:rPr lang="en-US" altLang="zh-CN" sz="1100" spc="15" dirty="0">
                <a:solidFill>
                  <a:srgbClr val="000000"/>
                </a:solidFill>
                <a:latin typeface="MS Gothic"/>
                <a:ea typeface="MS Gothic"/>
              </a:rPr>
              <a:t>エネルギー効率活用</a:t>
            </a:r>
          </a:p>
          <a:p>
            <a:pPr>
              <a:lnSpc>
                <a:spcPts val="594"/>
              </a:lnSpc>
            </a:pPr>
            <a:endParaRPr lang="en-US" dirty="0"/>
          </a:p>
          <a:p>
            <a:pPr marL="0">
              <a:lnSpc>
                <a:spcPct val="100000"/>
              </a:lnSpc>
            </a:pPr>
            <a:r>
              <a:rPr lang="en-US" altLang="zh-CN" sz="1100" dirty="0">
                <a:solidFill>
                  <a:srgbClr val="E50000"/>
                </a:solidFill>
                <a:latin typeface="Times New Roman"/>
                <a:ea typeface="Times New Roman"/>
              </a:rPr>
              <a:t>•</a:t>
            </a:r>
            <a:r>
              <a:rPr lang="en-US" altLang="zh-CN" sz="1100" spc="25" dirty="0">
                <a:solidFill>
                  <a:srgbClr val="E50000"/>
                </a:solidFill>
                <a:latin typeface="Times New Roman"/>
                <a:cs typeface="Times New Roman"/>
              </a:rPr>
              <a:t>  </a:t>
            </a:r>
            <a:r>
              <a:rPr lang="en-US" altLang="zh-CN" sz="1100" spc="10" dirty="0">
                <a:solidFill>
                  <a:srgbClr val="000000"/>
                </a:solidFill>
                <a:latin typeface="MS Gothic"/>
                <a:ea typeface="MS Gothic"/>
              </a:rPr>
              <a:t>再生可能エネルギー使用計画</a:t>
            </a:r>
          </a:p>
          <a:p>
            <a:pPr>
              <a:lnSpc>
                <a:spcPts val="594"/>
              </a:lnSpc>
            </a:pPr>
            <a:endParaRPr lang="en-US" dirty="0"/>
          </a:p>
          <a:p>
            <a:pPr marL="0">
              <a:lnSpc>
                <a:spcPct val="100000"/>
              </a:lnSpc>
            </a:pPr>
            <a:r>
              <a:rPr lang="en-US" altLang="zh-CN" sz="1100" spc="15" dirty="0">
                <a:solidFill>
                  <a:srgbClr val="E50000"/>
                </a:solidFill>
                <a:latin typeface="Times New Roman"/>
                <a:ea typeface="Times New Roman"/>
              </a:rPr>
              <a:t>•</a:t>
            </a:r>
            <a:r>
              <a:rPr lang="en-US" altLang="zh-CN" sz="1100" spc="15" dirty="0">
                <a:solidFill>
                  <a:srgbClr val="E50000"/>
                </a:solidFill>
                <a:latin typeface="Times New Roman"/>
                <a:cs typeface="Times New Roman"/>
              </a:rPr>
              <a:t>  </a:t>
            </a:r>
            <a:r>
              <a:rPr lang="en-US" altLang="zh-CN" sz="1100" spc="55" dirty="0">
                <a:solidFill>
                  <a:srgbClr val="000000"/>
                </a:solidFill>
                <a:latin typeface="MS Gothic"/>
                <a:ea typeface="MS Gothic"/>
              </a:rPr>
              <a:t>有害廃棄物削減</a:t>
            </a:r>
          </a:p>
        </p:txBody>
      </p:sp>
      <p:sp>
        <p:nvSpPr>
          <p:cNvPr id="273" name="TextBox 273"/>
          <p:cNvSpPr txBox="1"/>
          <p:nvPr/>
        </p:nvSpPr>
        <p:spPr>
          <a:xfrm>
            <a:off x="3659695" y="1849687"/>
            <a:ext cx="2755162" cy="1626696"/>
          </a:xfrm>
          <a:prstGeom prst="rect">
            <a:avLst/>
          </a:prstGeom>
          <a:noFill/>
        </p:spPr>
        <p:txBody>
          <a:bodyPr wrap="square" lIns="0" tIns="0" rIns="0" bIns="0" rtlCol="0">
            <a:spAutoFit/>
          </a:bodyPr>
          <a:lstStyle/>
          <a:p>
            <a:pPr marL="0">
              <a:lnSpc>
                <a:spcPct val="100000"/>
              </a:lnSpc>
            </a:pPr>
            <a:r>
              <a:rPr lang="en-US" altLang="zh-CN" sz="1600" spc="-10" dirty="0">
                <a:solidFill>
                  <a:srgbClr val="000000"/>
                </a:solidFill>
                <a:latin typeface="MS Gothic"/>
                <a:ea typeface="MS Gothic"/>
              </a:rPr>
              <a:t>社会</a:t>
            </a:r>
          </a:p>
          <a:p>
            <a:pPr>
              <a:lnSpc>
                <a:spcPts val="505"/>
              </a:lnSpc>
            </a:pPr>
            <a:endParaRPr lang="en-US" dirty="0"/>
          </a:p>
          <a:p>
            <a:pPr marL="0">
              <a:lnSpc>
                <a:spcPct val="100000"/>
              </a:lnSpc>
            </a:pPr>
            <a:r>
              <a:rPr lang="en-US" altLang="zh-CN" sz="1100" b="1" spc="-80" dirty="0">
                <a:solidFill>
                  <a:srgbClr val="000000"/>
                </a:solidFill>
                <a:latin typeface="MS Gothic"/>
                <a:ea typeface="MS Gothic"/>
              </a:rPr>
              <a:t>従業員、サプライ</a:t>
            </a:r>
            <a:r>
              <a:rPr lang="en-US" altLang="zh-CN" sz="1100" b="1" spc="-75" dirty="0">
                <a:solidFill>
                  <a:srgbClr val="000000"/>
                </a:solidFill>
                <a:latin typeface="MS Gothic"/>
                <a:ea typeface="MS Gothic"/>
              </a:rPr>
              <a:t>ヤー、地域社会に対する企業</a:t>
            </a:r>
          </a:p>
          <a:p>
            <a:pPr marL="0">
              <a:lnSpc>
                <a:spcPct val="100000"/>
              </a:lnSpc>
            </a:pPr>
            <a:r>
              <a:rPr lang="en-US" altLang="zh-CN" sz="1100" b="1" spc="-60" dirty="0">
                <a:solidFill>
                  <a:srgbClr val="000000"/>
                </a:solidFill>
                <a:latin typeface="MS Gothic"/>
                <a:ea typeface="MS Gothic"/>
              </a:rPr>
              <a:t>の関わり方を測定</a:t>
            </a:r>
            <a:r>
              <a:rPr lang="en-US" altLang="zh-CN" sz="1100" b="1" spc="-15" dirty="0">
                <a:solidFill>
                  <a:srgbClr val="000000"/>
                </a:solidFill>
                <a:latin typeface="Times New Roman"/>
                <a:ea typeface="Times New Roman"/>
              </a:rPr>
              <a:t>:</a:t>
            </a:r>
          </a:p>
          <a:p>
            <a:pPr>
              <a:lnSpc>
                <a:spcPts val="605"/>
              </a:lnSpc>
            </a:pPr>
            <a:endParaRPr lang="en-US" dirty="0"/>
          </a:p>
          <a:p>
            <a:pPr marL="0">
              <a:lnSpc>
                <a:spcPct val="100000"/>
              </a:lnSpc>
            </a:pPr>
            <a:r>
              <a:rPr lang="en-US" altLang="zh-CN" sz="1100" spc="15" dirty="0">
                <a:solidFill>
                  <a:srgbClr val="E50000"/>
                </a:solidFill>
                <a:latin typeface="Times New Roman"/>
                <a:ea typeface="Times New Roman"/>
              </a:rPr>
              <a:t>•</a:t>
            </a:r>
            <a:r>
              <a:rPr lang="en-US" altLang="zh-CN" sz="1100" spc="15" dirty="0">
                <a:solidFill>
                  <a:srgbClr val="E50000"/>
                </a:solidFill>
                <a:latin typeface="Times New Roman"/>
                <a:cs typeface="Times New Roman"/>
              </a:rPr>
              <a:t>  </a:t>
            </a:r>
            <a:r>
              <a:rPr lang="en-US" altLang="zh-CN" sz="1100" spc="55" dirty="0">
                <a:solidFill>
                  <a:srgbClr val="000000"/>
                </a:solidFill>
                <a:latin typeface="MS Gothic"/>
                <a:ea typeface="MS Gothic"/>
              </a:rPr>
              <a:t>従業員の定着率</a:t>
            </a:r>
          </a:p>
          <a:p>
            <a:pPr>
              <a:lnSpc>
                <a:spcPts val="594"/>
              </a:lnSpc>
            </a:pPr>
            <a:endParaRPr lang="en-US" dirty="0"/>
          </a:p>
          <a:p>
            <a:pPr marL="0">
              <a:lnSpc>
                <a:spcPct val="100000"/>
              </a:lnSpc>
            </a:pPr>
            <a:r>
              <a:rPr lang="en-US" altLang="zh-CN" sz="1100" spc="20" dirty="0">
                <a:solidFill>
                  <a:srgbClr val="E50000"/>
                </a:solidFill>
                <a:latin typeface="Times New Roman"/>
                <a:ea typeface="Times New Roman"/>
              </a:rPr>
              <a:t>•</a:t>
            </a:r>
            <a:r>
              <a:rPr lang="en-US" altLang="zh-CN" sz="1100" spc="25" dirty="0">
                <a:solidFill>
                  <a:srgbClr val="E50000"/>
                </a:solidFill>
                <a:latin typeface="Times New Roman"/>
                <a:cs typeface="Times New Roman"/>
              </a:rPr>
              <a:t>  </a:t>
            </a:r>
            <a:r>
              <a:rPr lang="en-US" altLang="zh-CN" sz="1100" spc="60" dirty="0">
                <a:solidFill>
                  <a:srgbClr val="000000"/>
                </a:solidFill>
                <a:latin typeface="MS Gothic"/>
                <a:ea typeface="MS Gothic"/>
              </a:rPr>
              <a:t>従業員の安全</a:t>
            </a:r>
          </a:p>
          <a:p>
            <a:pPr>
              <a:lnSpc>
                <a:spcPts val="594"/>
              </a:lnSpc>
            </a:pPr>
            <a:endParaRPr lang="en-US" dirty="0"/>
          </a:p>
          <a:p>
            <a:pPr marL="0">
              <a:lnSpc>
                <a:spcPct val="100000"/>
              </a:lnSpc>
            </a:pPr>
            <a:r>
              <a:rPr lang="en-US" altLang="zh-CN" sz="1100" spc="-40" dirty="0">
                <a:solidFill>
                  <a:srgbClr val="E50000"/>
                </a:solidFill>
                <a:latin typeface="Times New Roman"/>
                <a:ea typeface="Times New Roman"/>
              </a:rPr>
              <a:t>•</a:t>
            </a:r>
            <a:r>
              <a:rPr lang="en-US" altLang="zh-CN" sz="1100" spc="-20" dirty="0">
                <a:solidFill>
                  <a:srgbClr val="E50000"/>
                </a:solidFill>
                <a:latin typeface="Times New Roman"/>
                <a:cs typeface="Times New Roman"/>
              </a:rPr>
              <a:t>   </a:t>
            </a:r>
            <a:r>
              <a:rPr lang="en-US" altLang="zh-CN" sz="1100" spc="-119" dirty="0">
                <a:solidFill>
                  <a:srgbClr val="000000"/>
                </a:solidFill>
                <a:latin typeface="MS Gothic"/>
                <a:ea typeface="MS Gothic"/>
              </a:rPr>
              <a:t>サプライチェーンのモニタリング</a:t>
            </a:r>
          </a:p>
          <a:p>
            <a:pPr>
              <a:lnSpc>
                <a:spcPts val="594"/>
              </a:lnSpc>
            </a:pPr>
            <a:endParaRPr lang="en-US" dirty="0"/>
          </a:p>
          <a:p>
            <a:pPr marL="0">
              <a:lnSpc>
                <a:spcPct val="100000"/>
              </a:lnSpc>
            </a:pPr>
            <a:r>
              <a:rPr lang="en-US" altLang="zh-CN" sz="1100" spc="15" dirty="0">
                <a:solidFill>
                  <a:srgbClr val="E50000"/>
                </a:solidFill>
                <a:latin typeface="Times New Roman"/>
                <a:ea typeface="Times New Roman"/>
              </a:rPr>
              <a:t>•</a:t>
            </a:r>
            <a:r>
              <a:rPr lang="en-US" altLang="zh-CN" sz="1100" spc="15" dirty="0">
                <a:solidFill>
                  <a:srgbClr val="E50000"/>
                </a:solidFill>
                <a:latin typeface="Times New Roman"/>
                <a:cs typeface="Times New Roman"/>
              </a:rPr>
              <a:t>  </a:t>
            </a:r>
            <a:r>
              <a:rPr lang="en-US" altLang="zh-CN" sz="1100" spc="55" dirty="0">
                <a:solidFill>
                  <a:srgbClr val="000000"/>
                </a:solidFill>
                <a:latin typeface="MS Gothic"/>
                <a:ea typeface="MS Gothic"/>
              </a:rPr>
              <a:t>顧客情報の保全</a:t>
            </a:r>
          </a:p>
        </p:txBody>
      </p:sp>
      <p:sp>
        <p:nvSpPr>
          <p:cNvPr id="274" name="TextBox 274"/>
          <p:cNvSpPr txBox="1"/>
          <p:nvPr/>
        </p:nvSpPr>
        <p:spPr>
          <a:xfrm>
            <a:off x="6801357" y="1849687"/>
            <a:ext cx="1853814" cy="1459056"/>
          </a:xfrm>
          <a:prstGeom prst="rect">
            <a:avLst/>
          </a:prstGeom>
          <a:noFill/>
        </p:spPr>
        <p:txBody>
          <a:bodyPr wrap="square" lIns="0" tIns="0" rIns="0" bIns="0" rtlCol="0">
            <a:spAutoFit/>
          </a:bodyPr>
          <a:lstStyle/>
          <a:p>
            <a:pPr marL="0">
              <a:lnSpc>
                <a:spcPct val="100000"/>
              </a:lnSpc>
            </a:pPr>
            <a:r>
              <a:rPr lang="en-US" altLang="zh-CN" sz="1600" spc="-130" dirty="0">
                <a:solidFill>
                  <a:srgbClr val="000000"/>
                </a:solidFill>
                <a:latin typeface="MS Gothic"/>
                <a:ea typeface="MS Gothic"/>
              </a:rPr>
              <a:t>ガバ</a:t>
            </a:r>
            <a:r>
              <a:rPr lang="en-US" altLang="zh-CN" sz="1600" spc="-120" dirty="0">
                <a:solidFill>
                  <a:srgbClr val="000000"/>
                </a:solidFill>
                <a:latin typeface="MS Gothic"/>
                <a:ea typeface="MS Gothic"/>
              </a:rPr>
              <a:t>ナンス</a:t>
            </a:r>
          </a:p>
          <a:p>
            <a:pPr>
              <a:lnSpc>
                <a:spcPts val="555"/>
              </a:lnSpc>
            </a:pPr>
            <a:endParaRPr lang="en-US" dirty="0"/>
          </a:p>
          <a:p>
            <a:pPr marL="0">
              <a:lnSpc>
                <a:spcPct val="100000"/>
              </a:lnSpc>
            </a:pPr>
            <a:r>
              <a:rPr lang="en-US" altLang="zh-CN" sz="1100" b="1" spc="-20" dirty="0">
                <a:solidFill>
                  <a:srgbClr val="000000"/>
                </a:solidFill>
                <a:latin typeface="MS Gothic"/>
                <a:ea typeface="MS Gothic"/>
              </a:rPr>
              <a:t>企業の統治構造や指針を測定</a:t>
            </a:r>
            <a:r>
              <a:rPr lang="en-US" altLang="zh-CN" sz="1100" b="1" spc="10" dirty="0">
                <a:solidFill>
                  <a:srgbClr val="000000"/>
                </a:solidFill>
                <a:latin typeface="Times New Roman"/>
                <a:ea typeface="Times New Roman"/>
              </a:rPr>
              <a:t>:</a:t>
            </a:r>
          </a:p>
          <a:p>
            <a:pPr>
              <a:lnSpc>
                <a:spcPts val="605"/>
              </a:lnSpc>
            </a:pPr>
            <a:endParaRPr lang="en-US" dirty="0"/>
          </a:p>
          <a:p>
            <a:pPr marL="0">
              <a:lnSpc>
                <a:spcPct val="100000"/>
              </a:lnSpc>
            </a:pPr>
            <a:r>
              <a:rPr lang="en-US" altLang="zh-CN" sz="1100" spc="-55" dirty="0">
                <a:solidFill>
                  <a:srgbClr val="E50000"/>
                </a:solidFill>
                <a:latin typeface="Times New Roman"/>
                <a:ea typeface="Times New Roman"/>
              </a:rPr>
              <a:t>•</a:t>
            </a:r>
            <a:r>
              <a:rPr lang="en-US" altLang="zh-CN" sz="1100" spc="-40" dirty="0">
                <a:solidFill>
                  <a:srgbClr val="E50000"/>
                </a:solidFill>
                <a:latin typeface="Times New Roman"/>
                <a:cs typeface="Times New Roman"/>
              </a:rPr>
              <a:t>   </a:t>
            </a:r>
            <a:r>
              <a:rPr lang="en-US" altLang="zh-CN" sz="1100" spc="-159" dirty="0">
                <a:solidFill>
                  <a:srgbClr val="000000"/>
                </a:solidFill>
                <a:latin typeface="MS Gothic"/>
                <a:ea typeface="MS Gothic"/>
              </a:rPr>
              <a:t>サステナビリティ・レポート</a:t>
            </a:r>
          </a:p>
          <a:p>
            <a:pPr>
              <a:lnSpc>
                <a:spcPts val="594"/>
              </a:lnSpc>
            </a:pPr>
            <a:endParaRPr lang="en-US" dirty="0"/>
          </a:p>
          <a:p>
            <a:pPr marL="0">
              <a:lnSpc>
                <a:spcPct val="100000"/>
              </a:lnSpc>
            </a:pPr>
            <a:r>
              <a:rPr lang="en-US" altLang="zh-CN" sz="1100" spc="15" dirty="0">
                <a:solidFill>
                  <a:srgbClr val="E50000"/>
                </a:solidFill>
                <a:latin typeface="Times New Roman"/>
                <a:ea typeface="Times New Roman"/>
              </a:rPr>
              <a:t>•</a:t>
            </a:r>
            <a:r>
              <a:rPr lang="en-US" altLang="zh-CN" sz="1100" spc="15" dirty="0">
                <a:solidFill>
                  <a:srgbClr val="E50000"/>
                </a:solidFill>
                <a:latin typeface="Times New Roman"/>
                <a:cs typeface="Times New Roman"/>
              </a:rPr>
              <a:t>  </a:t>
            </a:r>
            <a:r>
              <a:rPr lang="en-US" altLang="zh-CN" sz="1100" spc="55" dirty="0">
                <a:solidFill>
                  <a:srgbClr val="000000"/>
                </a:solidFill>
                <a:latin typeface="MS Gothic"/>
                <a:ea typeface="MS Gothic"/>
              </a:rPr>
              <a:t>役員の報酬体系</a:t>
            </a:r>
          </a:p>
          <a:p>
            <a:pPr>
              <a:lnSpc>
                <a:spcPts val="594"/>
              </a:lnSpc>
            </a:pPr>
            <a:endParaRPr lang="en-US" dirty="0"/>
          </a:p>
          <a:p>
            <a:pPr marL="0">
              <a:lnSpc>
                <a:spcPct val="100000"/>
              </a:lnSpc>
            </a:pPr>
            <a:r>
              <a:rPr lang="en-US" altLang="zh-CN" sz="1100" spc="15" dirty="0">
                <a:solidFill>
                  <a:srgbClr val="E50000"/>
                </a:solidFill>
                <a:latin typeface="Times New Roman"/>
                <a:ea typeface="Times New Roman"/>
              </a:rPr>
              <a:t>•</a:t>
            </a:r>
            <a:r>
              <a:rPr lang="en-US" altLang="zh-CN" sz="1100" spc="15" dirty="0">
                <a:solidFill>
                  <a:srgbClr val="E50000"/>
                </a:solidFill>
                <a:latin typeface="Times New Roman"/>
                <a:cs typeface="Times New Roman"/>
              </a:rPr>
              <a:t>  </a:t>
            </a:r>
            <a:r>
              <a:rPr lang="en-US" altLang="zh-CN" sz="1100" spc="55" dirty="0">
                <a:solidFill>
                  <a:srgbClr val="000000"/>
                </a:solidFill>
                <a:latin typeface="MS Gothic"/>
                <a:ea typeface="MS Gothic"/>
              </a:rPr>
              <a:t>贈収賄防止規定</a:t>
            </a:r>
          </a:p>
          <a:p>
            <a:pPr>
              <a:lnSpc>
                <a:spcPts val="594"/>
              </a:lnSpc>
            </a:pPr>
            <a:endParaRPr lang="en-US" dirty="0"/>
          </a:p>
          <a:p>
            <a:pPr marL="0">
              <a:lnSpc>
                <a:spcPct val="100000"/>
              </a:lnSpc>
            </a:pPr>
            <a:r>
              <a:rPr lang="en-US" altLang="zh-CN" sz="1100" spc="15" dirty="0">
                <a:solidFill>
                  <a:srgbClr val="E50000"/>
                </a:solidFill>
                <a:latin typeface="Times New Roman"/>
                <a:ea typeface="Times New Roman"/>
              </a:rPr>
              <a:t>•</a:t>
            </a:r>
            <a:r>
              <a:rPr lang="en-US" altLang="zh-CN" sz="1100" spc="15" dirty="0">
                <a:solidFill>
                  <a:srgbClr val="E50000"/>
                </a:solidFill>
                <a:latin typeface="Times New Roman"/>
                <a:cs typeface="Times New Roman"/>
              </a:rPr>
              <a:t>  </a:t>
            </a:r>
            <a:r>
              <a:rPr lang="en-US" altLang="zh-CN" sz="1100" spc="55" dirty="0">
                <a:solidFill>
                  <a:srgbClr val="000000"/>
                </a:solidFill>
                <a:latin typeface="MS Gothic"/>
                <a:ea typeface="MS Gothic"/>
              </a:rPr>
              <a:t>社外取締役比率</a:t>
            </a:r>
          </a:p>
        </p:txBody>
      </p:sp>
      <p:sp>
        <p:nvSpPr>
          <p:cNvPr id="275" name="TextBox 275"/>
          <p:cNvSpPr txBox="1"/>
          <p:nvPr/>
        </p:nvSpPr>
        <p:spPr>
          <a:xfrm>
            <a:off x="419192" y="4503613"/>
            <a:ext cx="2117251" cy="701039"/>
          </a:xfrm>
          <a:prstGeom prst="rect">
            <a:avLst/>
          </a:prstGeom>
          <a:noFill/>
        </p:spPr>
        <p:txBody>
          <a:bodyPr wrap="square" lIns="0" tIns="0" rIns="0" bIns="0" rtlCol="0">
            <a:spAutoFit/>
          </a:bodyPr>
          <a:lstStyle/>
          <a:p>
            <a:pPr marL="0" indent="713139" hangingPunct="0">
              <a:lnSpc>
                <a:spcPct val="95416"/>
              </a:lnSpc>
            </a:pPr>
            <a:r>
              <a:rPr lang="en-US" altLang="zh-CN" sz="1200" spc="-34" dirty="0">
                <a:solidFill>
                  <a:srgbClr val="000000"/>
                </a:solidFill>
                <a:latin typeface="Times New Roman"/>
                <a:ea typeface="Times New Roman"/>
              </a:rPr>
              <a:t>24</a:t>
            </a:r>
            <a:r>
              <a:rPr lang="en-US" altLang="zh-CN" sz="1200" spc="-69" dirty="0">
                <a:solidFill>
                  <a:srgbClr val="000000"/>
                </a:solidFill>
                <a:latin typeface="MS Gothic"/>
                <a:ea typeface="MS Gothic"/>
              </a:rPr>
              <a:t>業種に亘り、</a:t>
            </a:r>
            <a:r>
              <a:rPr lang="en-US" altLang="zh-CN" sz="1600" spc="-104" dirty="0">
                <a:solidFill>
                  <a:srgbClr val="A23623"/>
                </a:solidFill>
                <a:latin typeface="MS Gothic"/>
                <a:ea typeface="MS Gothic"/>
              </a:rPr>
              <a:t>重要</a:t>
            </a:r>
            <a:r>
              <a:rPr lang="en-US" altLang="zh-CN" sz="1600" spc="-125" dirty="0">
                <a:solidFill>
                  <a:srgbClr val="A23623"/>
                </a:solidFill>
                <a:latin typeface="MS Gothic"/>
                <a:ea typeface="MS Gothic"/>
              </a:rPr>
              <a:t>性の高いサ</a:t>
            </a:r>
            <a:r>
              <a:rPr lang="en-US" altLang="zh-CN" sz="1600" spc="-120" dirty="0">
                <a:solidFill>
                  <a:srgbClr val="A23623"/>
                </a:solidFill>
                <a:latin typeface="MS Gothic"/>
                <a:ea typeface="MS Gothic"/>
              </a:rPr>
              <a:t>ステナビリテ</a:t>
            </a:r>
            <a:r>
              <a:rPr lang="en-US" altLang="zh-CN" sz="1600" spc="-75" dirty="0">
                <a:solidFill>
                  <a:srgbClr val="A23623"/>
                </a:solidFill>
                <a:latin typeface="MS Gothic"/>
                <a:ea typeface="MS Gothic"/>
              </a:rPr>
              <a:t>ィ要素</a:t>
            </a:r>
            <a:r>
              <a:rPr lang="en-US" altLang="zh-CN" sz="1200" spc="-50" dirty="0">
                <a:solidFill>
                  <a:srgbClr val="000000"/>
                </a:solidFill>
                <a:latin typeface="MS Gothic"/>
                <a:ea typeface="MS Gothic"/>
              </a:rPr>
              <a:t>を</a:t>
            </a:r>
            <a:r>
              <a:rPr lang="en-US" altLang="zh-CN" sz="1200" spc="-25" dirty="0">
                <a:solidFill>
                  <a:srgbClr val="000000"/>
                </a:solidFill>
                <a:latin typeface="Times New Roman"/>
                <a:ea typeface="Times New Roman"/>
              </a:rPr>
              <a:t>81</a:t>
            </a:r>
            <a:r>
              <a:rPr lang="en-US" altLang="zh-CN" sz="1200" spc="-55" dirty="0">
                <a:solidFill>
                  <a:srgbClr val="000000"/>
                </a:solidFill>
                <a:latin typeface="MS Gothic"/>
                <a:ea typeface="MS Gothic"/>
              </a:rPr>
              <a:t>項目設定</a:t>
            </a:r>
            <a:r>
              <a:rPr lang="en-US" altLang="zh-CN" sz="800" spc="-20" dirty="0">
                <a:solidFill>
                  <a:srgbClr val="000000"/>
                </a:solidFill>
                <a:latin typeface="Times New Roman"/>
                <a:ea typeface="Times New Roman"/>
              </a:rPr>
              <a:t>1</a:t>
            </a:r>
          </a:p>
        </p:txBody>
      </p:sp>
      <p:sp>
        <p:nvSpPr>
          <p:cNvPr id="276" name="TextBox 276"/>
          <p:cNvSpPr txBox="1"/>
          <p:nvPr/>
        </p:nvSpPr>
        <p:spPr>
          <a:xfrm>
            <a:off x="2720561" y="4480732"/>
            <a:ext cx="1582753" cy="853701"/>
          </a:xfrm>
          <a:prstGeom prst="rect">
            <a:avLst/>
          </a:prstGeom>
          <a:noFill/>
        </p:spPr>
        <p:txBody>
          <a:bodyPr wrap="square" lIns="0" tIns="0" rIns="0" bIns="0" rtlCol="0">
            <a:spAutoFit/>
          </a:bodyPr>
          <a:lstStyle/>
          <a:p>
            <a:pPr marL="0" indent="713232" hangingPunct="0">
              <a:lnSpc>
                <a:spcPct val="100000"/>
              </a:lnSpc>
            </a:pPr>
            <a:r>
              <a:rPr lang="en-US" altLang="zh-CN" sz="1200" spc="-90" dirty="0">
                <a:solidFill>
                  <a:srgbClr val="000000"/>
                </a:solidFill>
                <a:latin typeface="MS Gothic"/>
                <a:ea typeface="MS Gothic"/>
              </a:rPr>
              <a:t>業界毎</a:t>
            </a:r>
            <a:r>
              <a:rPr lang="en-US" altLang="zh-CN" sz="1200" spc="-80" dirty="0">
                <a:solidFill>
                  <a:srgbClr val="000000"/>
                </a:solidFill>
                <a:latin typeface="MS Gothic"/>
                <a:ea typeface="MS Gothic"/>
              </a:rPr>
              <a:t>にウェ</a:t>
            </a:r>
            <a:r>
              <a:rPr lang="en-US" altLang="zh-CN" sz="1200" spc="-119" dirty="0">
                <a:solidFill>
                  <a:srgbClr val="000000"/>
                </a:solidFill>
                <a:latin typeface="MS Gothic"/>
                <a:ea typeface="MS Gothic"/>
              </a:rPr>
              <a:t>イト付けを調整。</a:t>
            </a:r>
            <a:r>
              <a:rPr lang="en-US" altLang="zh-CN" sz="1600" spc="-154" dirty="0">
                <a:solidFill>
                  <a:srgbClr val="A23623"/>
                </a:solidFill>
                <a:latin typeface="MS Gothic"/>
                <a:ea typeface="MS Gothic"/>
              </a:rPr>
              <a:t>固有</a:t>
            </a:r>
            <a:r>
              <a:rPr lang="en-US" altLang="zh-CN" sz="1600" spc="-104" dirty="0">
                <a:solidFill>
                  <a:srgbClr val="A23623"/>
                </a:solidFill>
                <a:latin typeface="MS Gothic"/>
                <a:ea typeface="MS Gothic"/>
              </a:rPr>
              <a:t>情報</a:t>
            </a:r>
            <a:r>
              <a:rPr lang="en-US" altLang="zh-CN" sz="1200" spc="-85" dirty="0">
                <a:solidFill>
                  <a:srgbClr val="000000"/>
                </a:solidFill>
                <a:latin typeface="MS Gothic"/>
                <a:ea typeface="MS Gothic"/>
              </a:rPr>
              <a:t>を</a:t>
            </a:r>
            <a:r>
              <a:rPr lang="en-US" altLang="zh-CN" sz="1200" spc="-80" dirty="0">
                <a:solidFill>
                  <a:srgbClr val="000000"/>
                </a:solidFill>
                <a:latin typeface="MS Gothic"/>
                <a:ea typeface="MS Gothic"/>
              </a:rPr>
              <a:t>加味し、企業毎</a:t>
            </a:r>
            <a:r>
              <a:rPr lang="en-US" altLang="zh-CN" sz="1200" spc="-100" dirty="0">
                <a:solidFill>
                  <a:srgbClr val="000000"/>
                </a:solidFill>
                <a:latin typeface="MS Gothic"/>
                <a:ea typeface="MS Gothic"/>
              </a:rPr>
              <a:t>のスコ</a:t>
            </a:r>
            <a:r>
              <a:rPr lang="en-US" altLang="zh-CN" sz="1200" spc="-89" dirty="0">
                <a:solidFill>
                  <a:srgbClr val="000000"/>
                </a:solidFill>
                <a:latin typeface="MS Gothic"/>
                <a:ea typeface="MS Gothic"/>
              </a:rPr>
              <a:t>アを算出</a:t>
            </a:r>
          </a:p>
        </p:txBody>
      </p:sp>
      <p:sp>
        <p:nvSpPr>
          <p:cNvPr id="277" name="TextBox 277"/>
          <p:cNvSpPr txBox="1"/>
          <p:nvPr/>
        </p:nvSpPr>
        <p:spPr>
          <a:xfrm>
            <a:off x="4612918" y="4482917"/>
            <a:ext cx="2151562" cy="426719"/>
          </a:xfrm>
          <a:prstGeom prst="rect">
            <a:avLst/>
          </a:prstGeom>
          <a:noFill/>
        </p:spPr>
        <p:txBody>
          <a:bodyPr wrap="square" lIns="0" tIns="0" rIns="0" bIns="0" rtlCol="0">
            <a:spAutoFit/>
          </a:bodyPr>
          <a:lstStyle/>
          <a:p>
            <a:pPr marL="0" indent="713232">
              <a:lnSpc>
                <a:spcPct val="100000"/>
              </a:lnSpc>
            </a:pPr>
            <a:r>
              <a:rPr lang="en-US" altLang="zh-CN" sz="1200" spc="-80" dirty="0">
                <a:solidFill>
                  <a:srgbClr val="000000"/>
                </a:solidFill>
                <a:latin typeface="MS Gothic"/>
                <a:ea typeface="MS Gothic"/>
              </a:rPr>
              <a:t>企業のスコアを</a:t>
            </a:r>
            <a:r>
              <a:rPr lang="en-US" altLang="zh-CN" sz="1200" spc="-75" dirty="0">
                <a:solidFill>
                  <a:srgbClr val="000000"/>
                </a:solidFill>
                <a:latin typeface="MS Gothic"/>
                <a:ea typeface="MS Gothic"/>
              </a:rPr>
              <a:t>業界ご</a:t>
            </a:r>
          </a:p>
          <a:p>
            <a:pPr marL="0">
              <a:lnSpc>
                <a:spcPct val="100000"/>
              </a:lnSpc>
            </a:pPr>
            <a:r>
              <a:rPr lang="en-US" altLang="zh-CN" sz="1200" spc="-34" dirty="0">
                <a:solidFill>
                  <a:srgbClr val="000000"/>
                </a:solidFill>
                <a:latin typeface="MS Gothic"/>
                <a:ea typeface="MS Gothic"/>
              </a:rPr>
              <a:t>とに</a:t>
            </a:r>
            <a:r>
              <a:rPr lang="en-US" altLang="zh-CN" sz="1600" spc="-25" dirty="0">
                <a:solidFill>
                  <a:srgbClr val="A23623"/>
                </a:solidFill>
                <a:latin typeface="Times New Roman"/>
                <a:ea typeface="Times New Roman"/>
              </a:rPr>
              <a:t>10</a:t>
            </a:r>
            <a:r>
              <a:rPr lang="en-US" altLang="zh-CN" sz="1600" spc="-50" dirty="0">
                <a:solidFill>
                  <a:srgbClr val="A23623"/>
                </a:solidFill>
                <a:latin typeface="MS Gothic"/>
                <a:ea typeface="MS Gothic"/>
              </a:rPr>
              <a:t>分位で</a:t>
            </a:r>
            <a:r>
              <a:rPr lang="en-US" altLang="zh-CN" sz="1600" spc="-44" dirty="0">
                <a:solidFill>
                  <a:srgbClr val="A23623"/>
                </a:solidFill>
                <a:latin typeface="MS Gothic"/>
                <a:ea typeface="MS Gothic"/>
              </a:rPr>
              <a:t>分類</a:t>
            </a:r>
          </a:p>
        </p:txBody>
      </p:sp>
      <p:sp>
        <p:nvSpPr>
          <p:cNvPr id="278" name="TextBox 278"/>
          <p:cNvSpPr txBox="1"/>
          <p:nvPr/>
        </p:nvSpPr>
        <p:spPr>
          <a:xfrm>
            <a:off x="7205855" y="4495617"/>
            <a:ext cx="2384042" cy="584200"/>
          </a:xfrm>
          <a:prstGeom prst="rect">
            <a:avLst/>
          </a:prstGeom>
          <a:noFill/>
        </p:spPr>
        <p:txBody>
          <a:bodyPr wrap="square" lIns="0" tIns="0" rIns="0" bIns="0" rtlCol="0">
            <a:spAutoFit/>
          </a:bodyPr>
          <a:lstStyle/>
          <a:p>
            <a:pPr marL="0" indent="713231" hangingPunct="0">
              <a:lnSpc>
                <a:spcPct val="95416"/>
              </a:lnSpc>
            </a:pPr>
            <a:r>
              <a:rPr lang="en-US" altLang="zh-CN" sz="1200" spc="-119" dirty="0">
                <a:solidFill>
                  <a:srgbClr val="000000"/>
                </a:solidFill>
                <a:latin typeface="MS Gothic"/>
                <a:ea typeface="MS Gothic"/>
              </a:rPr>
              <a:t>サステ</a:t>
            </a:r>
            <a:r>
              <a:rPr lang="en-US" altLang="zh-CN" sz="1200" spc="-114" dirty="0">
                <a:solidFill>
                  <a:srgbClr val="000000"/>
                </a:solidFill>
                <a:latin typeface="MS Gothic"/>
                <a:ea typeface="MS Gothic"/>
              </a:rPr>
              <a:t>ナビリティの観点か</a:t>
            </a:r>
            <a:r>
              <a:rPr lang="en-US" altLang="zh-CN" sz="1200" spc="-60" dirty="0">
                <a:solidFill>
                  <a:srgbClr val="000000"/>
                </a:solidFill>
                <a:latin typeface="MS Gothic"/>
                <a:ea typeface="MS Gothic"/>
              </a:rPr>
              <a:t>ら</a:t>
            </a:r>
            <a:r>
              <a:rPr lang="en-US" altLang="zh-CN" sz="1600" spc="-85" dirty="0">
                <a:solidFill>
                  <a:srgbClr val="A23623"/>
                </a:solidFill>
                <a:latin typeface="MS Gothic"/>
                <a:ea typeface="MS Gothic"/>
              </a:rPr>
              <a:t>最も魅力的な銘柄</a:t>
            </a:r>
            <a:r>
              <a:rPr lang="en-US" altLang="zh-CN" sz="1200" spc="-65" dirty="0">
                <a:solidFill>
                  <a:srgbClr val="000000"/>
                </a:solidFill>
                <a:latin typeface="MS Gothic"/>
                <a:ea typeface="MS Gothic"/>
              </a:rPr>
              <a:t>に焦</a:t>
            </a:r>
            <a:r>
              <a:rPr lang="en-US" altLang="zh-CN" sz="1200" spc="-55" dirty="0">
                <a:solidFill>
                  <a:srgbClr val="000000"/>
                </a:solidFill>
                <a:latin typeface="MS Gothic"/>
                <a:ea typeface="MS Gothic"/>
              </a:rPr>
              <a:t>点を</a:t>
            </a:r>
            <a:r>
              <a:rPr lang="en-US" altLang="zh-CN" sz="1200" spc="-100" dirty="0">
                <a:solidFill>
                  <a:srgbClr val="000000"/>
                </a:solidFill>
                <a:latin typeface="MS Gothic"/>
                <a:ea typeface="MS Gothic"/>
              </a:rPr>
              <a:t>当てる</a:t>
            </a:r>
          </a:p>
        </p:txBody>
      </p:sp>
      <p:sp>
        <p:nvSpPr>
          <p:cNvPr id="279" name="TextBox 279"/>
          <p:cNvSpPr txBox="1"/>
          <p:nvPr/>
        </p:nvSpPr>
        <p:spPr>
          <a:xfrm>
            <a:off x="558727" y="6507623"/>
            <a:ext cx="4642076" cy="348747"/>
          </a:xfrm>
          <a:prstGeom prst="rect">
            <a:avLst/>
          </a:prstGeom>
          <a:noFill/>
        </p:spPr>
        <p:txBody>
          <a:bodyPr wrap="square" lIns="0" tIns="0" rIns="0" bIns="0" rtlCol="0">
            <a:spAutoFit/>
          </a:bodyPr>
          <a:lstStyle/>
          <a:p>
            <a:pPr marL="0" hangingPunct="0">
              <a:lnSpc>
                <a:spcPct val="142916"/>
              </a:lnSpc>
            </a:pPr>
            <a:r>
              <a:rPr lang="en-US" altLang="zh-CN" sz="800" dirty="0">
                <a:solidFill>
                  <a:srgbClr val="000000"/>
                </a:solidFill>
                <a:latin typeface="MS Gothic"/>
                <a:ea typeface="MS Gothic"/>
              </a:rPr>
              <a:t>注：</a:t>
            </a:r>
            <a:r>
              <a:rPr lang="en-US" altLang="zh-CN" sz="800" spc="55" dirty="0">
                <a:solidFill>
                  <a:srgbClr val="000000"/>
                </a:solidFill>
                <a:latin typeface="MS Gothic"/>
                <a:cs typeface="MS Gothic"/>
              </a:rPr>
              <a:t> </a:t>
            </a:r>
            <a:r>
              <a:rPr lang="en-US" altLang="zh-CN" sz="800" dirty="0">
                <a:solidFill>
                  <a:srgbClr val="000000"/>
                </a:solidFill>
                <a:latin typeface="Times New Roman"/>
                <a:ea typeface="Times New Roman"/>
              </a:rPr>
              <a:t>2019</a:t>
            </a:r>
            <a:r>
              <a:rPr lang="en-US" altLang="zh-CN" sz="800" dirty="0">
                <a:solidFill>
                  <a:srgbClr val="000000"/>
                </a:solidFill>
                <a:latin typeface="MS Gothic"/>
                <a:ea typeface="MS Gothic"/>
              </a:rPr>
              <a:t>年</a:t>
            </a:r>
            <a:r>
              <a:rPr lang="en-US" altLang="zh-CN" sz="800" dirty="0">
                <a:solidFill>
                  <a:srgbClr val="000000"/>
                </a:solidFill>
                <a:latin typeface="Times New Roman"/>
                <a:ea typeface="Times New Roman"/>
              </a:rPr>
              <a:t>3</a:t>
            </a:r>
            <a:r>
              <a:rPr lang="en-US" altLang="zh-CN" sz="800" dirty="0">
                <a:solidFill>
                  <a:srgbClr val="000000"/>
                </a:solidFill>
                <a:latin typeface="MS Gothic"/>
                <a:ea typeface="MS Gothic"/>
              </a:rPr>
              <a:t>月末時点、</a:t>
            </a:r>
            <a:r>
              <a:rPr lang="en-US" altLang="zh-CN" sz="800" spc="55" dirty="0">
                <a:solidFill>
                  <a:srgbClr val="000000"/>
                </a:solidFill>
                <a:latin typeface="MS Gothic"/>
                <a:cs typeface="MS Gothic"/>
              </a:rPr>
              <a:t> </a:t>
            </a:r>
            <a:r>
              <a:rPr lang="en-US" altLang="zh-CN" sz="800" dirty="0">
                <a:solidFill>
                  <a:srgbClr val="000000"/>
                </a:solidFill>
                <a:latin typeface="Times New Roman"/>
                <a:ea typeface="Times New Roman"/>
              </a:rPr>
              <a:t>Sustainable</a:t>
            </a:r>
            <a:r>
              <a:rPr lang="en-US" altLang="zh-CN" sz="800" spc="25" dirty="0">
                <a:solidFill>
                  <a:srgbClr val="000000"/>
                </a:solidFill>
                <a:latin typeface="Times New Roman"/>
                <a:cs typeface="Times New Roman"/>
              </a:rPr>
              <a:t> </a:t>
            </a:r>
            <a:r>
              <a:rPr lang="en-US" altLang="zh-CN" sz="800" dirty="0">
                <a:solidFill>
                  <a:srgbClr val="000000"/>
                </a:solidFill>
                <a:latin typeface="Times New Roman"/>
                <a:ea typeface="Times New Roman"/>
              </a:rPr>
              <a:t>Accounting</a:t>
            </a:r>
            <a:r>
              <a:rPr lang="en-US" altLang="zh-CN" sz="800" spc="30" dirty="0">
                <a:solidFill>
                  <a:srgbClr val="000000"/>
                </a:solidFill>
                <a:latin typeface="Times New Roman"/>
                <a:cs typeface="Times New Roman"/>
              </a:rPr>
              <a:t> </a:t>
            </a:r>
            <a:r>
              <a:rPr lang="en-US" altLang="zh-CN" sz="800" dirty="0">
                <a:solidFill>
                  <a:srgbClr val="000000"/>
                </a:solidFill>
                <a:latin typeface="Times New Roman"/>
                <a:ea typeface="Times New Roman"/>
              </a:rPr>
              <a:t>Standards</a:t>
            </a:r>
            <a:r>
              <a:rPr lang="en-US" altLang="zh-CN" sz="800" spc="25" dirty="0">
                <a:solidFill>
                  <a:srgbClr val="000000"/>
                </a:solidFill>
                <a:latin typeface="Times New Roman"/>
                <a:cs typeface="Times New Roman"/>
              </a:rPr>
              <a:t> </a:t>
            </a:r>
            <a:r>
              <a:rPr lang="en-US" altLang="zh-CN" sz="800" dirty="0">
                <a:solidFill>
                  <a:srgbClr val="000000"/>
                </a:solidFill>
                <a:latin typeface="Times New Roman"/>
                <a:ea typeface="Times New Roman"/>
              </a:rPr>
              <a:t>Board</a:t>
            </a:r>
            <a:r>
              <a:rPr lang="en-US" altLang="zh-CN" sz="800" dirty="0">
                <a:solidFill>
                  <a:srgbClr val="000000"/>
                </a:solidFill>
                <a:latin typeface="MS Gothic"/>
                <a:ea typeface="MS Gothic"/>
              </a:rPr>
              <a:t>の枠組みを準用。</a:t>
            </a:r>
            <a:r>
              <a:rPr lang="en-US" altLang="zh-CN" sz="800" spc="55" dirty="0">
                <a:solidFill>
                  <a:srgbClr val="000000"/>
                </a:solidFill>
                <a:latin typeface="MS Gothic"/>
                <a:cs typeface="MS Gothic"/>
              </a:rPr>
              <a:t> </a:t>
            </a:r>
            <a:r>
              <a:rPr lang="en-US" altLang="zh-CN" sz="800" dirty="0">
                <a:solidFill>
                  <a:srgbClr val="000000"/>
                </a:solidFill>
                <a:latin typeface="Times New Roman"/>
                <a:ea typeface="Times New Roman"/>
              </a:rPr>
              <a:t>https://www.sasb.org/</a:t>
            </a:r>
            <a:r>
              <a:rPr lang="en-US" altLang="zh-CN" sz="800" spc="-150" dirty="0">
                <a:solidFill>
                  <a:srgbClr val="000000"/>
                </a:solidFill>
                <a:latin typeface="MS Gothic"/>
                <a:ea typeface="MS Gothic"/>
              </a:rPr>
              <a:t>出所：</a:t>
            </a:r>
            <a:r>
              <a:rPr lang="en-US" altLang="zh-CN" sz="800" spc="-100" dirty="0">
                <a:solidFill>
                  <a:srgbClr val="000000"/>
                </a:solidFill>
                <a:latin typeface="Times New Roman"/>
                <a:ea typeface="Times New Roman"/>
              </a:rPr>
              <a:t>UBS</a:t>
            </a:r>
            <a:r>
              <a:rPr lang="en-US" altLang="zh-CN" sz="800" spc="-154" dirty="0">
                <a:solidFill>
                  <a:srgbClr val="000000"/>
                </a:solidFill>
                <a:latin typeface="MS Gothic"/>
                <a:ea typeface="MS Gothic"/>
              </a:rPr>
              <a:t>アセット</a:t>
            </a:r>
            <a:r>
              <a:rPr lang="en-US" altLang="zh-CN" sz="800" spc="-150" dirty="0">
                <a:solidFill>
                  <a:srgbClr val="000000"/>
                </a:solidFill>
                <a:latin typeface="MS Gothic"/>
                <a:ea typeface="MS Gothic"/>
              </a:rPr>
              <a:t>・マネジメント</a:t>
            </a:r>
          </a:p>
        </p:txBody>
      </p:sp>
      <p:sp>
        <p:nvSpPr>
          <p:cNvPr id="280" name="TextBox 280"/>
          <p:cNvSpPr txBox="1"/>
          <p:nvPr/>
        </p:nvSpPr>
        <p:spPr>
          <a:xfrm>
            <a:off x="9570719" y="7138165"/>
            <a:ext cx="176159" cy="106680"/>
          </a:xfrm>
          <a:prstGeom prst="rect">
            <a:avLst/>
          </a:prstGeom>
          <a:noFill/>
        </p:spPr>
        <p:txBody>
          <a:bodyPr wrap="square" lIns="0" tIns="0" rIns="0" bIns="0" rtlCol="0">
            <a:spAutoFit/>
          </a:bodyPr>
          <a:lstStyle/>
          <a:p>
            <a:pPr marL="0">
              <a:lnSpc>
                <a:spcPct val="100000"/>
              </a:lnSpc>
            </a:pPr>
            <a:r>
              <a:rPr lang="en-US" altLang="zh-CN" sz="700" spc="25" dirty="0">
                <a:solidFill>
                  <a:srgbClr val="000000"/>
                </a:solidFill>
                <a:latin typeface="Times New Roman"/>
                <a:ea typeface="Times New Roman"/>
              </a:rPr>
              <a:t>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1376</Words>
  <Application>Microsoft Office PowerPoint</Application>
  <PresentationFormat>ユーザー設定</PresentationFormat>
  <Paragraphs>863</Paragraphs>
  <Slides>18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MS Gothic</vt:lpstr>
      <vt:lpstr>Arial</vt:lpstr>
      <vt:lpstr>Calibri</vt:lpstr>
      <vt:lpstr>Cambria</vt:lpstr>
      <vt:lpstr>Times New Roman</vt:lpstr>
      <vt:lpstr>Wingdings</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古澤 正美</cp:lastModifiedBy>
  <cp:revision>1</cp:revision>
  <dcterms:created xsi:type="dcterms:W3CDTF">2011-01-21T15:00:27Z</dcterms:created>
  <dcterms:modified xsi:type="dcterms:W3CDTF">2019-06-07T12:18:40Z</dcterms:modified>
</cp:coreProperties>
</file>