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906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	<Relationship Id="rId21" Type="http://schemas.openxmlformats.org/officeDocument/2006/relationships/slide" Target="slides/slide14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	<Relationship Id="rId3" Type="http://schemas.openxmlformats.org/officeDocument/2006/relationships/image" Target="../media/2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6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7image.jpeg"/>
	<Relationship Id="rId3" Type="http://schemas.openxmlformats.org/officeDocument/2006/relationships/image" Target="../media/18image.jpeg"/>
	<Relationship Id="rId4" Type="http://schemas.openxmlformats.org/officeDocument/2006/relationships/image" Target="../media/19image.jpeg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0image.jpeg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1image.jpeg"/>
</Relationships>
</file>

<file path=ppt/slides/_rels/slide1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2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	<Relationship Id="rId3" Type="http://schemas.openxmlformats.org/officeDocument/2006/relationships/image" Target="../media/8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	<Relationship Id="rId3" Type="http://schemas.openxmlformats.org/officeDocument/2006/relationships/image" Target="../media/10image.jpeg"/>
	<Relationship Id="rId4" Type="http://schemas.openxmlformats.org/officeDocument/2006/relationships/image" Target="../media/11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2image.jpeg"/>
	<Relationship Id="rId3" Type="http://schemas.openxmlformats.org/officeDocument/2006/relationships/image" Target="../media/13image.jpeg"/>
	<Relationship Id="rId4" Type="http://schemas.openxmlformats.org/officeDocument/2006/relationships/image" Target="../media/14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5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80" y="0"/>
            <a:ext cx="2788920" cy="990600"/>
          </a:xfrm>
          <a:prstGeom prst="rect">
            <a:avLst/>
          </a:prstGeom>
        </p:spPr>
      </p:pic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3180"/>
            <a:ext cx="9906000" cy="227076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85292" y="220736"/>
            <a:ext cx="9426702" cy="6503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300" spc="-55" dirty="0">
                <a:solidFill>
                  <a:srgbClr val="000000"/>
                </a:solidFill>
                <a:latin typeface="宋体"/>
                <a:ea typeface="宋体"/>
              </a:rPr>
              <a:t>日本価値創造</a:t>
            </a:r>
            <a:r>
              <a:rPr lang="zh-CN" altLang="en-US" sz="2300" spc="-25" dirty="0">
                <a:solidFill>
                  <a:srgbClr val="000000"/>
                </a:solidFill>
                <a:latin typeface="宋体"/>
                <a:ea typeface="宋体"/>
              </a:rPr>
              <a:t>ERM</a:t>
            </a:r>
            <a:r>
              <a:rPr lang="zh-CN" altLang="en-US" sz="2300" spc="-50" dirty="0">
                <a:solidFill>
                  <a:srgbClr val="000000"/>
                </a:solidFill>
                <a:latin typeface="宋体"/>
                <a:ea typeface="宋体"/>
              </a:rPr>
              <a:t>学会</a:t>
            </a:r>
            <a:r>
              <a:rPr lang="zh-CN" altLang="en-US" sz="2300" spc="34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2300" spc="-55" dirty="0">
                <a:solidFill>
                  <a:srgbClr val="000000"/>
                </a:solidFill>
                <a:latin typeface="宋体"/>
                <a:ea typeface="宋体"/>
              </a:rPr>
              <a:t>セミナー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0"/>
              </a:lnSpc>
            </a:pPr>
            <a:endParaRPr lang="en-US" dirty="0" smtClean="0"/>
          </a:p>
          <a:p>
            <a:pPr marL="0" indent="1188415">
              <a:lnSpc>
                <a:spcPct val="105833"/>
              </a:lnSpc>
            </a:pPr>
            <a:r>
              <a:rPr lang="zh-CN" altLang="en-US" sz="3200" spc="-605" b="1" dirty="0">
                <a:solidFill>
                  <a:srgbClr val="000000"/>
                </a:solidFill>
                <a:latin typeface="宋体"/>
                <a:ea typeface="宋体"/>
              </a:rPr>
              <a:t>オムロンにおけるサス</a:t>
            </a:r>
            <a:r>
              <a:rPr lang="zh-CN" altLang="en-US" sz="3200" spc="-600" b="1" dirty="0">
                <a:solidFill>
                  <a:srgbClr val="000000"/>
                </a:solidFill>
                <a:latin typeface="宋体"/>
                <a:ea typeface="宋体"/>
              </a:rPr>
              <a:t>テナビリティの取り組み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0"/>
              </a:lnSpc>
            </a:pPr>
            <a:endParaRPr lang="en-US" dirty="0" smtClean="0"/>
          </a:p>
          <a:p>
            <a:pPr marL="0" indent="7648650">
              <a:lnSpc>
                <a:spcPct val="105833"/>
              </a:lnSpc>
            </a:pPr>
            <a:r>
              <a:rPr lang="zh-CN" altLang="en-US" sz="1800" spc="89" dirty="0">
                <a:solidFill>
                  <a:srgbClr val="000000"/>
                </a:solidFill>
                <a:latin typeface="宋体"/>
                <a:ea typeface="宋体"/>
              </a:rPr>
              <a:t>2019</a:t>
            </a:r>
            <a:r>
              <a:rPr lang="zh-CN" altLang="en-US" sz="1800" spc="185" dirty="0">
                <a:solidFill>
                  <a:srgbClr val="000000"/>
                </a:solidFill>
                <a:latin typeface="宋体"/>
                <a:ea typeface="宋体"/>
              </a:rPr>
              <a:t>年６月</a:t>
            </a:r>
            <a:r>
              <a:rPr lang="zh-CN" altLang="en-US" sz="1800" spc="89" dirty="0">
                <a:solidFill>
                  <a:srgbClr val="000000"/>
                </a:solidFill>
                <a:latin typeface="宋体"/>
                <a:ea typeface="宋体"/>
              </a:rPr>
              <a:t>14</a:t>
            </a:r>
            <a:r>
              <a:rPr lang="zh-CN" altLang="en-US" sz="1800" spc="189" dirty="0">
                <a:solidFill>
                  <a:srgbClr val="000000"/>
                </a:solidFill>
                <a:latin typeface="宋体"/>
                <a:ea typeface="宋体"/>
              </a:rPr>
              <a:t>日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 indent="7618171">
              <a:lnSpc>
                <a:spcPct val="105833"/>
              </a:lnSpc>
            </a:pPr>
            <a:r>
              <a:rPr lang="zh-CN" altLang="en-US" sz="2000" spc="-239" dirty="0">
                <a:solidFill>
                  <a:srgbClr val="000000"/>
                </a:solidFill>
                <a:latin typeface="宋体"/>
                <a:ea typeface="宋体"/>
              </a:rPr>
              <a:t>オムロン</a:t>
            </a:r>
            <a:r>
              <a:rPr lang="zh-CN" altLang="en-US" sz="2000" spc="-229" dirty="0">
                <a:solidFill>
                  <a:srgbClr val="000000"/>
                </a:solidFill>
                <a:latin typeface="宋体"/>
                <a:ea typeface="宋体"/>
              </a:rPr>
              <a:t>株式会社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7179259">
              <a:lnSpc>
                <a:spcPct val="105833"/>
              </a:lnSpc>
            </a:pPr>
            <a:r>
              <a:rPr lang="zh-CN" altLang="en-US" sz="2000" spc="-400" dirty="0">
                <a:solidFill>
                  <a:srgbClr val="000000"/>
                </a:solidFill>
                <a:latin typeface="宋体"/>
                <a:ea typeface="宋体"/>
              </a:rPr>
              <a:t>サステナビリティ</a:t>
            </a:r>
            <a:r>
              <a:rPr lang="zh-CN" altLang="en-US" sz="2000" spc="-405" dirty="0">
                <a:solidFill>
                  <a:srgbClr val="000000"/>
                </a:solidFill>
                <a:latin typeface="宋体"/>
                <a:ea typeface="宋体"/>
              </a:rPr>
              <a:t>推進室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 indent="5658053">
              <a:lnSpc>
                <a:spcPct val="105833"/>
              </a:lnSpc>
            </a:pPr>
            <a:r>
              <a:rPr lang="zh-CN" altLang="en-US" sz="2000" spc="-234" dirty="0">
                <a:solidFill>
                  <a:srgbClr val="000000"/>
                </a:solidFill>
                <a:latin typeface="宋体"/>
                <a:ea typeface="宋体"/>
              </a:rPr>
              <a:t>エンゲージメント推進部長</a:t>
            </a:r>
            <a:r>
              <a:rPr lang="zh-CN" altLang="en-US" sz="2000" spc="29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2000" spc="-229" dirty="0">
                <a:solidFill>
                  <a:srgbClr val="000000"/>
                </a:solidFill>
                <a:latin typeface="宋体"/>
                <a:ea typeface="宋体"/>
              </a:rPr>
              <a:t>松古樹美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114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5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975360"/>
            <a:ext cx="7040880" cy="5097780"/>
          </a:xfrm>
          <a:prstGeom prst="rect">
            <a:avLst/>
          </a:prstGeom>
        </p:spPr>
      </p:pic>
      <p:sp>
        <p:nvSpPr>
          <p:cNvPr id="119" name="Freeform 119"> 
				</p:cNvPr>
          <p:cNvSpPr/>
          <p:nvPr/>
        </p:nvSpPr>
        <p:spPr>
          <a:xfrm>
            <a:off x="0" y="0"/>
            <a:ext cx="57707" cy="207771"/>
          </a:xfrm>
          <a:custGeom>
            <a:avLst/>
            <a:gdLst>
              <a:gd name="connsiteX0" fmla="*/ 0 w 57707"/>
              <a:gd name="connsiteY0" fmla="*/ 207771 h 207771"/>
              <a:gd name="connsiteX1" fmla="*/ 57707 w 57707"/>
              <a:gd name="connsiteY1" fmla="*/ 207771 h 207771"/>
              <a:gd name="connsiteX2" fmla="*/ 57707 w 57707"/>
              <a:gd name="connsiteY2" fmla="*/ 0 h 207771"/>
              <a:gd name="connsiteX3" fmla="*/ 0 w 57707"/>
              <a:gd name="connsiteY3" fmla="*/ 0 h 207771"/>
              <a:gd name="connsiteX4" fmla="*/ 0 w 57707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07" h="207771">
                <a:moveTo>
                  <a:pt x="0" y="207771"/>
                </a:moveTo>
                <a:lnTo>
                  <a:pt x="57707" y="207771"/>
                </a:lnTo>
                <a:lnTo>
                  <a:pt x="57707" y="0"/>
                </a:lnTo>
                <a:lnTo>
                  <a:pt x="0" y="0"/>
                </a:lnTo>
                <a:lnTo>
                  <a:pt x="0" y="207771"/>
                </a:lnTo>
                <a:close/>
              </a:path>
            </a:pathLst>
          </a:custGeom>
          <a:solidFill>
            <a:srgbClr val="ecec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20"> 
				</p:cNvPr>
          <p:cNvSpPr/>
          <p:nvPr/>
        </p:nvSpPr>
        <p:spPr>
          <a:xfrm>
            <a:off x="7315200" y="4076700"/>
            <a:ext cx="2374900" cy="1828800"/>
          </a:xfrm>
          <a:custGeom>
            <a:avLst/>
            <a:gdLst>
              <a:gd name="connsiteX0" fmla="*/ 45719 w 2374900"/>
              <a:gd name="connsiteY0" fmla="*/ 1832114 h 1828800"/>
              <a:gd name="connsiteX1" fmla="*/ 2377439 w 2374900"/>
              <a:gd name="connsiteY1" fmla="*/ 1832114 h 1828800"/>
              <a:gd name="connsiteX2" fmla="*/ 2377439 w 2374900"/>
              <a:gd name="connsiteY2" fmla="*/ 47002 h 1828800"/>
              <a:gd name="connsiteX3" fmla="*/ 45719 w 2374900"/>
              <a:gd name="connsiteY3" fmla="*/ 47002 h 1828800"/>
              <a:gd name="connsiteX4" fmla="*/ 45719 w 2374900"/>
              <a:gd name="connsiteY4" fmla="*/ 1832114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900" h="1828800">
                <a:moveTo>
                  <a:pt x="45719" y="1832114"/>
                </a:moveTo>
                <a:lnTo>
                  <a:pt x="2377439" y="1832114"/>
                </a:lnTo>
                <a:lnTo>
                  <a:pt x="2377439" y="47002"/>
                </a:lnTo>
                <a:lnTo>
                  <a:pt x="45719" y="47002"/>
                </a:lnTo>
                <a:lnTo>
                  <a:pt x="45719" y="183211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1"/>
          <p:cNvSpPr txBox="1"/>
          <p:nvPr/>
        </p:nvSpPr>
        <p:spPr>
          <a:xfrm>
            <a:off x="315772" y="144127"/>
            <a:ext cx="5352795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354" b="1" dirty="0">
                <a:solidFill>
                  <a:srgbClr val="000000"/>
                </a:solidFill>
                <a:latin typeface="PMingLiU"/>
                <a:ea typeface="PMingLiU"/>
              </a:rPr>
              <a:t>サステナビリティ目標の</a:t>
            </a:r>
            <a:r>
              <a:rPr lang="zh-CN" altLang="en-US" sz="2400" spc="-350" b="1" dirty="0">
                <a:solidFill>
                  <a:srgbClr val="000000"/>
                </a:solidFill>
                <a:latin typeface="PMingLiU"/>
                <a:ea typeface="PMingLiU"/>
              </a:rPr>
              <a:t>進捗（ヘルスケア）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7399908" y="1684296"/>
            <a:ext cx="2150886" cy="4155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4999"/>
              </a:lnSpc>
            </a:pPr>
            <a:r>
              <a:rPr lang="zh-CN" altLang="en-US" sz="1000" spc="20" b="1" dirty="0">
                <a:solidFill>
                  <a:srgbClr val="000000"/>
                </a:solidFill>
                <a:latin typeface="PMingLiU"/>
                <a:ea typeface="PMingLiU"/>
              </a:rPr>
              <a:t>関連する</a:t>
            </a:r>
            <a:r>
              <a:rPr lang="zh-CN" altLang="en-US" sz="1000" spc="25" b="1" dirty="0">
                <a:solidFill>
                  <a:srgbClr val="000000"/>
                </a:solidFill>
                <a:latin typeface="PMingLiU"/>
                <a:ea typeface="PMingLiU"/>
              </a:rPr>
              <a:t>SD</a:t>
            </a:r>
            <a:r>
              <a:rPr lang="zh-CN" altLang="en-US" sz="1000" spc="15" b="1" dirty="0">
                <a:solidFill>
                  <a:srgbClr val="000000"/>
                </a:solidFill>
                <a:latin typeface="PMingLiU"/>
                <a:ea typeface="PMingLiU"/>
              </a:rPr>
              <a:t>Gs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0"/>
              </a:lnSpc>
            </a:pPr>
            <a:endParaRPr lang="en-US" dirty="0" smtClean="0"/>
          </a:p>
          <a:p>
            <a:pPr hangingPunct="0" marL="53340">
              <a:lnSpc>
                <a:spcPct val="195000"/>
              </a:lnSpc>
            </a:pPr>
            <a:r>
              <a:rPr lang="zh-CN" altLang="en-US" sz="1000" spc="-34" b="1" dirty="0">
                <a:solidFill>
                  <a:srgbClr val="323232"/>
                </a:solidFill>
                <a:latin typeface="PMingLiU"/>
                <a:ea typeface="PMingLiU"/>
              </a:rPr>
              <a:t>【参考】</a:t>
            </a:r>
            <a:r>
              <a:rPr lang="zh-CN" altLang="en-US" sz="1000" spc="-15" b="1" dirty="0">
                <a:solidFill>
                  <a:srgbClr val="323232"/>
                </a:solidFill>
                <a:latin typeface="PMingLiU"/>
                <a:ea typeface="PMingLiU"/>
              </a:rPr>
              <a:t>2017</a:t>
            </a:r>
            <a:r>
              <a:rPr lang="zh-CN" altLang="en-US" sz="1000" spc="-40" b="1" dirty="0">
                <a:solidFill>
                  <a:srgbClr val="323232"/>
                </a:solidFill>
                <a:latin typeface="PMingLiU"/>
                <a:ea typeface="PMingLiU"/>
              </a:rPr>
              <a:t>年度</a:t>
            </a:r>
            <a:r>
              <a:rPr lang="zh-CN" altLang="en-US" sz="1000" spc="-34" b="1" dirty="0">
                <a:solidFill>
                  <a:srgbClr val="323232"/>
                </a:solidFill>
                <a:latin typeface="PMingLiU"/>
                <a:ea typeface="PMingLiU"/>
              </a:rPr>
              <a:t>の進捗</a:t>
            </a:r>
            <a:br/>
            <a:r>
              <a:rPr lang="zh-CN" altLang="en-US" sz="1000" spc="-10" b="1" dirty="0">
                <a:solidFill>
                  <a:srgbClr val="000000"/>
                </a:solidFill>
                <a:latin typeface="PMingLiU"/>
                <a:ea typeface="PMingLiU"/>
              </a:rPr>
              <a:t>売上</a:t>
            </a:r>
            <a:r>
              <a:rPr lang="zh-CN" altLang="en-US" sz="1000" spc="-10" b="1" dirty="0">
                <a:solidFill>
                  <a:srgbClr val="000000"/>
                </a:solidFill>
                <a:latin typeface="PMingLiU"/>
                <a:ea typeface="PMingLiU"/>
              </a:rPr>
              <a:t>進捗</a:t>
            </a:r>
          </a:p>
          <a:p>
            <a:pPr hangingPunct="0" marL="53340">
              <a:lnSpc>
                <a:spcPct val="20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PMingLiU"/>
                <a:ea typeface="PMingLiU"/>
              </a:rPr>
              <a:t>ヘルスケア</a:t>
            </a:r>
            <a:r>
              <a:rPr lang="zh-CN" altLang="en-US" sz="1000" dirty="0">
                <a:solidFill>
                  <a:srgbClr val="000000"/>
                </a:solidFill>
                <a:latin typeface="PMingLiU"/>
                <a:ea typeface="PMingLiU"/>
              </a:rPr>
              <a:t>事業（</a:t>
            </a:r>
            <a:r>
              <a:rPr lang="zh-CN" altLang="en-US" sz="1000" dirty="0">
                <a:solidFill>
                  <a:srgbClr val="000000"/>
                </a:solidFill>
                <a:latin typeface="PMingLiU"/>
                <a:ea typeface="PMingLiU"/>
              </a:rPr>
              <a:t>HCB)</a:t>
            </a:r>
            <a:r>
              <a:rPr lang="zh-CN" altLang="en-US" sz="1000" spc="10" dirty="0">
                <a:solidFill>
                  <a:srgbClr val="000000"/>
                </a:solidFill>
                <a:latin typeface="PMingLiU"/>
                <a:cs typeface="PMingLiU"/>
              </a:rPr>
              <a:t>  </a:t>
            </a:r>
            <a:r>
              <a:rPr lang="zh-CN" altLang="en-US" sz="1000" dirty="0">
                <a:solidFill>
                  <a:srgbClr val="000000"/>
                </a:solidFill>
                <a:latin typeface="PMingLiU"/>
                <a:ea typeface="PMingLiU"/>
              </a:rPr>
              <a:t>1,085</a:t>
            </a:r>
            <a:r>
              <a:rPr lang="zh-CN" altLang="en-US" sz="1000" dirty="0">
                <a:solidFill>
                  <a:srgbClr val="000000"/>
                </a:solidFill>
                <a:latin typeface="PMingLiU"/>
                <a:ea typeface="PMingLiU"/>
              </a:rPr>
              <a:t>億円</a:t>
            </a:r>
            <a:br/>
            <a:r>
              <a:rPr lang="zh-CN" altLang="en-US" sz="1000" spc="-159" b="1" dirty="0">
                <a:solidFill>
                  <a:srgbClr val="000000"/>
                </a:solidFill>
                <a:latin typeface="PMingLiU"/>
                <a:ea typeface="PMingLiU"/>
              </a:rPr>
              <a:t>サステナビリティ目標の</a:t>
            </a:r>
            <a:r>
              <a:rPr lang="zh-CN" altLang="en-US" sz="1000" spc="-159" b="1" dirty="0">
                <a:solidFill>
                  <a:srgbClr val="000000"/>
                </a:solidFill>
                <a:latin typeface="PMingLiU"/>
                <a:ea typeface="PMingLiU"/>
              </a:rPr>
              <a:t>進捗</a:t>
            </a:r>
          </a:p>
          <a:p>
            <a:pPr hangingPunct="0" marL="53340">
              <a:lnSpc>
                <a:spcPct val="100000"/>
              </a:lnSpc>
            </a:pPr>
            <a:r>
              <a:rPr lang="zh-CN" altLang="en-US" sz="1000" spc="-34" dirty="0">
                <a:solidFill>
                  <a:srgbClr val="000000"/>
                </a:solidFill>
                <a:latin typeface="PMingLiU"/>
                <a:ea typeface="PMingLiU"/>
              </a:rPr>
              <a:t>生活</a:t>
            </a:r>
            <a:r>
              <a:rPr lang="zh-CN" altLang="en-US" sz="1000" spc="-40" dirty="0">
                <a:solidFill>
                  <a:srgbClr val="000000"/>
                </a:solidFill>
                <a:latin typeface="PMingLiU"/>
                <a:ea typeface="PMingLiU"/>
              </a:rPr>
              <a:t>習慣病や呼吸器疾</a:t>
            </a:r>
            <a:r>
              <a:rPr lang="zh-CN" altLang="en-US" sz="1000" spc="-34" dirty="0">
                <a:solidFill>
                  <a:srgbClr val="000000"/>
                </a:solidFill>
                <a:latin typeface="PMingLiU"/>
                <a:ea typeface="PMingLiU"/>
              </a:rPr>
              <a:t>患の増加が見込</a:t>
            </a:r>
            <a:r>
              <a:rPr lang="zh-CN" altLang="en-US" sz="1000" spc="-70" dirty="0">
                <a:solidFill>
                  <a:srgbClr val="000000"/>
                </a:solidFill>
                <a:latin typeface="PMingLiU"/>
                <a:ea typeface="PMingLiU"/>
              </a:rPr>
              <a:t>まれる新興国を中心</a:t>
            </a:r>
            <a:r>
              <a:rPr lang="zh-CN" altLang="en-US" sz="1000" spc="-60" dirty="0">
                <a:solidFill>
                  <a:srgbClr val="000000"/>
                </a:solidFill>
                <a:latin typeface="PMingLiU"/>
                <a:ea typeface="PMingLiU"/>
              </a:rPr>
              <a:t>に家庭用電子血圧</a:t>
            </a:r>
            <a:r>
              <a:rPr lang="zh-CN" altLang="en-US" sz="1000" spc="-175" dirty="0">
                <a:solidFill>
                  <a:srgbClr val="000000"/>
                </a:solidFill>
                <a:latin typeface="PMingLiU"/>
                <a:ea typeface="PMingLiU"/>
              </a:rPr>
              <a:t>計</a:t>
            </a:r>
            <a:r>
              <a:rPr lang="zh-CN" altLang="en-US" sz="1000" spc="-175" dirty="0">
                <a:solidFill>
                  <a:srgbClr val="000000"/>
                </a:solidFill>
                <a:latin typeface="PMingLiU"/>
                <a:ea typeface="PMingLiU"/>
              </a:rPr>
              <a:t>・</a:t>
            </a:r>
            <a:r>
              <a:rPr lang="zh-CN" altLang="en-US" sz="1000" spc="-50" dirty="0">
                <a:solidFill>
                  <a:srgbClr val="000000"/>
                </a:solidFill>
                <a:latin typeface="PMingLiU"/>
                <a:cs typeface="PMingLiU"/>
              </a:rPr>
              <a:t>   </a:t>
            </a:r>
            <a:r>
              <a:rPr lang="zh-CN" altLang="en-US" sz="1000" spc="-175" dirty="0">
                <a:solidFill>
                  <a:srgbClr val="000000"/>
                </a:solidFill>
                <a:latin typeface="PMingLiU"/>
                <a:ea typeface="PMingLiU"/>
              </a:rPr>
              <a:t>ネブライザ</a:t>
            </a:r>
            <a:r>
              <a:rPr lang="zh-CN" altLang="en-US" sz="1000" spc="-175" dirty="0">
                <a:solidFill>
                  <a:srgbClr val="000000"/>
                </a:solidFill>
                <a:latin typeface="PMingLiU"/>
                <a:ea typeface="PMingLiU"/>
              </a:rPr>
              <a:t>を普及（インド・中国</a:t>
            </a:r>
            <a:r>
              <a:rPr lang="zh-CN" altLang="en-US" sz="1000" spc="-164" dirty="0">
                <a:solidFill>
                  <a:srgbClr val="000000"/>
                </a:solidFill>
                <a:latin typeface="PMingLiU"/>
                <a:ea typeface="PMingLiU"/>
              </a:rPr>
              <a:t>等</a:t>
            </a:r>
            <a:r>
              <a:rPr lang="zh-CN" altLang="en-US" sz="1000" spc="-170" dirty="0">
                <a:solidFill>
                  <a:srgbClr val="000000"/>
                </a:solidFill>
                <a:latin typeface="PMingLiU"/>
                <a:ea typeface="PMingLiU"/>
              </a:rPr>
              <a:t>）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129539" y="6563372"/>
            <a:ext cx="9812487" cy="20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916"/>
              </a:lnSpc>
              <a:tabLst>
                <a:tab pos="9598405" algn="l"/>
              </a:tabLst>
            </a:pPr>
            <a:r>
              <a:rPr lang="zh-CN" altLang="en-US" sz="1100" spc="100" dirty="0">
                <a:solidFill>
                  <a:srgbClr val="000000"/>
                </a:solidFill>
                <a:latin typeface="PMingLiU"/>
                <a:ea typeface="PMingLiU"/>
              </a:rPr>
              <a:t>Copyright:</a:t>
            </a:r>
            <a:r>
              <a:rPr lang="zh-CN" altLang="en-US" sz="1100" spc="64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100" spc="129" dirty="0">
                <a:solidFill>
                  <a:srgbClr val="000000"/>
                </a:solidFill>
                <a:latin typeface="PMingLiU"/>
                <a:ea typeface="PMingLiU"/>
              </a:rPr>
              <a:t>2018</a:t>
            </a:r>
            <a:r>
              <a:rPr lang="zh-CN" altLang="en-US" sz="110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100" spc="175" dirty="0">
                <a:solidFill>
                  <a:srgbClr val="000000"/>
                </a:solidFill>
                <a:latin typeface="PMingLiU"/>
                <a:ea typeface="PMingLiU"/>
              </a:rPr>
              <a:t>OMRON</a:t>
            </a:r>
            <a:r>
              <a:rPr lang="zh-CN" altLang="en-US" sz="110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100" spc="100" dirty="0">
                <a:solidFill>
                  <a:srgbClr val="000000"/>
                </a:solidFill>
                <a:latin typeface="PMingLiU"/>
                <a:ea typeface="PMingLiU"/>
              </a:rPr>
              <a:t>Corporation.</a:t>
            </a:r>
            <a:r>
              <a:rPr lang="zh-CN" altLang="en-US" sz="110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100" spc="114" dirty="0">
                <a:solidFill>
                  <a:srgbClr val="000000"/>
                </a:solidFill>
                <a:latin typeface="PMingLiU"/>
                <a:ea typeface="PMingLiU"/>
              </a:rPr>
              <a:t>All</a:t>
            </a:r>
            <a:r>
              <a:rPr lang="zh-CN" altLang="en-US" sz="1100" spc="64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100" spc="104" dirty="0">
                <a:solidFill>
                  <a:srgbClr val="000000"/>
                </a:solidFill>
                <a:latin typeface="PMingLiU"/>
                <a:ea typeface="PMingLiU"/>
              </a:rPr>
              <a:t>Rights</a:t>
            </a:r>
            <a:r>
              <a:rPr lang="zh-CN" altLang="en-US" sz="110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100" spc="104" dirty="0">
                <a:solidFill>
                  <a:srgbClr val="000000"/>
                </a:solidFill>
                <a:latin typeface="PMingLiU"/>
                <a:ea typeface="PMingLiU"/>
              </a:rPr>
              <a:t>Reserved.	</a:t>
            </a:r>
            <a:r>
              <a:rPr lang="zh-CN" altLang="en-US" sz="1100" spc="125" dirty="0">
                <a:solidFill>
                  <a:srgbClr val="000000"/>
                </a:solidFill>
                <a:latin typeface="PMingLiU"/>
                <a:ea typeface="PMingLiU"/>
              </a:rPr>
              <a:t>9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54569" y="1920113"/>
          <a:ext cx="2280920" cy="1909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980"/>
                <a:gridCol w="1805940"/>
              </a:tblGrid>
              <a:tr h="425450">
                <a:tc>
                  <a:txBody>
                    <a:bodyPr/>
                    <a:lstStyle/>
                    <a:p>
                      <a:pPr>
                        <a:lnSpc>
                          <a:spcPts val="830"/>
                        </a:lnSpc>
                      </a:pPr>
                      <a:endParaRPr lang="en-US" dirty="0" smtClean="0"/>
                    </a:p>
                    <a:p>
                      <a:pPr marL="0" indent="107315">
                        <a:lnSpc>
                          <a:spcPct val="105833"/>
                        </a:lnSpc>
                      </a:pPr>
                      <a:r>
                        <a:rPr lang="zh-CN" altLang="en-US" sz="1200" spc="125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3.6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hangingPunct="0" marL="0">
                        <a:lnSpc>
                          <a:spcPct val="100000"/>
                        </a:lnSpc>
                      </a:pPr>
                      <a:r>
                        <a:rPr lang="zh-CN" altLang="en-US" sz="1000" spc="-25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2020</a:t>
                      </a:r>
                      <a:r>
                        <a:rPr lang="zh-CN" altLang="en-US" sz="1000" spc="-55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年までに、世界の</a:t>
                      </a:r>
                      <a:r>
                        <a:rPr lang="zh-CN" altLang="en-US" sz="1000" spc="-50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道路交通</a:t>
                      </a:r>
                      <a:br/>
                      <a:r>
                        <a:rPr lang="zh-CN" altLang="en-US" sz="1000" spc="-144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事故による死傷者を半</a:t>
                      </a:r>
                      <a:r>
                        <a:rPr lang="zh-CN" altLang="en-US" sz="1000" spc="-13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減させる。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8399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dirty="0" smtClean="0"/>
                    </a:p>
                    <a:p>
                      <a:pPr marL="0" indent="60071">
                        <a:lnSpc>
                          <a:spcPct val="105833"/>
                        </a:lnSpc>
                      </a:pPr>
                      <a:r>
                        <a:rPr lang="zh-CN" altLang="en-US" sz="1200" spc="150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11</a:t>
                      </a:r>
                      <a:r>
                        <a:rPr lang="zh-CN" altLang="en-US" sz="1200" spc="13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.2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hangingPunct="0" marL="0">
                        <a:lnSpc>
                          <a:spcPct val="95833"/>
                        </a:lnSpc>
                      </a:pPr>
                      <a:r>
                        <a:rPr lang="zh-CN" altLang="en-US" sz="1000" spc="-40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2030</a:t>
                      </a:r>
                      <a:r>
                        <a:rPr lang="zh-CN" altLang="en-US" sz="1000" spc="-94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年ま</a:t>
                      </a:r>
                      <a:r>
                        <a:rPr lang="zh-CN" altLang="en-US" sz="1000" spc="-8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でに、脆弱な立場にある</a:t>
                      </a:r>
                      <a:r>
                        <a:rPr lang="zh-CN" altLang="en-US" sz="1000" spc="-150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人々、女性、子ども、障害者</a:t>
                      </a:r>
                      <a:r>
                        <a:rPr lang="zh-CN" altLang="en-US" sz="1000" spc="-16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、</a:t>
                      </a:r>
                    </a:p>
                    <a:p>
                      <a:pPr hangingPunct="0" marL="0">
                        <a:lnSpc>
                          <a:spcPct val="100000"/>
                        </a:lnSpc>
                      </a:pPr>
                      <a:r>
                        <a:rPr lang="zh-CN" altLang="en-US" sz="1000" spc="-175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および</a:t>
                      </a:r>
                      <a:r>
                        <a:rPr lang="zh-CN" altLang="en-US" sz="1000" spc="-175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高齢者のニーズ</a:t>
                      </a:r>
                      <a:r>
                        <a:rPr lang="zh-CN" altLang="en-US" sz="1000" spc="-170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に特に配慮し、</a:t>
                      </a:r>
                      <a:r>
                        <a:rPr lang="zh-CN" altLang="en-US" sz="1000" spc="-10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公共交通機関</a:t>
                      </a:r>
                      <a:r>
                        <a:rPr lang="zh-CN" altLang="en-US" sz="1000" spc="-104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の拡大などを通じた</a:t>
                      </a:r>
                    </a:p>
                    <a:p>
                      <a:pPr hangingPunct="0" marL="0">
                        <a:lnSpc>
                          <a:spcPct val="100000"/>
                        </a:lnSpc>
                      </a:pPr>
                      <a:r>
                        <a:rPr lang="zh-CN" altLang="en-US" sz="1000" spc="-144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交通の安全性</a:t>
                      </a:r>
                      <a:r>
                        <a:rPr lang="zh-CN" altLang="en-US" sz="1000" spc="-13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改善により、すべての</a:t>
                      </a:r>
                      <a:r>
                        <a:rPr lang="zh-CN" altLang="en-US" sz="1000" spc="-104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人々に、安全か</a:t>
                      </a:r>
                      <a:r>
                        <a:rPr lang="zh-CN" altLang="en-US" sz="1000" spc="-94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つ安価で容易に利</a:t>
                      </a:r>
                      <a:r>
                        <a:rPr lang="zh-CN" altLang="en-US" sz="1000" spc="-13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用できる</a:t>
                      </a:r>
                      <a:r>
                        <a:rPr lang="zh-CN" altLang="en-US" sz="1000" spc="-135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、持続可能な輸送システム</a:t>
                      </a:r>
                      <a:r>
                        <a:rPr lang="zh-CN" altLang="en-US" sz="1000" spc="-209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へのアクセス</a:t>
                      </a:r>
                      <a:r>
                        <a:rPr lang="zh-CN" altLang="en-US" sz="1000" spc="-200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</a:rPr>
                        <a:t>を提供する。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25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6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7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8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3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859" y="1706880"/>
            <a:ext cx="982980" cy="4480560"/>
          </a:xfrm>
          <a:prstGeom prst="rect">
            <a:avLst/>
          </a:prstGeom>
        </p:spPr>
      </p:pic>
      <p:pic>
        <p:nvPicPr>
          <p:cNvPr id="131" name="Picture 131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080" y="1706880"/>
            <a:ext cx="975360" cy="2956560"/>
          </a:xfrm>
          <a:prstGeom prst="rect">
            <a:avLst/>
          </a:prstGeom>
        </p:spPr>
      </p:pic>
      <p:pic>
        <p:nvPicPr>
          <p:cNvPr id="132" name="Picture 132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19" y="868680"/>
            <a:ext cx="6537959" cy="5356860"/>
          </a:xfrm>
          <a:prstGeom prst="rect">
            <a:avLst/>
          </a:prstGeom>
        </p:spPr>
      </p:pic>
      <p:sp>
        <p:nvSpPr>
          <p:cNvPr id="132" name="TextBox 132"/>
          <p:cNvSpPr txBox="1"/>
          <p:nvPr/>
        </p:nvSpPr>
        <p:spPr>
          <a:xfrm>
            <a:off x="286511" y="213131"/>
            <a:ext cx="7584185" cy="714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7500"/>
              </a:lnSpc>
            </a:pPr>
            <a:r>
              <a:rPr lang="zh-CN" altLang="en-US" sz="2400" spc="-1100" b="1" dirty="0">
                <a:solidFill>
                  <a:srgbClr val="fefefe"/>
                </a:solidFill>
                <a:latin typeface="PMingLiU"/>
                <a:ea typeface="PMingLiU"/>
              </a:rPr>
              <a:t>ステークホルダーの期待に応える課題</a:t>
            </a:r>
            <a:r>
              <a:rPr lang="zh-CN" altLang="en-US" sz="2400" spc="-1100" b="1" dirty="0">
                <a:solidFill>
                  <a:srgbClr val="000000"/>
                </a:solidFill>
                <a:latin typeface="PMingLiU"/>
                <a:ea typeface="PMingLiU"/>
              </a:rPr>
              <a:t>サステナビリティ目標：</a:t>
            </a:r>
            <a:r>
              <a:rPr lang="zh-CN" altLang="en-US" sz="2400" spc="-270" b="1" dirty="0">
                <a:solidFill>
                  <a:srgbClr val="000000"/>
                </a:solidFill>
                <a:latin typeface="PMingLiU"/>
                <a:cs typeface="PMingLiU"/>
              </a:rPr>
              <a:t>  </a:t>
            </a:r>
            <a:r>
              <a:rPr lang="zh-CN" altLang="en-US" sz="2400" spc="-1105" b="1" dirty="0">
                <a:solidFill>
                  <a:srgbClr val="000000"/>
                </a:solidFill>
                <a:latin typeface="PMingLiU"/>
                <a:ea typeface="PMingLiU"/>
              </a:rPr>
              <a:t>ステークホルダーの期待に応える課題</a:t>
            </a:r>
            <a:r>
              <a:rPr lang="zh-CN" altLang="en-US" sz="2400" spc="-15" b="1" dirty="0">
                <a:solidFill>
                  <a:srgbClr val="fefefe"/>
                </a:solidFill>
                <a:latin typeface="PMingLiU"/>
                <a:ea typeface="PMingLiU"/>
              </a:rPr>
              <a:t>課題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8451850" y="777709"/>
            <a:ext cx="1285063" cy="345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100" spc="40" b="1" dirty="0">
                <a:solidFill>
                  <a:srgbClr val="fe0000"/>
                </a:solidFill>
                <a:latin typeface="PMingLiU"/>
                <a:ea typeface="PMingLiU"/>
              </a:rPr>
              <a:t>*</a:t>
            </a:r>
            <a:r>
              <a:rPr lang="zh-CN" altLang="en-US" sz="1100" spc="94" b="1" dirty="0">
                <a:solidFill>
                  <a:srgbClr val="fe0000"/>
                </a:solidFill>
                <a:latin typeface="PMingLiU"/>
                <a:ea typeface="PMingLiU"/>
              </a:rPr>
              <a:t>赤字は</a:t>
            </a:r>
            <a:r>
              <a:rPr lang="zh-CN" altLang="en-US" sz="1100" spc="44" b="1" dirty="0">
                <a:solidFill>
                  <a:srgbClr val="fe0000"/>
                </a:solidFill>
                <a:latin typeface="PMingLiU"/>
                <a:ea typeface="PMingLiU"/>
              </a:rPr>
              <a:t>2017</a:t>
            </a:r>
            <a:r>
              <a:rPr lang="zh-CN" altLang="en-US" sz="1100" spc="89" b="1" dirty="0">
                <a:solidFill>
                  <a:srgbClr val="fe0000"/>
                </a:solidFill>
                <a:latin typeface="PMingLiU"/>
                <a:ea typeface="PMingLiU"/>
              </a:rPr>
              <a:t>年度に</a:t>
            </a:r>
          </a:p>
          <a:p>
            <a:pPr marL="0" indent="135635">
              <a:lnSpc>
                <a:spcPct val="105833"/>
              </a:lnSpc>
            </a:pPr>
            <a:r>
              <a:rPr lang="zh-CN" altLang="en-US" sz="1100" spc="-114" b="1" dirty="0">
                <a:solidFill>
                  <a:srgbClr val="fe0000"/>
                </a:solidFill>
                <a:latin typeface="PMingLiU"/>
                <a:ea typeface="PMingLiU"/>
              </a:rPr>
              <a:t>更新・</a:t>
            </a:r>
            <a:r>
              <a:rPr lang="zh-CN" altLang="en-US" sz="1100" spc="-110" b="1" dirty="0">
                <a:solidFill>
                  <a:srgbClr val="fe0000"/>
                </a:solidFill>
                <a:latin typeface="PMingLiU"/>
                <a:ea typeface="PMingLiU"/>
              </a:rPr>
              <a:t>追加した目標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612389" y="6309169"/>
            <a:ext cx="6852335" cy="178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6666"/>
              </a:lnSpc>
              <a:tabLst>
                <a:tab pos="2312543" algn="l"/>
              </a:tabLst>
            </a:pPr>
            <a:r>
              <a:rPr lang="zh-CN" altLang="en-US" sz="1100" spc="-69" dirty="0">
                <a:solidFill>
                  <a:srgbClr val="000000"/>
                </a:solidFill>
                <a:latin typeface="PMingLiU"/>
                <a:ea typeface="PMingLiU"/>
              </a:rPr>
              <a:t>*</a:t>
            </a:r>
            <a:r>
              <a:rPr lang="zh-CN" altLang="en-US" sz="1100" spc="-154" dirty="0">
                <a:solidFill>
                  <a:srgbClr val="000000"/>
                </a:solidFill>
                <a:latin typeface="PMingLiU"/>
                <a:ea typeface="PMingLiU"/>
              </a:rPr>
              <a:t>詳細は</a:t>
            </a:r>
            <a:r>
              <a:rPr lang="zh-CN" altLang="en-US" sz="1100" spc="-94" dirty="0">
                <a:solidFill>
                  <a:srgbClr val="000000"/>
                </a:solidFill>
                <a:latin typeface="PMingLiU"/>
                <a:ea typeface="PMingLiU"/>
              </a:rPr>
              <a:t>Web</a:t>
            </a:r>
            <a:r>
              <a:rPr lang="zh-CN" altLang="en-US" sz="1100" spc="-159" dirty="0">
                <a:solidFill>
                  <a:srgbClr val="000000"/>
                </a:solidFill>
                <a:latin typeface="PMingLiU"/>
                <a:ea typeface="PMingLiU"/>
              </a:rPr>
              <a:t>サイトをご覧ください。	</a:t>
            </a:r>
            <a:r>
              <a:rPr lang="zh-CN" altLang="en-US" sz="1100" spc="135" dirty="0">
                <a:solidFill>
                  <a:srgbClr val="000000"/>
                </a:solidFill>
                <a:latin typeface="PMingLiU"/>
                <a:ea typeface="PMingLiU"/>
              </a:rPr>
              <a:t>https://www.omron.co.jp/sustainability/omron_csr/tasks_goals/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1439" y="6563372"/>
            <a:ext cx="9829887" cy="185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  <a:tabLst>
                <a:tab pos="9528936" algn="l"/>
              </a:tabLst>
            </a:pP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Copyright:</a:t>
            </a:r>
            <a:r>
              <a:rPr lang="zh-CN" altLang="en-US" sz="1050" spc="64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14" dirty="0">
                <a:solidFill>
                  <a:srgbClr val="000000"/>
                </a:solidFill>
                <a:latin typeface="PMingLiU"/>
                <a:ea typeface="PMingLiU"/>
              </a:rPr>
              <a:t>2019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70" dirty="0">
                <a:solidFill>
                  <a:srgbClr val="000000"/>
                </a:solidFill>
                <a:latin typeface="PMingLiU"/>
                <a:ea typeface="PMingLiU"/>
              </a:rPr>
              <a:t>OMRON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Corporation.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All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Rights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Reserved.	</a:t>
            </a:r>
            <a:r>
              <a:rPr lang="zh-CN" altLang="en-US" sz="1100" spc="145" dirty="0">
                <a:solidFill>
                  <a:srgbClr val="000000"/>
                </a:solidFill>
                <a:latin typeface="PMingLiU"/>
                <a:ea typeface="PMingLiU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9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716280"/>
            <a:ext cx="7970520" cy="5791200"/>
          </a:xfrm>
          <a:prstGeom prst="rect">
            <a:avLst/>
          </a:prstGeom>
        </p:spPr>
      </p:pic>
      <p:sp>
        <p:nvSpPr>
          <p:cNvPr id="141" name="TextBox 141"/>
          <p:cNvSpPr txBox="1"/>
          <p:nvPr/>
        </p:nvSpPr>
        <p:spPr>
          <a:xfrm>
            <a:off x="315772" y="144127"/>
            <a:ext cx="7187386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354" b="1" dirty="0">
                <a:solidFill>
                  <a:srgbClr val="000000"/>
                </a:solidFill>
                <a:latin typeface="宋体"/>
                <a:ea typeface="宋体"/>
              </a:rPr>
              <a:t>サステナビリ</a:t>
            </a:r>
            <a:r>
              <a:rPr lang="zh-CN" altLang="en-US" sz="2400" spc="-350" b="1" dirty="0">
                <a:solidFill>
                  <a:srgbClr val="000000"/>
                </a:solidFill>
                <a:latin typeface="宋体"/>
                <a:ea typeface="宋体"/>
              </a:rPr>
              <a:t>ティ目標の進捗（人財アトラクションと育成）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29539" y="6563372"/>
            <a:ext cx="9812488" cy="20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916"/>
              </a:lnSpc>
              <a:tabLst>
                <a:tab pos="9511538" algn="l"/>
              </a:tabLst>
            </a:pP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Copyright: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00" dirty="0">
                <a:solidFill>
                  <a:srgbClr val="000000"/>
                </a:solidFill>
                <a:latin typeface="Times New Roman"/>
                <a:ea typeface="Times New Roman"/>
              </a:rPr>
              <a:t>2018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35" dirty="0">
                <a:solidFill>
                  <a:srgbClr val="000000"/>
                </a:solidFill>
                <a:latin typeface="Times New Roman"/>
                <a:ea typeface="Times New Roman"/>
              </a:rPr>
              <a:t>OMRON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Corporation.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Rights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Reserved.	</a:t>
            </a:r>
            <a:r>
              <a:rPr lang="en-US" altLang="zh-CN" sz="1100" spc="110" dirty="0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143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4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5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6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7"> 
				</p:cNvPr>
          <p:cNvSpPr/>
          <p:nvPr/>
        </p:nvSpPr>
        <p:spPr>
          <a:xfrm>
            <a:off x="495300" y="1257300"/>
            <a:ext cx="152400" cy="152400"/>
          </a:xfrm>
          <a:custGeom>
            <a:avLst/>
            <a:gdLst>
              <a:gd name="connsiteX0" fmla="*/ 40640 w 152400"/>
              <a:gd name="connsiteY0" fmla="*/ 163449 h 152400"/>
              <a:gd name="connsiteX1" fmla="*/ 97790 w 152400"/>
              <a:gd name="connsiteY1" fmla="*/ 49149 h 152400"/>
              <a:gd name="connsiteX2" fmla="*/ 154940 w 152400"/>
              <a:gd name="connsiteY2" fmla="*/ 163449 h 152400"/>
              <a:gd name="connsiteX3" fmla="*/ 40640 w 152400"/>
              <a:gd name="connsiteY3" fmla="*/ 16344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152400">
                <a:moveTo>
                  <a:pt x="40640" y="163449"/>
                </a:moveTo>
                <a:lnTo>
                  <a:pt x="97790" y="49149"/>
                </a:lnTo>
                <a:lnTo>
                  <a:pt x="154940" y="163449"/>
                </a:lnTo>
                <a:lnTo>
                  <a:pt x="40640" y="163449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8"> 
				</p:cNvPr>
          <p:cNvSpPr/>
          <p:nvPr/>
        </p:nvSpPr>
        <p:spPr>
          <a:xfrm>
            <a:off x="546100" y="1371600"/>
            <a:ext cx="76200" cy="4673600"/>
          </a:xfrm>
          <a:custGeom>
            <a:avLst/>
            <a:gdLst>
              <a:gd name="connsiteX0" fmla="*/ 46990 w 76200"/>
              <a:gd name="connsiteY0" fmla="*/ 30099 h 4673600"/>
              <a:gd name="connsiteX1" fmla="*/ 46990 w 76200"/>
              <a:gd name="connsiteY1" fmla="*/ 466565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4673600">
                <a:moveTo>
                  <a:pt x="46990" y="30099"/>
                </a:moveTo>
                <a:lnTo>
                  <a:pt x="46990" y="4665650"/>
                </a:lnTo>
              </a:path>
            </a:pathLst>
          </a:custGeom>
          <a:ln w="38100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9"> 
				</p:cNvPr>
          <p:cNvSpPr/>
          <p:nvPr/>
        </p:nvSpPr>
        <p:spPr>
          <a:xfrm>
            <a:off x="533400" y="5969000"/>
            <a:ext cx="7581900" cy="101600"/>
          </a:xfrm>
          <a:custGeom>
            <a:avLst/>
            <a:gdLst>
              <a:gd name="connsiteX0" fmla="*/ 44246 w 7581900"/>
              <a:gd name="connsiteY0" fmla="*/ 107150 h 101600"/>
              <a:gd name="connsiteX1" fmla="*/ 7586853 w 7581900"/>
              <a:gd name="connsiteY1" fmla="*/ 79604 h 101600"/>
              <a:gd name="connsiteX2" fmla="*/ 7586726 w 7581900"/>
              <a:gd name="connsiteY2" fmla="*/ 41503 h 101600"/>
              <a:gd name="connsiteX3" fmla="*/ 44107 w 7581900"/>
              <a:gd name="connsiteY3" fmla="*/ 69050 h 101600"/>
              <a:gd name="connsiteX4" fmla="*/ 44246 w 7581900"/>
              <a:gd name="connsiteY4" fmla="*/ 10715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1900" h="101600">
                <a:moveTo>
                  <a:pt x="44246" y="107150"/>
                </a:moveTo>
                <a:lnTo>
                  <a:pt x="7586853" y="79604"/>
                </a:lnTo>
                <a:lnTo>
                  <a:pt x="7586726" y="41503"/>
                </a:lnTo>
                <a:lnTo>
                  <a:pt x="44107" y="69050"/>
                </a:lnTo>
                <a:lnTo>
                  <a:pt x="44246" y="10715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50"> 
				</p:cNvPr>
          <p:cNvSpPr/>
          <p:nvPr/>
        </p:nvSpPr>
        <p:spPr>
          <a:xfrm>
            <a:off x="8051800" y="5930900"/>
            <a:ext cx="152400" cy="152400"/>
          </a:xfrm>
          <a:custGeom>
            <a:avLst/>
            <a:gdLst>
              <a:gd name="connsiteX0" fmla="*/ 49530 w 152400"/>
              <a:gd name="connsiteY0" fmla="*/ 155880 h 152400"/>
              <a:gd name="connsiteX1" fmla="*/ 163576 w 152400"/>
              <a:gd name="connsiteY1" fmla="*/ 98311 h 152400"/>
              <a:gd name="connsiteX2" fmla="*/ 49148 w 152400"/>
              <a:gd name="connsiteY2" fmla="*/ 41580 h 152400"/>
              <a:gd name="connsiteX3" fmla="*/ 49530 w 152400"/>
              <a:gd name="connsiteY3" fmla="*/ 15588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152400">
                <a:moveTo>
                  <a:pt x="49530" y="155880"/>
                </a:moveTo>
                <a:lnTo>
                  <a:pt x="163576" y="98311"/>
                </a:lnTo>
                <a:lnTo>
                  <a:pt x="49148" y="41580"/>
                </a:lnTo>
                <a:lnTo>
                  <a:pt x="49530" y="15588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1"> 
				</p:cNvPr>
          <p:cNvSpPr/>
          <p:nvPr/>
        </p:nvSpPr>
        <p:spPr>
          <a:xfrm>
            <a:off x="6464300" y="5295900"/>
            <a:ext cx="736600" cy="495300"/>
          </a:xfrm>
          <a:custGeom>
            <a:avLst/>
            <a:gdLst>
              <a:gd name="connsiteX0" fmla="*/ 43942 w 736600"/>
              <a:gd name="connsiteY0" fmla="*/ 267335 h 495300"/>
              <a:gd name="connsiteX1" fmla="*/ 392683 w 736600"/>
              <a:gd name="connsiteY1" fmla="*/ 38735 h 495300"/>
              <a:gd name="connsiteX2" fmla="*/ 741426 w 736600"/>
              <a:gd name="connsiteY2" fmla="*/ 267335 h 495300"/>
              <a:gd name="connsiteX3" fmla="*/ 392683 w 736600"/>
              <a:gd name="connsiteY3" fmla="*/ 495986 h 495300"/>
              <a:gd name="connsiteX4" fmla="*/ 43942 w 736600"/>
              <a:gd name="connsiteY4" fmla="*/ 267335 h 495300"/>
              <a:gd name="connsiteX5" fmla="*/ 43942 w 736600"/>
              <a:gd name="connsiteY5" fmla="*/ 26733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95300">
                <a:moveTo>
                  <a:pt x="43942" y="267335"/>
                </a:moveTo>
                <a:cubicBezTo>
                  <a:pt x="43942" y="141097"/>
                  <a:pt x="200025" y="38735"/>
                  <a:pt x="392683" y="38735"/>
                </a:cubicBezTo>
                <a:cubicBezTo>
                  <a:pt x="585343" y="38735"/>
                  <a:pt x="741426" y="141097"/>
                  <a:pt x="741426" y="267335"/>
                </a:cubicBezTo>
                <a:cubicBezTo>
                  <a:pt x="741426" y="393636"/>
                  <a:pt x="585343" y="495986"/>
                  <a:pt x="392683" y="495986"/>
                </a:cubicBezTo>
                <a:cubicBezTo>
                  <a:pt x="200025" y="495986"/>
                  <a:pt x="43942" y="393636"/>
                  <a:pt x="43942" y="267335"/>
                </a:cubicBezTo>
                <a:lnTo>
                  <a:pt x="43942" y="267335"/>
                </a:lnTo>
                <a:close/>
              </a:path>
            </a:pathLst>
          </a:custGeom>
          <a:solidFill>
            <a:srgbClr val="55a7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2"> 
				</p:cNvPr>
          <p:cNvSpPr/>
          <p:nvPr/>
        </p:nvSpPr>
        <p:spPr>
          <a:xfrm>
            <a:off x="5829300" y="5308600"/>
            <a:ext cx="736600" cy="495300"/>
          </a:xfrm>
          <a:custGeom>
            <a:avLst/>
            <a:gdLst>
              <a:gd name="connsiteX0" fmla="*/ 41909 w 736600"/>
              <a:gd name="connsiteY0" fmla="*/ 272288 h 495300"/>
              <a:gd name="connsiteX1" fmla="*/ 390652 w 736600"/>
              <a:gd name="connsiteY1" fmla="*/ 43688 h 495300"/>
              <a:gd name="connsiteX2" fmla="*/ 739393 w 736600"/>
              <a:gd name="connsiteY2" fmla="*/ 272288 h 495300"/>
              <a:gd name="connsiteX3" fmla="*/ 390652 w 736600"/>
              <a:gd name="connsiteY3" fmla="*/ 500824 h 495300"/>
              <a:gd name="connsiteX4" fmla="*/ 41909 w 736600"/>
              <a:gd name="connsiteY4" fmla="*/ 272288 h 495300"/>
              <a:gd name="connsiteX5" fmla="*/ 41909 w 736600"/>
              <a:gd name="connsiteY5" fmla="*/ 272288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95300">
                <a:moveTo>
                  <a:pt x="41909" y="272288"/>
                </a:moveTo>
                <a:cubicBezTo>
                  <a:pt x="41909" y="145923"/>
                  <a:pt x="197992" y="43688"/>
                  <a:pt x="390652" y="43688"/>
                </a:cubicBezTo>
                <a:cubicBezTo>
                  <a:pt x="583310" y="43688"/>
                  <a:pt x="739393" y="145923"/>
                  <a:pt x="739393" y="272288"/>
                </a:cubicBezTo>
                <a:cubicBezTo>
                  <a:pt x="739393" y="398488"/>
                  <a:pt x="583310" y="500824"/>
                  <a:pt x="390652" y="500824"/>
                </a:cubicBezTo>
                <a:cubicBezTo>
                  <a:pt x="197992" y="500824"/>
                  <a:pt x="41909" y="398488"/>
                  <a:pt x="41909" y="272288"/>
                </a:cubicBezTo>
                <a:lnTo>
                  <a:pt x="41909" y="272288"/>
                </a:lnTo>
                <a:close/>
              </a:path>
            </a:pathLst>
          </a:custGeom>
          <a:solidFill>
            <a:srgbClr val="55a7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5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645920"/>
            <a:ext cx="7780020" cy="4107179"/>
          </a:xfrm>
          <a:prstGeom prst="rect">
            <a:avLst/>
          </a:prstGeom>
        </p:spPr>
      </p:pic>
      <p:sp>
        <p:nvSpPr>
          <p:cNvPr id="154" name="Freeform 154"> 
				</p:cNvPr>
          <p:cNvSpPr/>
          <p:nvPr/>
        </p:nvSpPr>
        <p:spPr>
          <a:xfrm>
            <a:off x="3568700" y="1181100"/>
            <a:ext cx="2781300" cy="889000"/>
          </a:xfrm>
          <a:custGeom>
            <a:avLst/>
            <a:gdLst>
              <a:gd name="connsiteX0" fmla="*/ 46101 w 2781300"/>
              <a:gd name="connsiteY0" fmla="*/ 119126 h 889000"/>
              <a:gd name="connsiteX1" fmla="*/ 125603 w 2781300"/>
              <a:gd name="connsiteY1" fmla="*/ 39624 h 889000"/>
              <a:gd name="connsiteX2" fmla="*/ 2711450 w 2781300"/>
              <a:gd name="connsiteY2" fmla="*/ 39624 h 889000"/>
              <a:gd name="connsiteX3" fmla="*/ 2790952 w 2781300"/>
              <a:gd name="connsiteY3" fmla="*/ 119126 h 889000"/>
              <a:gd name="connsiteX4" fmla="*/ 2790952 w 2781300"/>
              <a:gd name="connsiteY4" fmla="*/ 813054 h 889000"/>
              <a:gd name="connsiteX5" fmla="*/ 2711450 w 2781300"/>
              <a:gd name="connsiteY5" fmla="*/ 892556 h 889000"/>
              <a:gd name="connsiteX6" fmla="*/ 125603 w 2781300"/>
              <a:gd name="connsiteY6" fmla="*/ 892556 h 889000"/>
              <a:gd name="connsiteX7" fmla="*/ 46101 w 2781300"/>
              <a:gd name="connsiteY7" fmla="*/ 813054 h 889000"/>
              <a:gd name="connsiteX8" fmla="*/ 46101 w 2781300"/>
              <a:gd name="connsiteY8" fmla="*/ 119126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00" h="889000">
                <a:moveTo>
                  <a:pt x="46101" y="119126"/>
                </a:moveTo>
                <a:cubicBezTo>
                  <a:pt x="46101" y="75184"/>
                  <a:pt x="81660" y="39624"/>
                  <a:pt x="125603" y="39624"/>
                </a:cubicBezTo>
                <a:lnTo>
                  <a:pt x="2711450" y="39624"/>
                </a:lnTo>
                <a:cubicBezTo>
                  <a:pt x="2755391" y="39624"/>
                  <a:pt x="2790952" y="75184"/>
                  <a:pt x="2790952" y="119126"/>
                </a:cubicBezTo>
                <a:lnTo>
                  <a:pt x="2790952" y="813054"/>
                </a:lnTo>
                <a:cubicBezTo>
                  <a:pt x="2790952" y="856869"/>
                  <a:pt x="2755391" y="892556"/>
                  <a:pt x="2711450" y="892556"/>
                </a:cubicBezTo>
                <a:lnTo>
                  <a:pt x="125603" y="892556"/>
                </a:lnTo>
                <a:cubicBezTo>
                  <a:pt x="81660" y="892556"/>
                  <a:pt x="46101" y="856869"/>
                  <a:pt x="46101" y="813054"/>
                </a:cubicBezTo>
                <a:lnTo>
                  <a:pt x="46101" y="119126"/>
                </a:lnTo>
                <a:close/>
              </a:path>
            </a:pathLst>
          </a:custGeom>
          <a:solidFill>
            <a:srgbClr val="f9e6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> 
				</p:cNvPr>
          <p:cNvSpPr/>
          <p:nvPr/>
        </p:nvSpPr>
        <p:spPr>
          <a:xfrm>
            <a:off x="3568700" y="1181100"/>
            <a:ext cx="2781300" cy="889000"/>
          </a:xfrm>
          <a:custGeom>
            <a:avLst/>
            <a:gdLst>
              <a:gd name="connsiteX0" fmla="*/ 46101 w 2781300"/>
              <a:gd name="connsiteY0" fmla="*/ 119126 h 889000"/>
              <a:gd name="connsiteX1" fmla="*/ 125603 w 2781300"/>
              <a:gd name="connsiteY1" fmla="*/ 39624 h 889000"/>
              <a:gd name="connsiteX2" fmla="*/ 2711450 w 2781300"/>
              <a:gd name="connsiteY2" fmla="*/ 39624 h 889000"/>
              <a:gd name="connsiteX3" fmla="*/ 2790952 w 2781300"/>
              <a:gd name="connsiteY3" fmla="*/ 119126 h 889000"/>
              <a:gd name="connsiteX4" fmla="*/ 2790952 w 2781300"/>
              <a:gd name="connsiteY4" fmla="*/ 813054 h 889000"/>
              <a:gd name="connsiteX5" fmla="*/ 2711450 w 2781300"/>
              <a:gd name="connsiteY5" fmla="*/ 892556 h 889000"/>
              <a:gd name="connsiteX6" fmla="*/ 125603 w 2781300"/>
              <a:gd name="connsiteY6" fmla="*/ 892556 h 889000"/>
              <a:gd name="connsiteX7" fmla="*/ 46101 w 2781300"/>
              <a:gd name="connsiteY7" fmla="*/ 813054 h 889000"/>
              <a:gd name="connsiteX8" fmla="*/ 46101 w 2781300"/>
              <a:gd name="connsiteY8" fmla="*/ 119126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00" h="889000">
                <a:moveTo>
                  <a:pt x="46101" y="119126"/>
                </a:moveTo>
                <a:cubicBezTo>
                  <a:pt x="46101" y="75184"/>
                  <a:pt x="81660" y="39624"/>
                  <a:pt x="125603" y="39624"/>
                </a:cubicBezTo>
                <a:lnTo>
                  <a:pt x="2711450" y="39624"/>
                </a:lnTo>
                <a:cubicBezTo>
                  <a:pt x="2755391" y="39624"/>
                  <a:pt x="2790952" y="75184"/>
                  <a:pt x="2790952" y="119126"/>
                </a:cubicBezTo>
                <a:lnTo>
                  <a:pt x="2790952" y="813054"/>
                </a:lnTo>
                <a:cubicBezTo>
                  <a:pt x="2790952" y="856869"/>
                  <a:pt x="2755391" y="892556"/>
                  <a:pt x="2711450" y="892556"/>
                </a:cubicBezTo>
                <a:lnTo>
                  <a:pt x="125603" y="892556"/>
                </a:lnTo>
                <a:cubicBezTo>
                  <a:pt x="81660" y="892556"/>
                  <a:pt x="46101" y="856869"/>
                  <a:pt x="46101" y="813054"/>
                </a:cubicBezTo>
                <a:lnTo>
                  <a:pt x="46101" y="119126"/>
                </a:lnTo>
                <a:close/>
              </a:path>
            </a:pathLst>
          </a:custGeom>
          <a:solidFill>
            <a:srgbClr val="00002e">
              <a:alpha val="0"/>
            </a:srgbClr>
          </a:solidFill>
          <a:ln w="25400">
            <a:solidFill>
              <a:srgbClr val="dc6311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> 
				</p:cNvPr>
          <p:cNvSpPr/>
          <p:nvPr/>
        </p:nvSpPr>
        <p:spPr>
          <a:xfrm>
            <a:off x="635000" y="4775200"/>
            <a:ext cx="3733800" cy="1143000"/>
          </a:xfrm>
          <a:custGeom>
            <a:avLst/>
            <a:gdLst>
              <a:gd name="connsiteX0" fmla="*/ 47383 w 3733800"/>
              <a:gd name="connsiteY0" fmla="*/ 151130 h 1143000"/>
              <a:gd name="connsiteX1" fmla="*/ 150037 w 3733800"/>
              <a:gd name="connsiteY1" fmla="*/ 48514 h 1143000"/>
              <a:gd name="connsiteX2" fmla="*/ 3642359 w 3733800"/>
              <a:gd name="connsiteY2" fmla="*/ 48514 h 1143000"/>
              <a:gd name="connsiteX3" fmla="*/ 3744976 w 3733800"/>
              <a:gd name="connsiteY3" fmla="*/ 151130 h 1143000"/>
              <a:gd name="connsiteX4" fmla="*/ 3744976 w 3733800"/>
              <a:gd name="connsiteY4" fmla="*/ 1047546 h 1143000"/>
              <a:gd name="connsiteX5" fmla="*/ 3642359 w 3733800"/>
              <a:gd name="connsiteY5" fmla="*/ 1150201 h 1143000"/>
              <a:gd name="connsiteX6" fmla="*/ 150037 w 3733800"/>
              <a:gd name="connsiteY6" fmla="*/ 1150201 h 1143000"/>
              <a:gd name="connsiteX7" fmla="*/ 47383 w 3733800"/>
              <a:gd name="connsiteY7" fmla="*/ 1047546 h 1143000"/>
              <a:gd name="connsiteX8" fmla="*/ 47383 w 3733800"/>
              <a:gd name="connsiteY8" fmla="*/ 15113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1143000">
                <a:moveTo>
                  <a:pt x="47383" y="151130"/>
                </a:moveTo>
                <a:cubicBezTo>
                  <a:pt x="47383" y="94488"/>
                  <a:pt x="93344" y="48514"/>
                  <a:pt x="150037" y="48514"/>
                </a:cubicBezTo>
                <a:lnTo>
                  <a:pt x="3642359" y="48514"/>
                </a:lnTo>
                <a:cubicBezTo>
                  <a:pt x="3699002" y="48514"/>
                  <a:pt x="3744976" y="94488"/>
                  <a:pt x="3744976" y="151130"/>
                </a:cubicBezTo>
                <a:lnTo>
                  <a:pt x="3744976" y="1047546"/>
                </a:lnTo>
                <a:cubicBezTo>
                  <a:pt x="3744976" y="1104239"/>
                  <a:pt x="3699002" y="1150201"/>
                  <a:pt x="3642359" y="1150201"/>
                </a:cubicBezTo>
                <a:lnTo>
                  <a:pt x="150037" y="1150201"/>
                </a:lnTo>
                <a:cubicBezTo>
                  <a:pt x="93344" y="1150201"/>
                  <a:pt x="47383" y="1104239"/>
                  <a:pt x="47383" y="1047546"/>
                </a:cubicBezTo>
                <a:lnTo>
                  <a:pt x="47383" y="151130"/>
                </a:lnTo>
                <a:close/>
              </a:path>
            </a:pathLst>
          </a:custGeom>
          <a:solidFill>
            <a:srgbClr val="f9e6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> 
				</p:cNvPr>
          <p:cNvSpPr/>
          <p:nvPr/>
        </p:nvSpPr>
        <p:spPr>
          <a:xfrm>
            <a:off x="635000" y="4775200"/>
            <a:ext cx="3733800" cy="1143000"/>
          </a:xfrm>
          <a:custGeom>
            <a:avLst/>
            <a:gdLst>
              <a:gd name="connsiteX0" fmla="*/ 47383 w 3733800"/>
              <a:gd name="connsiteY0" fmla="*/ 151130 h 1143000"/>
              <a:gd name="connsiteX1" fmla="*/ 150037 w 3733800"/>
              <a:gd name="connsiteY1" fmla="*/ 48514 h 1143000"/>
              <a:gd name="connsiteX2" fmla="*/ 3642359 w 3733800"/>
              <a:gd name="connsiteY2" fmla="*/ 48514 h 1143000"/>
              <a:gd name="connsiteX3" fmla="*/ 3744976 w 3733800"/>
              <a:gd name="connsiteY3" fmla="*/ 151130 h 1143000"/>
              <a:gd name="connsiteX4" fmla="*/ 3744976 w 3733800"/>
              <a:gd name="connsiteY4" fmla="*/ 1047546 h 1143000"/>
              <a:gd name="connsiteX5" fmla="*/ 3642359 w 3733800"/>
              <a:gd name="connsiteY5" fmla="*/ 1150201 h 1143000"/>
              <a:gd name="connsiteX6" fmla="*/ 150037 w 3733800"/>
              <a:gd name="connsiteY6" fmla="*/ 1150201 h 1143000"/>
              <a:gd name="connsiteX7" fmla="*/ 47383 w 3733800"/>
              <a:gd name="connsiteY7" fmla="*/ 1047546 h 1143000"/>
              <a:gd name="connsiteX8" fmla="*/ 47383 w 3733800"/>
              <a:gd name="connsiteY8" fmla="*/ 15113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1143000">
                <a:moveTo>
                  <a:pt x="47383" y="151130"/>
                </a:moveTo>
                <a:cubicBezTo>
                  <a:pt x="47383" y="94488"/>
                  <a:pt x="93344" y="48514"/>
                  <a:pt x="150037" y="48514"/>
                </a:cubicBezTo>
                <a:lnTo>
                  <a:pt x="3642359" y="48514"/>
                </a:lnTo>
                <a:cubicBezTo>
                  <a:pt x="3699002" y="48514"/>
                  <a:pt x="3744976" y="94488"/>
                  <a:pt x="3744976" y="151130"/>
                </a:cubicBezTo>
                <a:lnTo>
                  <a:pt x="3744976" y="1047546"/>
                </a:lnTo>
                <a:cubicBezTo>
                  <a:pt x="3744976" y="1104239"/>
                  <a:pt x="3699002" y="1150201"/>
                  <a:pt x="3642359" y="1150201"/>
                </a:cubicBezTo>
                <a:lnTo>
                  <a:pt x="150037" y="1150201"/>
                </a:lnTo>
                <a:cubicBezTo>
                  <a:pt x="93344" y="1150201"/>
                  <a:pt x="47383" y="1104239"/>
                  <a:pt x="47383" y="1047546"/>
                </a:cubicBezTo>
                <a:lnTo>
                  <a:pt x="47383" y="151130"/>
                </a:lnTo>
                <a:close/>
              </a:path>
            </a:pathLst>
          </a:custGeom>
          <a:solidFill>
            <a:srgbClr val="0000dc">
              <a:alpha val="0"/>
            </a:srgbClr>
          </a:solidFill>
          <a:ln w="25400">
            <a:solidFill>
              <a:srgbClr val="dc6311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8"/>
          <p:cNvSpPr txBox="1"/>
          <p:nvPr/>
        </p:nvSpPr>
        <p:spPr>
          <a:xfrm>
            <a:off x="372770" y="144127"/>
            <a:ext cx="5412537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329" b="1" dirty="0">
                <a:solidFill>
                  <a:srgbClr val="000000"/>
                </a:solidFill>
                <a:latin typeface="PMingLiU"/>
                <a:ea typeface="PMingLiU"/>
              </a:rPr>
              <a:t>企業</a:t>
            </a:r>
            <a:r>
              <a:rPr lang="zh-CN" altLang="en-US" sz="2400" spc="-329" b="1" dirty="0">
                <a:solidFill>
                  <a:srgbClr val="000000"/>
                </a:solidFill>
                <a:latin typeface="PMingLiU"/>
                <a:ea typeface="PMingLiU"/>
              </a:rPr>
              <a:t>理念を基軸にしたサステナビリテ</a:t>
            </a:r>
            <a:r>
              <a:rPr lang="zh-CN" altLang="en-US" sz="2400" spc="-325" b="1" dirty="0">
                <a:solidFill>
                  <a:srgbClr val="000000"/>
                </a:solidFill>
                <a:latin typeface="PMingLiU"/>
                <a:ea typeface="PMingLiU"/>
              </a:rPr>
              <a:t>ィ推進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178917" y="1470424"/>
            <a:ext cx="215391" cy="1635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zh-CN" altLang="en-US" sz="1600" spc="-65" b="1" dirty="0">
                <a:solidFill>
                  <a:srgbClr val="001e5e"/>
                </a:solidFill>
                <a:latin typeface="PMingLiU"/>
                <a:ea typeface="PMingLiU"/>
              </a:rPr>
              <a:t>オ</a:t>
            </a:r>
            <a:r>
              <a:rPr lang="zh-CN" altLang="en-US" sz="1600" spc="-65" b="1" dirty="0">
                <a:solidFill>
                  <a:srgbClr val="001e5e"/>
                </a:solidFill>
                <a:latin typeface="PMingLiU"/>
                <a:ea typeface="PMingLiU"/>
              </a:rPr>
              <a:t>ム</a:t>
            </a:r>
            <a:r>
              <a:rPr lang="zh-CN" altLang="en-US" sz="1600" spc="-65" b="1" dirty="0">
                <a:solidFill>
                  <a:srgbClr val="001e5e"/>
                </a:solidFill>
                <a:latin typeface="PMingLiU"/>
                <a:ea typeface="PMingLiU"/>
              </a:rPr>
              <a:t>ロ</a:t>
            </a:r>
            <a:r>
              <a:rPr lang="zh-CN" altLang="en-US" sz="1600" spc="-65" b="1" dirty="0">
                <a:solidFill>
                  <a:srgbClr val="001e5e"/>
                </a:solidFill>
                <a:latin typeface="PMingLiU"/>
                <a:ea typeface="PMingLiU"/>
              </a:rPr>
              <a:t>ン</a:t>
            </a:r>
            <a:r>
              <a:rPr lang="zh-CN" altLang="en-US" sz="1600" spc="-65" b="1" dirty="0">
                <a:solidFill>
                  <a:srgbClr val="001e5e"/>
                </a:solidFill>
                <a:latin typeface="PMingLiU"/>
                <a:ea typeface="PMingLiU"/>
              </a:rPr>
              <a:t>の</a:t>
            </a:r>
            <a:r>
              <a:rPr lang="zh-CN" altLang="en-US" sz="1600" spc="-65" b="1" dirty="0">
                <a:solidFill>
                  <a:srgbClr val="001e5e"/>
                </a:solidFill>
                <a:latin typeface="PMingLiU"/>
                <a:ea typeface="PMingLiU"/>
              </a:rPr>
              <a:t>成</a:t>
            </a:r>
            <a:r>
              <a:rPr lang="zh-CN" altLang="en-US" sz="1600" spc="-85" b="1" dirty="0">
                <a:solidFill>
                  <a:srgbClr val="001e5e"/>
                </a:solidFill>
                <a:latin typeface="PMingLiU"/>
                <a:ea typeface="PMingLiU"/>
              </a:rPr>
              <a:t>長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2164079" y="2243160"/>
            <a:ext cx="904239" cy="440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8308">
              <a:lnSpc>
                <a:spcPct val="100000"/>
              </a:lnSpc>
            </a:pPr>
            <a:r>
              <a:rPr lang="zh-CN" altLang="en-US" sz="1400" spc="-5" b="1" dirty="0">
                <a:solidFill>
                  <a:srgbClr val="fefefe"/>
                </a:solidFill>
                <a:latin typeface="PMingLiU"/>
                <a:ea typeface="PMingLiU"/>
              </a:rPr>
              <a:t>企業の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zh-CN" altLang="en-US" sz="1400" spc="-10" b="1" dirty="0">
                <a:solidFill>
                  <a:srgbClr val="fefefe"/>
                </a:solidFill>
                <a:latin typeface="PMingLiU"/>
                <a:ea typeface="PMingLiU"/>
              </a:rPr>
              <a:t>持続</a:t>
            </a:r>
            <a:r>
              <a:rPr lang="zh-CN" altLang="en-US" sz="1400" b="1" dirty="0">
                <a:solidFill>
                  <a:srgbClr val="fefefe"/>
                </a:solidFill>
                <a:latin typeface="PMingLiU"/>
                <a:ea typeface="PMingLiU"/>
              </a:rPr>
              <a:t>的発展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3730116" y="1355764"/>
            <a:ext cx="2287574" cy="2609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400" spc="-10" b="1" dirty="0">
                <a:solidFill>
                  <a:srgbClr val="e33c52"/>
                </a:solidFill>
                <a:latin typeface="PMingLiU"/>
                <a:ea typeface="PMingLiU"/>
              </a:rPr>
              <a:t>価値</a:t>
            </a:r>
            <a:r>
              <a:rPr lang="zh-CN" altLang="en-US" sz="1400" b="1" dirty="0">
                <a:solidFill>
                  <a:srgbClr val="e33c52"/>
                </a:solidFill>
                <a:latin typeface="PMingLiU"/>
                <a:ea typeface="PMingLiU"/>
              </a:rPr>
              <a:t>創造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-104" b="1" dirty="0">
                <a:solidFill>
                  <a:srgbClr val="001e5e"/>
                </a:solidFill>
                <a:latin typeface="PMingLiU"/>
                <a:ea typeface="PMingLiU"/>
              </a:rPr>
              <a:t>・事業を通じた社</a:t>
            </a:r>
            <a:r>
              <a:rPr lang="zh-CN" altLang="en-US" sz="1200" spc="-94" b="1" dirty="0">
                <a:solidFill>
                  <a:srgbClr val="001e5e"/>
                </a:solidFill>
                <a:latin typeface="PMingLiU"/>
                <a:ea typeface="PMingLiU"/>
              </a:rPr>
              <a:t>会的課題の解決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-90" b="1" dirty="0">
                <a:solidFill>
                  <a:srgbClr val="001e5e"/>
                </a:solidFill>
                <a:latin typeface="PMingLiU"/>
                <a:ea typeface="PMingLiU"/>
              </a:rPr>
              <a:t>・公正</a:t>
            </a:r>
            <a:r>
              <a:rPr lang="zh-CN" altLang="en-US" sz="1200" spc="-85" b="1" dirty="0">
                <a:solidFill>
                  <a:srgbClr val="001e5e"/>
                </a:solidFill>
                <a:latin typeface="PMingLiU"/>
                <a:ea typeface="PMingLiU"/>
              </a:rPr>
              <a:t>かつ透明性の高い経営の実現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0" indent="263017">
              <a:lnSpc>
                <a:spcPct val="125000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PMingLiU"/>
                <a:ea typeface="PMingLiU"/>
              </a:rPr>
              <a:t>企業</a:t>
            </a:r>
            <a:r>
              <a:rPr lang="zh-CN" altLang="en-US" sz="2000" b="1" dirty="0">
                <a:solidFill>
                  <a:srgbClr val="fefefe"/>
                </a:solidFill>
                <a:latin typeface="PMingLiU"/>
                <a:ea typeface="PMingLiU"/>
              </a:rPr>
              <a:t>理念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8236331" y="1776970"/>
            <a:ext cx="1318767" cy="754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000"/>
              </a:lnSpc>
            </a:pPr>
            <a:r>
              <a:rPr lang="zh-CN" altLang="en-US" sz="1800" spc="139" b="1" dirty="0">
                <a:solidFill>
                  <a:srgbClr val="e33c52"/>
                </a:solidFill>
                <a:latin typeface="PMingLiU"/>
                <a:ea typeface="PMingLiU"/>
              </a:rPr>
              <a:t>2020</a:t>
            </a:r>
            <a:r>
              <a:rPr lang="zh-CN" altLang="en-US" sz="1800" spc="295" b="1" dirty="0">
                <a:solidFill>
                  <a:srgbClr val="e33c52"/>
                </a:solidFill>
                <a:latin typeface="PMingLiU"/>
                <a:ea typeface="PMingLiU"/>
              </a:rPr>
              <a:t>年より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0" indent="80771">
              <a:lnSpc>
                <a:spcPct val="125000"/>
              </a:lnSpc>
            </a:pPr>
            <a:r>
              <a:rPr lang="zh-CN" altLang="en-US" sz="1800" spc="-15" b="1" dirty="0">
                <a:solidFill>
                  <a:srgbClr val="e33c52"/>
                </a:solidFill>
                <a:latin typeface="PMingLiU"/>
                <a:ea typeface="PMingLiU"/>
              </a:rPr>
              <a:t>先の未</a:t>
            </a:r>
            <a:r>
              <a:rPr lang="zh-CN" altLang="en-US" sz="1800" spc="-5" b="1" dirty="0">
                <a:solidFill>
                  <a:srgbClr val="e33c52"/>
                </a:solidFill>
                <a:latin typeface="PMingLiU"/>
                <a:ea typeface="PMingLiU"/>
              </a:rPr>
              <a:t>来へ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804062" y="4984074"/>
            <a:ext cx="818830" cy="2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3750"/>
              </a:lnSpc>
            </a:pPr>
            <a:r>
              <a:rPr lang="zh-CN" altLang="en-US" sz="1400" spc="-145" b="1" dirty="0">
                <a:solidFill>
                  <a:srgbClr val="e33c52"/>
                </a:solidFill>
                <a:latin typeface="PMingLiU"/>
                <a:ea typeface="PMingLiU"/>
              </a:rPr>
              <a:t>信頼</a:t>
            </a:r>
            <a:r>
              <a:rPr lang="zh-CN" altLang="en-US" sz="1400" spc="-135" b="1" dirty="0">
                <a:solidFill>
                  <a:srgbClr val="e33c52"/>
                </a:solidFill>
                <a:latin typeface="PMingLiU"/>
                <a:ea typeface="PMingLiU"/>
              </a:rPr>
              <a:t>・期待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6152641" y="4597895"/>
            <a:ext cx="775004" cy="377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2400">
              <a:lnSpc>
                <a:spcPct val="100000"/>
              </a:lnSpc>
            </a:pPr>
            <a:r>
              <a:rPr lang="zh-CN" altLang="en-US" sz="1200" spc="-10" b="1" dirty="0">
                <a:solidFill>
                  <a:srgbClr val="fefefe"/>
                </a:solidFill>
                <a:latin typeface="PMingLiU"/>
                <a:ea typeface="PMingLiU"/>
              </a:rPr>
              <a:t>社会の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-10" b="1" dirty="0">
                <a:solidFill>
                  <a:srgbClr val="fefefe"/>
                </a:solidFill>
                <a:latin typeface="PMingLiU"/>
                <a:ea typeface="PMingLiU"/>
              </a:rPr>
              <a:t>持続</a:t>
            </a:r>
            <a:r>
              <a:rPr lang="zh-CN" altLang="en-US" sz="1200" spc="-5" b="1" dirty="0">
                <a:solidFill>
                  <a:srgbClr val="fefefe"/>
                </a:solidFill>
                <a:latin typeface="PMingLiU"/>
                <a:ea typeface="PMingLiU"/>
              </a:rPr>
              <a:t>的発展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7350886" y="4348441"/>
            <a:ext cx="573530" cy="664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416"/>
              </a:lnSpc>
            </a:pPr>
            <a:r>
              <a:rPr lang="zh-CN" altLang="en-US" sz="1100" spc="-10" b="1" dirty="0">
                <a:solidFill>
                  <a:srgbClr val="fefefe"/>
                </a:solidFill>
                <a:latin typeface="PMingLiU"/>
                <a:ea typeface="PMingLiU"/>
              </a:rPr>
              <a:t>仕入</a:t>
            </a:r>
            <a:r>
              <a:rPr lang="zh-CN" altLang="en-US" sz="1100" b="1" dirty="0">
                <a:solidFill>
                  <a:srgbClr val="fefefe"/>
                </a:solidFill>
                <a:latin typeface="PMingLiU"/>
                <a:ea typeface="PMingLiU"/>
              </a:rPr>
              <a:t>れ先</a:t>
            </a:r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 indent="172466">
              <a:lnSpc>
                <a:spcPct val="125416"/>
              </a:lnSpc>
            </a:pPr>
            <a:r>
              <a:rPr lang="zh-CN" altLang="en-US" sz="1100" spc="-10" b="1" dirty="0">
                <a:solidFill>
                  <a:srgbClr val="fefefe"/>
                </a:solidFill>
                <a:latin typeface="PMingLiU"/>
                <a:ea typeface="PMingLiU"/>
              </a:rPr>
              <a:t>顧客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804062" y="5206112"/>
            <a:ext cx="2849778" cy="550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200" spc="-104" b="1" dirty="0">
                <a:solidFill>
                  <a:srgbClr val="001e5e"/>
                </a:solidFill>
                <a:latin typeface="PMingLiU"/>
                <a:ea typeface="PMingLiU"/>
              </a:rPr>
              <a:t>・新たな事業機会・競争優位</a:t>
            </a:r>
            <a:r>
              <a:rPr lang="zh-CN" altLang="en-US" sz="1200" spc="-100" b="1" dirty="0">
                <a:solidFill>
                  <a:srgbClr val="001e5e"/>
                </a:solidFill>
                <a:latin typeface="PMingLiU"/>
                <a:ea typeface="PMingLiU"/>
              </a:rPr>
              <a:t>の確立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-180" b="1" dirty="0">
                <a:solidFill>
                  <a:srgbClr val="001e5e"/>
                </a:solidFill>
                <a:latin typeface="PMingLiU"/>
                <a:ea typeface="PMingLiU"/>
              </a:rPr>
              <a:t>・優秀な人財獲得・</a:t>
            </a:r>
            <a:r>
              <a:rPr lang="zh-CN" altLang="en-US" sz="1200" spc="-170" b="1" dirty="0">
                <a:solidFill>
                  <a:srgbClr val="001e5e"/>
                </a:solidFill>
                <a:latin typeface="PMingLiU"/>
                <a:ea typeface="PMingLiU"/>
              </a:rPr>
              <a:t>モチベーション向上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-144" b="1" dirty="0">
                <a:solidFill>
                  <a:srgbClr val="001e5e"/>
                </a:solidFill>
                <a:latin typeface="PMingLiU"/>
                <a:ea typeface="PMingLiU"/>
              </a:rPr>
              <a:t>・ステークホル</a:t>
            </a:r>
            <a:r>
              <a:rPr lang="zh-CN" altLang="en-US" sz="1200" spc="-139" b="1" dirty="0">
                <a:solidFill>
                  <a:srgbClr val="001e5e"/>
                </a:solidFill>
                <a:latin typeface="PMingLiU"/>
                <a:ea typeface="PMingLiU"/>
              </a:rPr>
              <a:t>ダーとの強固な信頼関係の構築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6079490" y="5468530"/>
            <a:ext cx="293116" cy="210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416"/>
              </a:lnSpc>
            </a:pPr>
            <a:r>
              <a:rPr lang="zh-CN" altLang="en-US" sz="1100" spc="-10" b="1" dirty="0">
                <a:solidFill>
                  <a:srgbClr val="fefefe"/>
                </a:solidFill>
                <a:latin typeface="PMingLiU"/>
                <a:ea typeface="PMingLiU"/>
              </a:rPr>
              <a:t>社会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6716903" y="5450852"/>
            <a:ext cx="293115" cy="210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416"/>
              </a:lnSpc>
            </a:pPr>
            <a:r>
              <a:rPr lang="zh-CN" altLang="en-US" sz="1100" spc="-10" b="1" dirty="0">
                <a:solidFill>
                  <a:srgbClr val="fefefe"/>
                </a:solidFill>
                <a:latin typeface="PMingLiU"/>
                <a:ea typeface="PMingLiU"/>
              </a:rPr>
              <a:t>社員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7215251" y="5219153"/>
            <a:ext cx="547623" cy="210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416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PMingLiU"/>
                <a:ea typeface="PMingLiU"/>
              </a:rPr>
              <a:t>投資家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8273795" y="5811944"/>
            <a:ext cx="1140461" cy="303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4583"/>
              </a:lnSpc>
            </a:pPr>
            <a:r>
              <a:rPr lang="zh-CN" altLang="en-US" sz="1600" spc="-15" b="1" dirty="0">
                <a:solidFill>
                  <a:srgbClr val="001e5e"/>
                </a:solidFill>
                <a:latin typeface="PMingLiU"/>
                <a:ea typeface="PMingLiU"/>
              </a:rPr>
              <a:t>社会の</a:t>
            </a:r>
            <a:r>
              <a:rPr lang="zh-CN" altLang="en-US" sz="1600" spc="-10" b="1" dirty="0">
                <a:solidFill>
                  <a:srgbClr val="001e5e"/>
                </a:solidFill>
                <a:latin typeface="PMingLiU"/>
                <a:ea typeface="PMingLiU"/>
              </a:rPr>
              <a:t>発展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129539" y="6563372"/>
            <a:ext cx="9812488" cy="20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916"/>
              </a:lnSpc>
              <a:tabLst>
                <a:tab pos="9511538" algn="l"/>
              </a:tabLst>
            </a:pP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Copyright: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00" dirty="0">
                <a:solidFill>
                  <a:srgbClr val="000000"/>
                </a:solidFill>
                <a:latin typeface="Times New Roman"/>
                <a:ea typeface="Times New Roman"/>
              </a:rPr>
              <a:t>2018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35" dirty="0">
                <a:solidFill>
                  <a:srgbClr val="000000"/>
                </a:solidFill>
                <a:latin typeface="Times New Roman"/>
                <a:ea typeface="Times New Roman"/>
              </a:rPr>
              <a:t>OMRON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Corporation.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Rights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Reserved.	</a:t>
            </a:r>
            <a:r>
              <a:rPr lang="en-US" altLang="zh-CN" sz="1100" spc="110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7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79" y="2773680"/>
            <a:ext cx="28956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> 
				</p:cNvPr>
          <p:cNvSpPr/>
          <p:nvPr/>
        </p:nvSpPr>
        <p:spPr>
          <a:xfrm>
            <a:off x="0" y="6524625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859280"/>
            <a:ext cx="9700259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6232" y="202928"/>
            <a:ext cx="3310051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320" b="1" dirty="0">
                <a:solidFill>
                  <a:srgbClr val="000000"/>
                </a:solidFill>
                <a:latin typeface="宋体"/>
                <a:ea typeface="宋体"/>
              </a:rPr>
              <a:t>はじめに～オムロン</a:t>
            </a:r>
            <a:r>
              <a:rPr lang="zh-CN" altLang="en-US" sz="2400" spc="-329" b="1" dirty="0">
                <a:solidFill>
                  <a:srgbClr val="000000"/>
                </a:solidFill>
                <a:latin typeface="宋体"/>
                <a:ea typeface="宋体"/>
              </a:rPr>
              <a:t>の概要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8937" y="872000"/>
            <a:ext cx="3876319" cy="264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8333"/>
              </a:lnSpc>
              <a:tabLst>
                <a:tab pos="911351" algn="l"/>
              </a:tabLst>
            </a:pPr>
            <a:r>
              <a:rPr lang="zh-CN" altLang="en-US" sz="1600" spc="-15" b="1" dirty="0">
                <a:solidFill>
                  <a:srgbClr val="000000"/>
                </a:solidFill>
                <a:latin typeface="宋体"/>
                <a:ea typeface="宋体"/>
              </a:rPr>
              <a:t>本社	</a:t>
            </a:r>
            <a:r>
              <a:rPr lang="zh-CN" altLang="en-US" sz="1600" spc="-10" b="1" dirty="0">
                <a:solidFill>
                  <a:srgbClr val="000000"/>
                </a:solidFill>
                <a:latin typeface="宋体"/>
                <a:ea typeface="宋体"/>
              </a:rPr>
              <a:t>京都市</a:t>
            </a:r>
            <a:r>
              <a:rPr lang="zh-CN" altLang="en-US" sz="1600" spc="-10" b="1" dirty="0">
                <a:solidFill>
                  <a:srgbClr val="000000"/>
                </a:solidFill>
                <a:latin typeface="宋体"/>
                <a:ea typeface="宋体"/>
              </a:rPr>
              <a:t>下京区塩小路通</a:t>
            </a:r>
            <a:r>
              <a:rPr lang="zh-CN" altLang="en-US" sz="1600" spc="-25" b="1" dirty="0">
                <a:solidFill>
                  <a:srgbClr val="000000"/>
                </a:solidFill>
                <a:latin typeface="宋体"/>
                <a:ea typeface="宋体"/>
              </a:rPr>
              <a:t>堀川東入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8937" y="1198771"/>
            <a:ext cx="4047007" cy="264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8333"/>
              </a:lnSpc>
            </a:pPr>
            <a:r>
              <a:rPr lang="zh-CN" altLang="en-US" sz="1600" spc="104" b="1" dirty="0">
                <a:solidFill>
                  <a:srgbClr val="000000"/>
                </a:solidFill>
                <a:latin typeface="宋体"/>
                <a:ea typeface="宋体"/>
              </a:rPr>
              <a:t>代表者</a:t>
            </a:r>
            <a:r>
              <a:rPr lang="zh-CN" altLang="en-US" sz="1600" spc="50" b="1" dirty="0">
                <a:solidFill>
                  <a:srgbClr val="000000"/>
                </a:solidFill>
                <a:latin typeface="宋体"/>
                <a:cs typeface="宋体"/>
              </a:rPr>
              <a:t>  </a:t>
            </a:r>
            <a:r>
              <a:rPr lang="zh-CN" altLang="en-US" sz="1600" spc="104" b="1" dirty="0">
                <a:solidFill>
                  <a:srgbClr val="000000"/>
                </a:solidFill>
                <a:latin typeface="宋体"/>
                <a:ea typeface="宋体"/>
              </a:rPr>
              <a:t>代表取締役社長</a:t>
            </a:r>
            <a:r>
              <a:rPr lang="zh-CN" altLang="en-US" sz="1600" spc="60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600" spc="60" b="1" dirty="0">
                <a:solidFill>
                  <a:srgbClr val="000000"/>
                </a:solidFill>
                <a:latin typeface="宋体"/>
                <a:ea typeface="宋体"/>
              </a:rPr>
              <a:t>CEO</a:t>
            </a:r>
            <a:r>
              <a:rPr lang="zh-CN" altLang="en-US" sz="1600" spc="55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600" spc="110" b="1" dirty="0">
                <a:solidFill>
                  <a:srgbClr val="000000"/>
                </a:solidFill>
                <a:latin typeface="宋体"/>
                <a:ea typeface="宋体"/>
              </a:rPr>
              <a:t>山田</a:t>
            </a:r>
            <a:r>
              <a:rPr lang="zh-CN" altLang="en-US" sz="1600" spc="55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600" spc="110" b="1" dirty="0">
                <a:solidFill>
                  <a:srgbClr val="000000"/>
                </a:solidFill>
                <a:latin typeface="宋体"/>
                <a:ea typeface="宋体"/>
              </a:rPr>
              <a:t>義仁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8937" y="1525219"/>
            <a:ext cx="3762324" cy="2651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8749"/>
              </a:lnSpc>
              <a:tabLst>
                <a:tab pos="911351" algn="l"/>
              </a:tabLst>
            </a:pPr>
            <a:r>
              <a:rPr lang="zh-CN" altLang="en-US" sz="1600" spc="-10" b="1" dirty="0">
                <a:solidFill>
                  <a:srgbClr val="000000"/>
                </a:solidFill>
                <a:latin typeface="宋体"/>
                <a:ea typeface="宋体"/>
              </a:rPr>
              <a:t>創業	</a:t>
            </a:r>
            <a:r>
              <a:rPr lang="zh-CN" altLang="en-US" sz="1600" spc="85" b="1" dirty="0">
                <a:solidFill>
                  <a:srgbClr val="000000"/>
                </a:solidFill>
                <a:latin typeface="宋体"/>
                <a:ea typeface="宋体"/>
              </a:rPr>
              <a:t>1933</a:t>
            </a:r>
            <a:r>
              <a:rPr lang="zh-CN" altLang="en-US" sz="1600" spc="179" b="1" dirty="0">
                <a:solidFill>
                  <a:srgbClr val="000000"/>
                </a:solidFill>
                <a:latin typeface="宋体"/>
                <a:ea typeface="宋体"/>
              </a:rPr>
              <a:t>年（昭和</a:t>
            </a:r>
            <a:r>
              <a:rPr lang="zh-CN" altLang="en-US" sz="1600" spc="89" b="1" dirty="0">
                <a:solidFill>
                  <a:srgbClr val="000000"/>
                </a:solidFill>
                <a:latin typeface="宋体"/>
                <a:ea typeface="宋体"/>
              </a:rPr>
              <a:t>8</a:t>
            </a:r>
            <a:r>
              <a:rPr lang="zh-CN" altLang="en-US" sz="1600" spc="179" b="1" dirty="0">
                <a:solidFill>
                  <a:srgbClr val="000000"/>
                </a:solidFill>
                <a:latin typeface="宋体"/>
                <a:ea typeface="宋体"/>
              </a:rPr>
              <a:t>年）</a:t>
            </a:r>
            <a:r>
              <a:rPr lang="zh-CN" altLang="en-US" sz="1600" spc="85" b="1" dirty="0">
                <a:solidFill>
                  <a:srgbClr val="000000"/>
                </a:solidFill>
                <a:latin typeface="宋体"/>
                <a:ea typeface="宋体"/>
              </a:rPr>
              <a:t>5</a:t>
            </a:r>
            <a:r>
              <a:rPr lang="zh-CN" altLang="en-US" sz="1600" spc="179" b="1" dirty="0">
                <a:solidFill>
                  <a:srgbClr val="000000"/>
                </a:solidFill>
                <a:latin typeface="宋体"/>
                <a:ea typeface="宋体"/>
              </a:rPr>
              <a:t>月</a:t>
            </a:r>
            <a:r>
              <a:rPr lang="zh-CN" altLang="en-US" sz="1600" spc="85" b="1" dirty="0">
                <a:solidFill>
                  <a:srgbClr val="000000"/>
                </a:solidFill>
                <a:latin typeface="宋体"/>
                <a:ea typeface="宋体"/>
              </a:rPr>
              <a:t>10</a:t>
            </a:r>
            <a:r>
              <a:rPr lang="zh-CN" altLang="en-US" sz="1600" spc="185" b="1" dirty="0">
                <a:solidFill>
                  <a:srgbClr val="000000"/>
                </a:solidFill>
                <a:latin typeface="宋体"/>
                <a:ea typeface="宋体"/>
              </a:rPr>
              <a:t>日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18931" y="6211542"/>
            <a:ext cx="1535178" cy="160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4999"/>
              </a:lnSpc>
            </a:pPr>
            <a:r>
              <a:rPr lang="zh-CN" altLang="en-US" sz="1000" spc="55" dirty="0">
                <a:solidFill>
                  <a:srgbClr val="000000"/>
                </a:solidFill>
                <a:latin typeface="宋体"/>
                <a:ea typeface="宋体"/>
              </a:rPr>
              <a:t>（</a:t>
            </a:r>
            <a:r>
              <a:rPr lang="zh-CN" altLang="en-US" sz="1000" spc="25" dirty="0">
                <a:solidFill>
                  <a:srgbClr val="000000"/>
                </a:solidFill>
                <a:latin typeface="宋体"/>
                <a:ea typeface="宋体"/>
              </a:rPr>
              <a:t>2018</a:t>
            </a:r>
            <a:r>
              <a:rPr lang="zh-CN" altLang="en-US" sz="1000" spc="64" dirty="0">
                <a:solidFill>
                  <a:srgbClr val="000000"/>
                </a:solidFill>
                <a:latin typeface="宋体"/>
                <a:ea typeface="宋体"/>
              </a:rPr>
              <a:t>年</a:t>
            </a:r>
            <a:r>
              <a:rPr lang="zh-CN" altLang="en-US" sz="1000" spc="25" dirty="0">
                <a:solidFill>
                  <a:srgbClr val="000000"/>
                </a:solidFill>
                <a:latin typeface="宋体"/>
                <a:ea typeface="宋体"/>
              </a:rPr>
              <a:t>3</a:t>
            </a:r>
            <a:r>
              <a:rPr lang="zh-CN" altLang="en-US" sz="1000" spc="60" dirty="0">
                <a:solidFill>
                  <a:srgbClr val="000000"/>
                </a:solidFill>
                <a:latin typeface="宋体"/>
                <a:ea typeface="宋体"/>
              </a:rPr>
              <a:t>月</a:t>
            </a:r>
            <a:r>
              <a:rPr lang="zh-CN" altLang="en-US" sz="1000" spc="55" dirty="0">
                <a:solidFill>
                  <a:srgbClr val="000000"/>
                </a:solidFill>
                <a:latin typeface="宋体"/>
                <a:ea typeface="宋体"/>
              </a:rPr>
              <a:t>末日現在）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235" y="6563372"/>
            <a:ext cx="9812792" cy="20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916"/>
              </a:lnSpc>
              <a:tabLst>
                <a:tab pos="9598710" algn="l"/>
              </a:tabLst>
            </a:pP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Copyright: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2018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OMRON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Corporation.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30" dirty="0">
                <a:solidFill>
                  <a:srgbClr val="000000"/>
                </a:solidFill>
                <a:latin typeface="宋体"/>
                <a:ea typeface="宋体"/>
              </a:rPr>
              <a:t>All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Rights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Reserved.	</a:t>
            </a:r>
            <a:r>
              <a:rPr lang="zh-CN" altLang="en-US" sz="1100" spc="94" dirty="0">
                <a:solidFill>
                  <a:srgbClr val="000000"/>
                </a:solidFill>
                <a:latin typeface="宋体"/>
                <a:ea typeface="宋体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922019"/>
            <a:ext cx="9784080" cy="499872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23392" y="197467"/>
            <a:ext cx="5219547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405" b="1" dirty="0">
                <a:solidFill>
                  <a:srgbClr val="000000"/>
                </a:solidFill>
                <a:latin typeface="宋体"/>
                <a:ea typeface="宋体"/>
              </a:rPr>
              <a:t>オムロン</a:t>
            </a:r>
            <a:r>
              <a:rPr lang="zh-CN" altLang="en-US" sz="2400" spc="-410" b="1" dirty="0">
                <a:solidFill>
                  <a:srgbClr val="000000"/>
                </a:solidFill>
                <a:latin typeface="宋体"/>
                <a:ea typeface="宋体"/>
              </a:rPr>
              <a:t>の</a:t>
            </a:r>
            <a:r>
              <a:rPr lang="zh-CN" altLang="en-US" sz="2400" spc="-405" b="1" dirty="0">
                <a:solidFill>
                  <a:srgbClr val="000000"/>
                </a:solidFill>
                <a:latin typeface="宋体"/>
                <a:ea typeface="宋体"/>
              </a:rPr>
              <a:t>サステナビリティ取り組みの特徴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539" y="6563372"/>
            <a:ext cx="9812487" cy="20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916"/>
              </a:lnSpc>
              <a:tabLst>
                <a:tab pos="9598405" algn="l"/>
              </a:tabLst>
            </a:pP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Copyright: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00" dirty="0">
                <a:solidFill>
                  <a:srgbClr val="000000"/>
                </a:solidFill>
                <a:latin typeface="Times New Roman"/>
                <a:ea typeface="Times New Roman"/>
              </a:rPr>
              <a:t>2018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35" dirty="0">
                <a:solidFill>
                  <a:srgbClr val="000000"/>
                </a:solidFill>
                <a:latin typeface="Times New Roman"/>
                <a:ea typeface="Times New Roman"/>
              </a:rPr>
              <a:t>OMRON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Corporation.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Rights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Reserved.	</a:t>
            </a:r>
            <a:r>
              <a:rPr lang="en-US" altLang="zh-CN" sz="1100" spc="94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> 
				</p:cNvPr>
          <p:cNvSpPr/>
          <p:nvPr/>
        </p:nvSpPr>
        <p:spPr>
          <a:xfrm>
            <a:off x="368300" y="1892300"/>
            <a:ext cx="9067800" cy="50800"/>
          </a:xfrm>
          <a:custGeom>
            <a:avLst/>
            <a:gdLst>
              <a:gd name="connsiteX0" fmla="*/ 49123 w 9067800"/>
              <a:gd name="connsiteY0" fmla="*/ 42164 h 50800"/>
              <a:gd name="connsiteX1" fmla="*/ 9075166 w 9067800"/>
              <a:gd name="connsiteY1" fmla="*/ 42164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7800" h="50800">
                <a:moveTo>
                  <a:pt x="49123" y="42164"/>
                </a:moveTo>
                <a:lnTo>
                  <a:pt x="9075166" y="42164"/>
                </a:lnTo>
              </a:path>
            </a:pathLst>
          </a:custGeom>
          <a:ln w="127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927860"/>
            <a:ext cx="9486900" cy="4145279"/>
          </a:xfrm>
          <a:prstGeom prst="rect">
            <a:avLst/>
          </a:prstGeom>
        </p:spPr>
      </p:pic>
      <p:sp>
        <p:nvSpPr>
          <p:cNvPr id="27" name="Freeform 27"> 
				</p:cNvPr>
          <p:cNvSpPr/>
          <p:nvPr/>
        </p:nvSpPr>
        <p:spPr>
          <a:xfrm>
            <a:off x="393700" y="838200"/>
            <a:ext cx="9271000" cy="431800"/>
          </a:xfrm>
          <a:custGeom>
            <a:avLst/>
            <a:gdLst>
              <a:gd name="connsiteX0" fmla="*/ 49060 w 9271000"/>
              <a:gd name="connsiteY0" fmla="*/ 440817 h 431800"/>
              <a:gd name="connsiteX1" fmla="*/ 9282721 w 9271000"/>
              <a:gd name="connsiteY1" fmla="*/ 440817 h 431800"/>
              <a:gd name="connsiteX2" fmla="*/ 9282721 w 9271000"/>
              <a:gd name="connsiteY2" fmla="*/ 40703 h 431800"/>
              <a:gd name="connsiteX3" fmla="*/ 49060 w 9271000"/>
              <a:gd name="connsiteY3" fmla="*/ 40703 h 431800"/>
              <a:gd name="connsiteX4" fmla="*/ 49060 w 9271000"/>
              <a:gd name="connsiteY4" fmla="*/ 440817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0" h="431800">
                <a:moveTo>
                  <a:pt x="49060" y="440817"/>
                </a:moveTo>
                <a:lnTo>
                  <a:pt x="9282721" y="440817"/>
                </a:lnTo>
                <a:lnTo>
                  <a:pt x="9282721" y="40703"/>
                </a:lnTo>
                <a:lnTo>
                  <a:pt x="49060" y="40703"/>
                </a:lnTo>
                <a:lnTo>
                  <a:pt x="49060" y="44081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484631" y="227693"/>
            <a:ext cx="9012971" cy="1004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359" b="1" dirty="0">
                <a:solidFill>
                  <a:srgbClr val="000000"/>
                </a:solidFill>
                <a:latin typeface="PMingLiU"/>
                <a:ea typeface="PMingLiU"/>
              </a:rPr>
              <a:t>企業理</a:t>
            </a:r>
            <a:r>
              <a:rPr lang="zh-CN" altLang="en-US" sz="2400" spc="-354" b="1" dirty="0">
                <a:solidFill>
                  <a:srgbClr val="000000"/>
                </a:solidFill>
                <a:latin typeface="PMingLiU"/>
                <a:ea typeface="PMingLiU"/>
              </a:rPr>
              <a:t>念とサステナビリティ推進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0" indent="148742">
              <a:lnSpc>
                <a:spcPct val="105833"/>
              </a:lnSpc>
            </a:pPr>
            <a:r>
              <a:rPr lang="zh-CN" altLang="en-US" sz="2000" spc="-289" b="1" dirty="0">
                <a:solidFill>
                  <a:srgbClr val="0065cb"/>
                </a:solidFill>
                <a:latin typeface="PMingLiU"/>
                <a:ea typeface="PMingLiU"/>
              </a:rPr>
              <a:t>企業理念</a:t>
            </a:r>
            <a:r>
              <a:rPr lang="zh-CN" altLang="en-US" sz="2000" spc="-69" b="1" dirty="0">
                <a:solidFill>
                  <a:srgbClr val="0065cb"/>
                </a:solidFill>
                <a:latin typeface="PMingLiU"/>
                <a:cs typeface="PMingLiU"/>
              </a:rPr>
              <a:t>  </a:t>
            </a:r>
            <a:r>
              <a:rPr lang="zh-CN" altLang="en-US" sz="2000" spc="-289" b="1" dirty="0">
                <a:solidFill>
                  <a:srgbClr val="0065cb"/>
                </a:solidFill>
                <a:latin typeface="PMingLiU"/>
                <a:ea typeface="PMingLiU"/>
              </a:rPr>
              <a:t>「</a:t>
            </a:r>
            <a:r>
              <a:rPr lang="zh-CN" altLang="en-US" sz="2000" spc="-289" b="1" dirty="0">
                <a:solidFill>
                  <a:srgbClr val="0065cb"/>
                </a:solidFill>
                <a:latin typeface="PMingLiU"/>
                <a:ea typeface="PMingLiU"/>
              </a:rPr>
              <a:t>われわれの働きで</a:t>
            </a:r>
            <a:r>
              <a:rPr lang="zh-CN" altLang="en-US" sz="2000" spc="-75" b="1" dirty="0">
                <a:solidFill>
                  <a:srgbClr val="0065cb"/>
                </a:solidFill>
                <a:latin typeface="PMingLiU"/>
                <a:cs typeface="PMingLiU"/>
              </a:rPr>
              <a:t>  </a:t>
            </a:r>
            <a:r>
              <a:rPr lang="zh-CN" altLang="en-US" sz="2000" spc="-289" b="1" dirty="0">
                <a:solidFill>
                  <a:srgbClr val="0065cb"/>
                </a:solidFill>
                <a:latin typeface="PMingLiU"/>
                <a:ea typeface="PMingLiU"/>
              </a:rPr>
              <a:t>われわれの生活を向上し</a:t>
            </a:r>
            <a:r>
              <a:rPr lang="zh-CN" altLang="en-US" sz="2000" spc="-80" b="1" dirty="0">
                <a:solidFill>
                  <a:srgbClr val="0065cb"/>
                </a:solidFill>
                <a:latin typeface="PMingLiU"/>
                <a:cs typeface="PMingLiU"/>
              </a:rPr>
              <a:t>  </a:t>
            </a:r>
            <a:r>
              <a:rPr lang="zh-CN" altLang="en-US" sz="2000" spc="-289" b="1" dirty="0">
                <a:solidFill>
                  <a:srgbClr val="0065cb"/>
                </a:solidFill>
                <a:latin typeface="PMingLiU"/>
                <a:ea typeface="PMingLiU"/>
              </a:rPr>
              <a:t>よりよい社会をつくりましょう」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8198" y="1623390"/>
            <a:ext cx="9256589" cy="2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416"/>
              </a:lnSpc>
              <a:tabLst>
                <a:tab pos="1042136" algn="l"/>
                <a:tab pos="2464917" algn="l"/>
                <a:tab pos="3911447" algn="l"/>
                <a:tab pos="5508091" algn="l"/>
                <a:tab pos="6538823" algn="l"/>
                <a:tab pos="7578572" algn="l"/>
                <a:tab pos="8580729" algn="l"/>
              </a:tabLst>
            </a:pPr>
            <a:r>
              <a:rPr lang="en-US" altLang="zh-CN" sz="1600" spc="279" b="1" i="1" dirty="0">
                <a:solidFill>
                  <a:srgbClr val="7d7d7d"/>
                </a:solidFill>
                <a:latin typeface="Times New Roman"/>
                <a:ea typeface="Times New Roman"/>
              </a:rPr>
              <a:t>2011	</a:t>
            </a:r>
            <a:r>
              <a:rPr lang="en-US" altLang="zh-CN" sz="1600" spc="279" b="1" i="1" dirty="0">
                <a:solidFill>
                  <a:srgbClr val="7d7d7d"/>
                </a:solidFill>
                <a:latin typeface="Times New Roman"/>
                <a:ea typeface="Times New Roman"/>
              </a:rPr>
              <a:t>2014	</a:t>
            </a:r>
            <a:r>
              <a:rPr lang="en-US" altLang="zh-CN" sz="1600" spc="279" b="1" i="1" dirty="0">
                <a:solidFill>
                  <a:srgbClr val="7d7d7d"/>
                </a:solidFill>
                <a:latin typeface="Times New Roman"/>
                <a:ea typeface="Times New Roman"/>
              </a:rPr>
              <a:t>2015	</a:t>
            </a:r>
            <a:r>
              <a:rPr lang="en-US" altLang="zh-CN" sz="1600" spc="279" b="1" i="1" dirty="0">
                <a:solidFill>
                  <a:srgbClr val="7d7d7d"/>
                </a:solidFill>
                <a:latin typeface="Times New Roman"/>
                <a:ea typeface="Times New Roman"/>
              </a:rPr>
              <a:t>2016	</a:t>
            </a:r>
            <a:r>
              <a:rPr lang="en-US" altLang="zh-CN" sz="1600" spc="279" b="1" i="1" dirty="0">
                <a:solidFill>
                  <a:srgbClr val="000000"/>
                </a:solidFill>
                <a:latin typeface="Times New Roman"/>
                <a:ea typeface="Times New Roman"/>
              </a:rPr>
              <a:t>2017	</a:t>
            </a:r>
            <a:r>
              <a:rPr lang="en-US" altLang="zh-CN" sz="1600" spc="279" b="1" i="1" dirty="0">
                <a:solidFill>
                  <a:srgbClr val="000000"/>
                </a:solidFill>
                <a:latin typeface="Times New Roman"/>
                <a:ea typeface="Times New Roman"/>
              </a:rPr>
              <a:t>2018	</a:t>
            </a:r>
            <a:r>
              <a:rPr lang="en-US" altLang="zh-CN" sz="1600" spc="279" b="1" i="1" dirty="0">
                <a:solidFill>
                  <a:srgbClr val="000000"/>
                </a:solidFill>
                <a:latin typeface="Times New Roman"/>
                <a:ea typeface="Times New Roman"/>
              </a:rPr>
              <a:t>2019	</a:t>
            </a:r>
            <a:r>
              <a:rPr lang="en-US" altLang="zh-CN" sz="1600" spc="270" b="1" i="1" dirty="0">
                <a:solidFill>
                  <a:srgbClr val="000000"/>
                </a:solidFill>
                <a:latin typeface="Times New Roman"/>
                <a:ea typeface="Times New Roman"/>
              </a:rPr>
              <a:t>2020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53947" y="2061074"/>
            <a:ext cx="594202" cy="365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12191" indent="-12191">
              <a:lnSpc>
                <a:spcPct val="99583"/>
              </a:lnSpc>
            </a:pPr>
            <a:r>
              <a:rPr lang="zh-CN" altLang="en-US" sz="1200" spc="-75" b="1" dirty="0">
                <a:solidFill>
                  <a:srgbClr val="6e2e9e"/>
                </a:solidFill>
                <a:latin typeface="PMingLiU"/>
                <a:ea typeface="PMingLiU"/>
              </a:rPr>
              <a:t>経営陣</a:t>
            </a:r>
            <a:r>
              <a:rPr lang="zh-CN" altLang="en-US" sz="1200" spc="-69" b="1" dirty="0">
                <a:solidFill>
                  <a:srgbClr val="6e2e9e"/>
                </a:solidFill>
                <a:latin typeface="PMingLiU"/>
                <a:ea typeface="PMingLiU"/>
              </a:rPr>
              <a:t>に</a:t>
            </a:r>
            <a:r>
              <a:rPr lang="zh-CN" altLang="en-US" sz="1200" spc="-125" b="1" dirty="0">
                <a:solidFill>
                  <a:srgbClr val="6e2e9e"/>
                </a:solidFill>
                <a:latin typeface="PMingLiU"/>
                <a:ea typeface="PMingLiU"/>
              </a:rPr>
              <a:t>よ</a:t>
            </a:r>
            <a:r>
              <a:rPr lang="zh-CN" altLang="en-US" sz="1200" spc="-120" b="1" dirty="0">
                <a:solidFill>
                  <a:srgbClr val="6e2e9e"/>
                </a:solidFill>
                <a:latin typeface="PMingLiU"/>
                <a:ea typeface="PMingLiU"/>
              </a:rPr>
              <a:t>る議論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266442" y="2263854"/>
            <a:ext cx="823468" cy="491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0" b="1" dirty="0">
                <a:solidFill>
                  <a:srgbClr val="fefefe"/>
                </a:solidFill>
                <a:latin typeface="PMingLiU"/>
                <a:ea typeface="PMingLiU"/>
              </a:rPr>
              <a:t>企業</a:t>
            </a:r>
            <a:r>
              <a:rPr lang="zh-CN" altLang="en-US" sz="1600" spc="-10" b="1" dirty="0">
                <a:solidFill>
                  <a:srgbClr val="fefefe"/>
                </a:solidFill>
                <a:latin typeface="PMingLiU"/>
                <a:ea typeface="PMingLiU"/>
              </a:rPr>
              <a:t>理念</a:t>
            </a:r>
          </a:p>
          <a:p>
            <a:pPr marL="0" indent="202691">
              <a:lnSpc>
                <a:spcPct val="100000"/>
              </a:lnSpc>
            </a:pPr>
            <a:r>
              <a:rPr lang="zh-CN" altLang="en-US" sz="1600" spc="-20" b="1" dirty="0">
                <a:solidFill>
                  <a:srgbClr val="fefefe"/>
                </a:solidFill>
                <a:latin typeface="PMingLiU"/>
                <a:ea typeface="PMingLiU"/>
              </a:rPr>
              <a:t>改定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25494" y="2263854"/>
            <a:ext cx="1739837" cy="491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200">
              <a:lnSpc>
                <a:spcPct val="100000"/>
              </a:lnSpc>
            </a:pPr>
            <a:r>
              <a:rPr lang="zh-CN" altLang="en-US" sz="1600" spc="-15" b="1" dirty="0">
                <a:solidFill>
                  <a:srgbClr val="fefefe"/>
                </a:solidFill>
                <a:latin typeface="PMingLiU"/>
                <a:ea typeface="PMingLiU"/>
              </a:rPr>
              <a:t>企業</a:t>
            </a:r>
            <a:r>
              <a:rPr lang="zh-CN" altLang="en-US" sz="1600" spc="-15" b="1" dirty="0">
                <a:solidFill>
                  <a:srgbClr val="fefefe"/>
                </a:solidFill>
                <a:latin typeface="PMingLiU"/>
                <a:ea typeface="PMingLiU"/>
              </a:rPr>
              <a:t>理念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100" b="1" dirty="0">
                <a:solidFill>
                  <a:srgbClr val="fefefe"/>
                </a:solidFill>
                <a:latin typeface="PMingLiU"/>
                <a:ea typeface="PMingLiU"/>
              </a:rPr>
              <a:t>理解浸</a:t>
            </a:r>
            <a:r>
              <a:rPr lang="zh-CN" altLang="en-US" sz="1600" spc="-94" b="1" dirty="0">
                <a:solidFill>
                  <a:srgbClr val="fefefe"/>
                </a:solidFill>
                <a:latin typeface="PMingLiU"/>
                <a:ea typeface="PMingLiU"/>
              </a:rPr>
              <a:t>透・共鳴拡大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48245" y="2371108"/>
            <a:ext cx="1634492" cy="2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416"/>
              </a:lnSpc>
            </a:pPr>
            <a:r>
              <a:rPr lang="zh-CN" altLang="en-US" sz="1600" spc="-10" b="1" dirty="0">
                <a:solidFill>
                  <a:srgbClr val="fefefe"/>
                </a:solidFill>
                <a:latin typeface="PMingLiU"/>
                <a:ea typeface="PMingLiU"/>
              </a:rPr>
              <a:t>企業理念</a:t>
            </a:r>
            <a:r>
              <a:rPr lang="zh-CN" altLang="en-US" sz="1600" spc="-20" b="1" dirty="0">
                <a:solidFill>
                  <a:srgbClr val="fefefe"/>
                </a:solidFill>
                <a:latin typeface="PMingLiU"/>
                <a:ea typeface="PMingLiU"/>
              </a:rPr>
              <a:t>実践</a:t>
            </a:r>
            <a:r>
              <a:rPr lang="zh-CN" altLang="en-US" sz="1600" spc="-10" b="1" dirty="0">
                <a:solidFill>
                  <a:srgbClr val="fefefe"/>
                </a:solidFill>
                <a:latin typeface="PMingLiU"/>
                <a:ea typeface="PMingLiU"/>
              </a:rPr>
              <a:t>加速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26079" y="3042784"/>
            <a:ext cx="628396" cy="556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1648">
              <a:lnSpc>
                <a:spcPct val="102916"/>
              </a:lnSpc>
            </a:pPr>
            <a:r>
              <a:rPr lang="zh-CN" altLang="en-US" sz="1200" spc="-15" b="1" dirty="0">
                <a:solidFill>
                  <a:srgbClr val="6e2e9e"/>
                </a:solidFill>
                <a:latin typeface="PMingLiU"/>
                <a:ea typeface="PMingLiU"/>
              </a:rPr>
              <a:t>▲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100" b="1" dirty="0">
                <a:solidFill>
                  <a:srgbClr val="6e2e9e"/>
                </a:solidFill>
                <a:latin typeface="PMingLiU"/>
                <a:ea typeface="PMingLiU"/>
              </a:rPr>
              <a:t>15</a:t>
            </a:r>
            <a:r>
              <a:rPr lang="zh-CN" altLang="en-US" sz="1200" spc="215" b="1" dirty="0">
                <a:solidFill>
                  <a:srgbClr val="6e2e9e"/>
                </a:solidFill>
                <a:latin typeface="PMingLiU"/>
                <a:ea typeface="PMingLiU"/>
              </a:rPr>
              <a:t>年</a:t>
            </a:r>
            <a:r>
              <a:rPr lang="zh-CN" altLang="en-US" sz="1200" spc="100" b="1" dirty="0">
                <a:solidFill>
                  <a:srgbClr val="6e2e9e"/>
                </a:solidFill>
                <a:latin typeface="PMingLiU"/>
                <a:ea typeface="PMingLiU"/>
              </a:rPr>
              <a:t>5</a:t>
            </a:r>
            <a:r>
              <a:rPr lang="zh-CN" altLang="en-US" sz="1200" spc="215" b="1" dirty="0">
                <a:solidFill>
                  <a:srgbClr val="6e2e9e"/>
                </a:solidFill>
                <a:latin typeface="PMingLiU"/>
                <a:ea typeface="PMingLiU"/>
              </a:rPr>
              <a:t>月</a:t>
            </a:r>
          </a:p>
          <a:p>
            <a:pPr marL="0" indent="155448">
              <a:lnSpc>
                <a:spcPct val="100000"/>
              </a:lnSpc>
            </a:pPr>
            <a:r>
              <a:rPr lang="zh-CN" altLang="en-US" sz="1200" spc="-10" b="1" dirty="0">
                <a:solidFill>
                  <a:srgbClr val="6e2e9e"/>
                </a:solidFill>
                <a:latin typeface="PMingLiU"/>
                <a:ea typeface="PMingLiU"/>
              </a:rPr>
              <a:t>改定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88535" y="3430288"/>
            <a:ext cx="1490327" cy="2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416"/>
              </a:lnSpc>
            </a:pPr>
            <a:r>
              <a:rPr lang="zh-CN" altLang="en-US" sz="1600" spc="-300" b="1" dirty="0">
                <a:solidFill>
                  <a:srgbClr val="fefefe"/>
                </a:solidFill>
                <a:latin typeface="PMingLiU"/>
                <a:ea typeface="PMingLiU"/>
              </a:rPr>
              <a:t>サステナビリティ</a:t>
            </a:r>
            <a:r>
              <a:rPr lang="zh-CN" altLang="en-US" sz="1600" spc="-129" b="1" dirty="0">
                <a:solidFill>
                  <a:srgbClr val="fefefe"/>
                </a:solidFill>
                <a:latin typeface="PMingLiU"/>
                <a:ea typeface="PMingLiU"/>
              </a:rPr>
              <a:t>PJ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121397" y="3315160"/>
            <a:ext cx="1257555" cy="491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384" b="1" dirty="0">
                <a:solidFill>
                  <a:srgbClr val="fefefe"/>
                </a:solidFill>
                <a:latin typeface="PMingLiU"/>
                <a:ea typeface="PMingLiU"/>
              </a:rPr>
              <a:t>サステナ</a:t>
            </a:r>
            <a:r>
              <a:rPr lang="zh-CN" altLang="en-US" sz="1600" spc="-379" b="1" dirty="0">
                <a:solidFill>
                  <a:srgbClr val="fefefe"/>
                </a:solidFill>
                <a:latin typeface="PMingLiU"/>
                <a:ea typeface="PMingLiU"/>
              </a:rPr>
              <a:t>ビリティ</a:t>
            </a:r>
          </a:p>
          <a:p>
            <a:pPr marL="0" indent="134111">
              <a:lnSpc>
                <a:spcPct val="100000"/>
              </a:lnSpc>
            </a:pPr>
            <a:r>
              <a:rPr lang="zh-CN" altLang="en-US" sz="1600" spc="-329" b="1" dirty="0">
                <a:solidFill>
                  <a:srgbClr val="fefefe"/>
                </a:solidFill>
                <a:latin typeface="PMingLiU"/>
                <a:ea typeface="PMingLiU"/>
              </a:rPr>
              <a:t>マネ</a:t>
            </a:r>
            <a:r>
              <a:rPr lang="zh-CN" altLang="en-US" sz="1600" spc="-325" b="1" dirty="0">
                <a:solidFill>
                  <a:srgbClr val="fefefe"/>
                </a:solidFill>
                <a:latin typeface="PMingLiU"/>
                <a:ea typeface="PMingLiU"/>
              </a:rPr>
              <a:t>ジメント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79621" y="3989823"/>
            <a:ext cx="732282" cy="556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4">
              <a:lnSpc>
                <a:spcPct val="102916"/>
              </a:lnSpc>
            </a:pPr>
            <a:r>
              <a:rPr lang="zh-CN" altLang="en-US" sz="1200" spc="-15" b="1" dirty="0">
                <a:solidFill>
                  <a:srgbClr val="006500"/>
                </a:solidFill>
                <a:latin typeface="PMingLiU"/>
                <a:ea typeface="PMingLiU"/>
              </a:rPr>
              <a:t>▲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114" b="1" dirty="0">
                <a:solidFill>
                  <a:srgbClr val="006500"/>
                </a:solidFill>
                <a:latin typeface="PMingLiU"/>
                <a:ea typeface="PMingLiU"/>
              </a:rPr>
              <a:t>15</a:t>
            </a:r>
            <a:r>
              <a:rPr lang="zh-CN" altLang="en-US" sz="1200" spc="259" b="1" dirty="0">
                <a:solidFill>
                  <a:srgbClr val="006500"/>
                </a:solidFill>
                <a:latin typeface="PMingLiU"/>
                <a:ea typeface="PMingLiU"/>
              </a:rPr>
              <a:t>年</a:t>
            </a:r>
            <a:r>
              <a:rPr lang="zh-CN" altLang="en-US" sz="1200" spc="114" b="1" dirty="0">
                <a:solidFill>
                  <a:srgbClr val="006500"/>
                </a:solidFill>
                <a:latin typeface="PMingLiU"/>
                <a:ea typeface="PMingLiU"/>
              </a:rPr>
              <a:t>11</a:t>
            </a:r>
            <a:r>
              <a:rPr lang="zh-CN" altLang="en-US" sz="1200" spc="259" b="1" dirty="0">
                <a:solidFill>
                  <a:srgbClr val="006500"/>
                </a:solidFill>
                <a:latin typeface="PMingLiU"/>
                <a:ea typeface="PMingLiU"/>
              </a:rPr>
              <a:t>月</a:t>
            </a:r>
          </a:p>
          <a:p>
            <a:pPr marL="0" indent="111252">
              <a:lnSpc>
                <a:spcPct val="100000"/>
              </a:lnSpc>
            </a:pPr>
            <a:r>
              <a:rPr lang="zh-CN" altLang="en-US" sz="1200" spc="-234" b="1" dirty="0">
                <a:solidFill>
                  <a:srgbClr val="006500"/>
                </a:solidFill>
                <a:latin typeface="PMingLiU"/>
                <a:ea typeface="PMingLiU"/>
              </a:rPr>
              <a:t>スタ</a:t>
            </a:r>
            <a:r>
              <a:rPr lang="zh-CN" altLang="en-US" sz="1200" spc="-229" b="1" dirty="0">
                <a:solidFill>
                  <a:srgbClr val="006500"/>
                </a:solidFill>
                <a:latin typeface="PMingLiU"/>
                <a:ea typeface="PMingLiU"/>
              </a:rPr>
              <a:t>ート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89194" y="3989823"/>
            <a:ext cx="628396" cy="555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231647">
              <a:lnSpc>
                <a:spcPct val="100833"/>
              </a:lnSpc>
            </a:pPr>
            <a:r>
              <a:rPr lang="zh-CN" altLang="en-US" sz="1200" spc="5" b="1" dirty="0">
                <a:solidFill>
                  <a:srgbClr val="006500"/>
                </a:solidFill>
                <a:latin typeface="PMingLiU"/>
                <a:ea typeface="PMingLiU"/>
              </a:rPr>
              <a:t>▲</a:t>
            </a:r>
            <a:r>
              <a:rPr lang="zh-CN" altLang="en-US" sz="1200" b="1" dirty="0">
                <a:solidFill>
                  <a:srgbClr val="006500"/>
                </a:solidFill>
                <a:latin typeface="PMingLiU"/>
                <a:cs typeface="PMingLiU"/>
              </a:rPr>
              <a:t> </a:t>
            </a:r>
            <a:r>
              <a:rPr lang="zh-CN" altLang="en-US" sz="1200" spc="94" b="1" dirty="0">
                <a:solidFill>
                  <a:srgbClr val="006500"/>
                </a:solidFill>
                <a:latin typeface="PMingLiU"/>
                <a:ea typeface="PMingLiU"/>
              </a:rPr>
              <a:t>17</a:t>
            </a:r>
            <a:r>
              <a:rPr lang="zh-CN" altLang="en-US" sz="1200" spc="200" b="1" dirty="0">
                <a:solidFill>
                  <a:srgbClr val="006500"/>
                </a:solidFill>
                <a:latin typeface="PMingLiU"/>
                <a:ea typeface="PMingLiU"/>
              </a:rPr>
              <a:t>年</a:t>
            </a:r>
            <a:r>
              <a:rPr lang="zh-CN" altLang="en-US" sz="1200" spc="94" b="1" dirty="0">
                <a:solidFill>
                  <a:srgbClr val="006500"/>
                </a:solidFill>
                <a:latin typeface="PMingLiU"/>
                <a:ea typeface="PMingLiU"/>
              </a:rPr>
              <a:t>2</a:t>
            </a:r>
            <a:r>
              <a:rPr lang="zh-CN" altLang="en-US" sz="1200" spc="204" b="1" dirty="0">
                <a:solidFill>
                  <a:srgbClr val="006500"/>
                </a:solidFill>
                <a:latin typeface="PMingLiU"/>
                <a:ea typeface="PMingLiU"/>
              </a:rPr>
              <a:t>月</a:t>
            </a:r>
            <a:r>
              <a:rPr lang="zh-CN" altLang="en-US" sz="1200" spc="-25" b="1" dirty="0">
                <a:solidFill>
                  <a:srgbClr val="006500"/>
                </a:solidFill>
                <a:latin typeface="PMingLiU"/>
                <a:ea typeface="PMingLiU"/>
              </a:rPr>
              <a:t>経営</a:t>
            </a:r>
            <a:r>
              <a:rPr lang="zh-CN" altLang="en-US" sz="1200" spc="-20" b="1" dirty="0">
                <a:solidFill>
                  <a:srgbClr val="006500"/>
                </a:solidFill>
                <a:latin typeface="PMingLiU"/>
                <a:ea typeface="PMingLiU"/>
              </a:rPr>
              <a:t>承認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97217" y="4284519"/>
            <a:ext cx="1228852" cy="494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80771" indent="-80771">
              <a:lnSpc>
                <a:spcPct val="101250"/>
              </a:lnSpc>
            </a:pPr>
            <a:r>
              <a:rPr lang="zh-CN" altLang="en-US" sz="1600" spc="-20" b="1" dirty="0">
                <a:solidFill>
                  <a:srgbClr val="fefefe"/>
                </a:solidFill>
                <a:latin typeface="PMingLiU"/>
                <a:ea typeface="PMingLiU"/>
              </a:rPr>
              <a:t>中期</a:t>
            </a:r>
            <a:r>
              <a:rPr lang="zh-CN" altLang="en-US" sz="1600" spc="-25" b="1" dirty="0">
                <a:solidFill>
                  <a:srgbClr val="fefefe"/>
                </a:solidFill>
                <a:latin typeface="PMingLiU"/>
                <a:ea typeface="PMingLiU"/>
              </a:rPr>
              <a:t>経営</a:t>
            </a:r>
            <a:r>
              <a:rPr lang="zh-CN" altLang="en-US" sz="1600" spc="-15" b="1" dirty="0">
                <a:solidFill>
                  <a:srgbClr val="fefefe"/>
                </a:solidFill>
                <a:latin typeface="PMingLiU"/>
                <a:ea typeface="PMingLiU"/>
              </a:rPr>
              <a:t>計画</a:t>
            </a:r>
            <a:r>
              <a:rPr lang="zh-CN" altLang="en-US" sz="1600" spc="220" b="1" dirty="0">
                <a:solidFill>
                  <a:srgbClr val="fefefe"/>
                </a:solidFill>
                <a:latin typeface="PMingLiU"/>
                <a:ea typeface="PMingLiU"/>
              </a:rPr>
              <a:t>（</a:t>
            </a:r>
            <a:r>
              <a:rPr lang="zh-CN" altLang="en-US" sz="1600" spc="110" b="1" dirty="0">
                <a:solidFill>
                  <a:srgbClr val="fefefe"/>
                </a:solidFill>
                <a:latin typeface="PMingLiU"/>
                <a:ea typeface="PMingLiU"/>
              </a:rPr>
              <a:t>VG2.0</a:t>
            </a:r>
            <a:r>
              <a:rPr lang="zh-CN" altLang="en-US" sz="1600" spc="234" b="1" dirty="0">
                <a:solidFill>
                  <a:srgbClr val="fefefe"/>
                </a:solidFill>
                <a:latin typeface="PMingLiU"/>
                <a:ea typeface="PMingLiU"/>
              </a:rPr>
              <a:t>）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14958" y="4827253"/>
            <a:ext cx="732118" cy="49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129" b="1" dirty="0">
                <a:solidFill>
                  <a:srgbClr val="fefefe"/>
                </a:solidFill>
                <a:latin typeface="PMingLiU"/>
                <a:ea typeface="PMingLiU"/>
              </a:rPr>
              <a:t>G</a:t>
            </a:r>
            <a:r>
              <a:rPr lang="zh-CN" altLang="en-US" sz="1600" spc="125" b="1" dirty="0">
                <a:solidFill>
                  <a:srgbClr val="fefefe"/>
                </a:solidFill>
                <a:latin typeface="PMingLiU"/>
                <a:ea typeface="PMingLiU"/>
              </a:rPr>
              <a:t>LOBE</a:t>
            </a:r>
          </a:p>
          <a:p>
            <a:pPr marL="0" indent="15239">
              <a:lnSpc>
                <a:spcPct val="100000"/>
              </a:lnSpc>
            </a:pPr>
            <a:r>
              <a:rPr lang="zh-CN" altLang="en-US" sz="1600" spc="114" b="1" dirty="0">
                <a:solidFill>
                  <a:srgbClr val="fefefe"/>
                </a:solidFill>
                <a:latin typeface="PMingLiU"/>
                <a:ea typeface="PMingLiU"/>
              </a:rPr>
              <a:t>ST</a:t>
            </a:r>
            <a:r>
              <a:rPr lang="zh-CN" altLang="en-US" sz="1600" spc="110" b="1" dirty="0">
                <a:solidFill>
                  <a:srgbClr val="fefefe"/>
                </a:solidFill>
                <a:latin typeface="PMingLiU"/>
                <a:ea typeface="PMingLiU"/>
              </a:rPr>
              <a:t>AGE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16350" y="4827253"/>
            <a:ext cx="971309" cy="49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200" b="1" dirty="0">
                <a:solidFill>
                  <a:srgbClr val="fefefe"/>
                </a:solidFill>
                <a:latin typeface="PMingLiU"/>
                <a:ea typeface="PMingLiU"/>
              </a:rPr>
              <a:t>EARTH</a:t>
            </a:r>
            <a:r>
              <a:rPr lang="zh-CN" altLang="en-US" sz="1600" spc="100" b="1" dirty="0">
                <a:solidFill>
                  <a:srgbClr val="fefefe"/>
                </a:solidFill>
                <a:latin typeface="PMingLiU"/>
                <a:ea typeface="PMingLiU"/>
              </a:rPr>
              <a:t>-</a:t>
            </a:r>
            <a:r>
              <a:rPr lang="zh-CN" altLang="en-US" sz="1600" spc="150" b="1" dirty="0">
                <a:solidFill>
                  <a:srgbClr val="fefefe"/>
                </a:solidFill>
                <a:latin typeface="PMingLiU"/>
                <a:ea typeface="PMingLiU"/>
              </a:rPr>
              <a:t>1</a:t>
            </a:r>
          </a:p>
          <a:p>
            <a:pPr marL="0" indent="134111">
              <a:lnSpc>
                <a:spcPct val="100000"/>
              </a:lnSpc>
            </a:pPr>
            <a:r>
              <a:rPr lang="zh-CN" altLang="en-US" sz="1600" spc="114" b="1" dirty="0">
                <a:solidFill>
                  <a:srgbClr val="fefefe"/>
                </a:solidFill>
                <a:latin typeface="PMingLiU"/>
                <a:ea typeface="PMingLiU"/>
              </a:rPr>
              <a:t>ST</a:t>
            </a:r>
            <a:r>
              <a:rPr lang="zh-CN" altLang="en-US" sz="1600" spc="110" b="1" dirty="0">
                <a:solidFill>
                  <a:srgbClr val="fefefe"/>
                </a:solidFill>
                <a:latin typeface="PMingLiU"/>
                <a:ea typeface="PMingLiU"/>
              </a:rPr>
              <a:t>AGE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9235" y="5942094"/>
            <a:ext cx="5806718" cy="8273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926763">
              <a:lnSpc>
                <a:spcPct val="105416"/>
              </a:lnSpc>
            </a:pPr>
            <a:r>
              <a:rPr lang="zh-CN" altLang="en-US" sz="1600" spc="-15" b="1" dirty="0">
                <a:solidFill>
                  <a:srgbClr val="5e5e5e"/>
                </a:solidFill>
                <a:latin typeface="PMingLiU"/>
                <a:ea typeface="PMingLiU"/>
              </a:rPr>
              <a:t>長期ビジョン</a:t>
            </a:r>
            <a:r>
              <a:rPr lang="zh-CN" altLang="en-US" sz="1600" spc="-15" b="1" dirty="0">
                <a:solidFill>
                  <a:srgbClr val="5e5e5e"/>
                </a:solidFill>
                <a:latin typeface="PMingLiU"/>
                <a:ea typeface="PMingLiU"/>
              </a:rPr>
              <a:t>VG2</a:t>
            </a:r>
            <a:r>
              <a:rPr lang="zh-CN" altLang="en-US" sz="1600" spc="-5" b="1" dirty="0">
                <a:solidFill>
                  <a:srgbClr val="5e5e5e"/>
                </a:solidFill>
                <a:latin typeface="PMingLiU"/>
                <a:ea typeface="PMingLiU"/>
              </a:rPr>
              <a:t>020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>
              <a:lnSpc>
                <a:spcPct val="105833"/>
              </a:lnSpc>
            </a:pP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Copyright: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00" dirty="0">
                <a:solidFill>
                  <a:srgbClr val="000000"/>
                </a:solidFill>
                <a:latin typeface="Times New Roman"/>
                <a:ea typeface="Times New Roman"/>
              </a:rPr>
              <a:t>2019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35" dirty="0">
                <a:solidFill>
                  <a:srgbClr val="000000"/>
                </a:solidFill>
                <a:latin typeface="Times New Roman"/>
                <a:ea typeface="Times New Roman"/>
              </a:rPr>
              <a:t>OMRON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Corporation.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Rights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Reserved.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727945" y="6563372"/>
            <a:ext cx="99782" cy="177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en-US" altLang="zh-CN" sz="1100" spc="125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4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> 
				</p:cNvPr>
          <p:cNvSpPr/>
          <p:nvPr/>
        </p:nvSpPr>
        <p:spPr>
          <a:xfrm>
            <a:off x="0" y="6524625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8"> 
				</p:cNvPr>
          <p:cNvSpPr/>
          <p:nvPr/>
        </p:nvSpPr>
        <p:spPr>
          <a:xfrm>
            <a:off x="7721600" y="927100"/>
            <a:ext cx="1587500" cy="1574800"/>
          </a:xfrm>
          <a:custGeom>
            <a:avLst/>
            <a:gdLst>
              <a:gd name="connsiteX0" fmla="*/ 39751 w 1587500"/>
              <a:gd name="connsiteY0" fmla="*/ 813181 h 1574800"/>
              <a:gd name="connsiteX1" fmla="*/ 423798 w 1587500"/>
              <a:gd name="connsiteY1" fmla="*/ 45085 h 1574800"/>
              <a:gd name="connsiteX2" fmla="*/ 1215897 w 1587500"/>
              <a:gd name="connsiteY2" fmla="*/ 45085 h 1574800"/>
              <a:gd name="connsiteX3" fmla="*/ 1599945 w 1587500"/>
              <a:gd name="connsiteY3" fmla="*/ 813181 h 1574800"/>
              <a:gd name="connsiteX4" fmla="*/ 1215897 w 1587500"/>
              <a:gd name="connsiteY4" fmla="*/ 1581277 h 1574800"/>
              <a:gd name="connsiteX5" fmla="*/ 423798 w 1587500"/>
              <a:gd name="connsiteY5" fmla="*/ 1581277 h 1574800"/>
              <a:gd name="connsiteX6" fmla="*/ 39751 w 1587500"/>
              <a:gd name="connsiteY6" fmla="*/ 813181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74800">
                <a:moveTo>
                  <a:pt x="39751" y="813181"/>
                </a:moveTo>
                <a:lnTo>
                  <a:pt x="423798" y="45085"/>
                </a:lnTo>
                <a:lnTo>
                  <a:pt x="1215897" y="45085"/>
                </a:lnTo>
                <a:lnTo>
                  <a:pt x="1599945" y="813181"/>
                </a:lnTo>
                <a:lnTo>
                  <a:pt x="1215897" y="1581277"/>
                </a:lnTo>
                <a:lnTo>
                  <a:pt x="423798" y="1581277"/>
                </a:lnTo>
                <a:lnTo>
                  <a:pt x="39751" y="813181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9"> 
				</p:cNvPr>
          <p:cNvSpPr/>
          <p:nvPr/>
        </p:nvSpPr>
        <p:spPr>
          <a:xfrm>
            <a:off x="7721600" y="927100"/>
            <a:ext cx="1587500" cy="1574800"/>
          </a:xfrm>
          <a:custGeom>
            <a:avLst/>
            <a:gdLst>
              <a:gd name="connsiteX0" fmla="*/ 39751 w 1587500"/>
              <a:gd name="connsiteY0" fmla="*/ 813181 h 1574800"/>
              <a:gd name="connsiteX1" fmla="*/ 423798 w 1587500"/>
              <a:gd name="connsiteY1" fmla="*/ 45085 h 1574800"/>
              <a:gd name="connsiteX2" fmla="*/ 1215897 w 1587500"/>
              <a:gd name="connsiteY2" fmla="*/ 45085 h 1574800"/>
              <a:gd name="connsiteX3" fmla="*/ 1599945 w 1587500"/>
              <a:gd name="connsiteY3" fmla="*/ 813181 h 1574800"/>
              <a:gd name="connsiteX4" fmla="*/ 1215897 w 1587500"/>
              <a:gd name="connsiteY4" fmla="*/ 1581277 h 1574800"/>
              <a:gd name="connsiteX5" fmla="*/ 423798 w 1587500"/>
              <a:gd name="connsiteY5" fmla="*/ 1581277 h 1574800"/>
              <a:gd name="connsiteX6" fmla="*/ 39751 w 1587500"/>
              <a:gd name="connsiteY6" fmla="*/ 813181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0" h="1574800">
                <a:moveTo>
                  <a:pt x="39751" y="813181"/>
                </a:moveTo>
                <a:lnTo>
                  <a:pt x="423798" y="45085"/>
                </a:lnTo>
                <a:lnTo>
                  <a:pt x="1215897" y="45085"/>
                </a:lnTo>
                <a:lnTo>
                  <a:pt x="1599945" y="813181"/>
                </a:lnTo>
                <a:lnTo>
                  <a:pt x="1215897" y="1581277"/>
                </a:lnTo>
                <a:lnTo>
                  <a:pt x="423798" y="1581277"/>
                </a:lnTo>
                <a:lnTo>
                  <a:pt x="39751" y="81318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65cb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845819"/>
            <a:ext cx="7574280" cy="5661660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263347" y="230995"/>
            <a:ext cx="4475276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64" b="1" dirty="0">
                <a:solidFill>
                  <a:srgbClr val="000000"/>
                </a:solidFill>
                <a:latin typeface="宋体"/>
                <a:ea typeface="宋体"/>
              </a:rPr>
              <a:t>中期経営</a:t>
            </a:r>
            <a:r>
              <a:rPr lang="zh-CN" altLang="en-US" sz="2400" spc="64" b="1" dirty="0">
                <a:solidFill>
                  <a:srgbClr val="000000"/>
                </a:solidFill>
                <a:latin typeface="宋体"/>
                <a:ea typeface="宋体"/>
              </a:rPr>
              <a:t>計画</a:t>
            </a:r>
            <a:r>
              <a:rPr lang="zh-CN" altLang="en-US" sz="2400" spc="-400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2400" spc="30" b="1" dirty="0">
                <a:solidFill>
                  <a:srgbClr val="000000"/>
                </a:solidFill>
                <a:latin typeface="宋体"/>
                <a:ea typeface="宋体"/>
              </a:rPr>
              <a:t>VG2.0</a:t>
            </a:r>
            <a:r>
              <a:rPr lang="zh-CN" altLang="en-US" sz="2400" spc="69" b="1" dirty="0">
                <a:solidFill>
                  <a:srgbClr val="000000"/>
                </a:solidFill>
                <a:latin typeface="宋体"/>
                <a:ea typeface="宋体"/>
              </a:rPr>
              <a:t>で目指す姿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1175" y="1592520"/>
            <a:ext cx="94868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65cb"/>
                </a:solidFill>
                <a:latin typeface="Arial"/>
                <a:ea typeface="Arial"/>
              </a:rPr>
              <a:t>2030</a:t>
            </a:r>
            <a:r>
              <a:rPr lang="zh-CN" altLang="en-US" sz="2000" spc="10" dirty="0">
                <a:solidFill>
                  <a:srgbClr val="0065cb"/>
                </a:solidFill>
                <a:latin typeface="宋体"/>
                <a:ea typeface="宋体"/>
              </a:rPr>
              <a:t>年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9235" y="6563372"/>
            <a:ext cx="9812792" cy="20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916"/>
              </a:lnSpc>
              <a:tabLst>
                <a:tab pos="9598710" algn="l"/>
              </a:tabLst>
            </a:pP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Copyright: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00" dirty="0">
                <a:solidFill>
                  <a:srgbClr val="000000"/>
                </a:solidFill>
                <a:latin typeface="Times New Roman"/>
                <a:ea typeface="Times New Roman"/>
              </a:rPr>
              <a:t>2018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35" dirty="0">
                <a:solidFill>
                  <a:srgbClr val="000000"/>
                </a:solidFill>
                <a:latin typeface="Times New Roman"/>
                <a:ea typeface="Times New Roman"/>
              </a:rPr>
              <a:t>OMRON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Corporation.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11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Rights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Reserved.	</a:t>
            </a:r>
            <a:r>
              <a:rPr lang="en-US" altLang="zh-CN" sz="1100" spc="94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4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5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6"> 
				</p:cNvPr>
          <p:cNvSpPr/>
          <p:nvPr/>
        </p:nvSpPr>
        <p:spPr>
          <a:xfrm>
            <a:off x="76200" y="1066800"/>
            <a:ext cx="9728200" cy="393700"/>
          </a:xfrm>
          <a:custGeom>
            <a:avLst/>
            <a:gdLst>
              <a:gd name="connsiteX0" fmla="*/ 38990 w 9728200"/>
              <a:gd name="connsiteY0" fmla="*/ 401320 h 393700"/>
              <a:gd name="connsiteX1" fmla="*/ 9731757 w 9728200"/>
              <a:gd name="connsiteY1" fmla="*/ 401320 h 393700"/>
              <a:gd name="connsiteX2" fmla="*/ 9731757 w 9728200"/>
              <a:gd name="connsiteY2" fmla="*/ 41275 h 393700"/>
              <a:gd name="connsiteX3" fmla="*/ 38990 w 9728200"/>
              <a:gd name="connsiteY3" fmla="*/ 41275 h 393700"/>
              <a:gd name="connsiteX4" fmla="*/ 38990 w 9728200"/>
              <a:gd name="connsiteY4" fmla="*/ 40132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200" h="393700">
                <a:moveTo>
                  <a:pt x="38990" y="401320"/>
                </a:moveTo>
                <a:lnTo>
                  <a:pt x="9731757" y="401320"/>
                </a:lnTo>
                <a:lnTo>
                  <a:pt x="9731757" y="41275"/>
                </a:lnTo>
                <a:lnTo>
                  <a:pt x="38990" y="41275"/>
                </a:lnTo>
                <a:lnTo>
                  <a:pt x="38990" y="401320"/>
                </a:lnTo>
                <a:close/>
              </a:path>
            </a:pathLst>
          </a:custGeom>
          <a:solidFill>
            <a:srgbClr val="0032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7"> 
				</p:cNvPr>
          <p:cNvSpPr/>
          <p:nvPr/>
        </p:nvSpPr>
        <p:spPr>
          <a:xfrm>
            <a:off x="76200" y="1498600"/>
            <a:ext cx="9728200" cy="393700"/>
          </a:xfrm>
          <a:custGeom>
            <a:avLst/>
            <a:gdLst>
              <a:gd name="connsiteX0" fmla="*/ 38991 w 9728200"/>
              <a:gd name="connsiteY0" fmla="*/ 401574 h 393700"/>
              <a:gd name="connsiteX1" fmla="*/ 9731758 w 9728200"/>
              <a:gd name="connsiteY1" fmla="*/ 401574 h 393700"/>
              <a:gd name="connsiteX2" fmla="*/ 9731758 w 9728200"/>
              <a:gd name="connsiteY2" fmla="*/ 41529 h 393700"/>
              <a:gd name="connsiteX3" fmla="*/ 38991 w 9728200"/>
              <a:gd name="connsiteY3" fmla="*/ 41529 h 393700"/>
              <a:gd name="connsiteX4" fmla="*/ 38991 w 9728200"/>
              <a:gd name="connsiteY4" fmla="*/ 401574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200" h="393700">
                <a:moveTo>
                  <a:pt x="38991" y="401574"/>
                </a:moveTo>
                <a:lnTo>
                  <a:pt x="9731758" y="401574"/>
                </a:lnTo>
                <a:lnTo>
                  <a:pt x="9731758" y="41529"/>
                </a:lnTo>
                <a:lnTo>
                  <a:pt x="38991" y="41529"/>
                </a:lnTo>
                <a:lnTo>
                  <a:pt x="38991" y="401574"/>
                </a:lnTo>
                <a:close/>
              </a:path>
            </a:pathLst>
          </a:custGeom>
          <a:solidFill>
            <a:srgbClr val="0032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8"> 
				</p:cNvPr>
          <p:cNvSpPr/>
          <p:nvPr/>
        </p:nvSpPr>
        <p:spPr>
          <a:xfrm>
            <a:off x="50800" y="1943100"/>
            <a:ext cx="4864100" cy="546100"/>
          </a:xfrm>
          <a:custGeom>
            <a:avLst/>
            <a:gdLst>
              <a:gd name="connsiteX0" fmla="*/ 39931 w 4864100"/>
              <a:gd name="connsiteY0" fmla="*/ 554101 h 546100"/>
              <a:gd name="connsiteX1" fmla="*/ 4874313 w 4864100"/>
              <a:gd name="connsiteY1" fmla="*/ 554101 h 546100"/>
              <a:gd name="connsiteX2" fmla="*/ 4874313 w 4864100"/>
              <a:gd name="connsiteY2" fmla="*/ 50051 h 546100"/>
              <a:gd name="connsiteX3" fmla="*/ 39931 w 4864100"/>
              <a:gd name="connsiteY3" fmla="*/ 50051 h 546100"/>
              <a:gd name="connsiteX4" fmla="*/ 39931 w 4864100"/>
              <a:gd name="connsiteY4" fmla="*/ 554101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100" h="546100">
                <a:moveTo>
                  <a:pt x="39931" y="554101"/>
                </a:moveTo>
                <a:lnTo>
                  <a:pt x="4874313" y="554101"/>
                </a:lnTo>
                <a:lnTo>
                  <a:pt x="4874313" y="50051"/>
                </a:lnTo>
                <a:lnTo>
                  <a:pt x="39931" y="50051"/>
                </a:lnTo>
                <a:lnTo>
                  <a:pt x="39931" y="554101"/>
                </a:lnTo>
                <a:close/>
              </a:path>
            </a:pathLst>
          </a:custGeom>
          <a:solidFill>
            <a:srgbClr val="6598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> 
				</p:cNvPr>
          <p:cNvSpPr/>
          <p:nvPr/>
        </p:nvSpPr>
        <p:spPr>
          <a:xfrm>
            <a:off x="5003800" y="1943100"/>
            <a:ext cx="4864100" cy="546100"/>
          </a:xfrm>
          <a:custGeom>
            <a:avLst/>
            <a:gdLst>
              <a:gd name="connsiteX0" fmla="*/ 39115 w 4864100"/>
              <a:gd name="connsiteY0" fmla="*/ 554101 h 546100"/>
              <a:gd name="connsiteX1" fmla="*/ 4873497 w 4864100"/>
              <a:gd name="connsiteY1" fmla="*/ 554101 h 546100"/>
              <a:gd name="connsiteX2" fmla="*/ 4873497 w 4864100"/>
              <a:gd name="connsiteY2" fmla="*/ 50051 h 546100"/>
              <a:gd name="connsiteX3" fmla="*/ 39115 w 4864100"/>
              <a:gd name="connsiteY3" fmla="*/ 50051 h 546100"/>
              <a:gd name="connsiteX4" fmla="*/ 39115 w 4864100"/>
              <a:gd name="connsiteY4" fmla="*/ 554101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100" h="546100">
                <a:moveTo>
                  <a:pt x="39115" y="554101"/>
                </a:moveTo>
                <a:lnTo>
                  <a:pt x="4873497" y="554101"/>
                </a:lnTo>
                <a:lnTo>
                  <a:pt x="4873497" y="50051"/>
                </a:lnTo>
                <a:lnTo>
                  <a:pt x="39115" y="50051"/>
                </a:lnTo>
                <a:lnTo>
                  <a:pt x="39115" y="554101"/>
                </a:lnTo>
                <a:close/>
              </a:path>
            </a:pathLst>
          </a:custGeom>
          <a:solidFill>
            <a:srgbClr val="6598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6880"/>
            <a:ext cx="9906000" cy="1325880"/>
          </a:xfrm>
          <a:prstGeom prst="rect">
            <a:avLst/>
          </a:prstGeom>
        </p:spPr>
      </p:pic>
      <p:pic>
        <p:nvPicPr>
          <p:cNvPr id="62" name="Picture 6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7920"/>
            <a:ext cx="9906000" cy="3002280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386181" y="217025"/>
            <a:ext cx="8356879" cy="1658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185" b="1" dirty="0">
                <a:solidFill>
                  <a:srgbClr val="000000"/>
                </a:solidFill>
                <a:latin typeface="PMingLiU"/>
                <a:ea typeface="PMingLiU"/>
              </a:rPr>
              <a:t>中期</a:t>
            </a:r>
            <a:r>
              <a:rPr lang="zh-CN" altLang="en-US" sz="2400" spc="-185" b="1" dirty="0">
                <a:solidFill>
                  <a:srgbClr val="000000"/>
                </a:solidFill>
                <a:latin typeface="PMingLiU"/>
                <a:ea typeface="PMingLiU"/>
              </a:rPr>
              <a:t>経営計画</a:t>
            </a:r>
            <a:r>
              <a:rPr lang="zh-CN" altLang="en-US" sz="2400" spc="-94" b="1" dirty="0">
                <a:solidFill>
                  <a:srgbClr val="000000"/>
                </a:solidFill>
                <a:latin typeface="PMingLiU"/>
                <a:ea typeface="PMingLiU"/>
              </a:rPr>
              <a:t>VG2.0</a:t>
            </a:r>
            <a:r>
              <a:rPr lang="zh-CN" altLang="en-US" sz="2400" spc="-189" b="1" dirty="0">
                <a:solidFill>
                  <a:srgbClr val="000000"/>
                </a:solidFill>
                <a:latin typeface="PMingLiU"/>
                <a:ea typeface="PMingLiU"/>
              </a:rPr>
              <a:t>でサステナビリティ取</a:t>
            </a:r>
            <a:r>
              <a:rPr lang="zh-CN" altLang="en-US" sz="2400" spc="-179" b="1" dirty="0">
                <a:solidFill>
                  <a:srgbClr val="000000"/>
                </a:solidFill>
                <a:latin typeface="PMingLiU"/>
                <a:ea typeface="PMingLiU"/>
              </a:rPr>
              <a:t>り組みを事業戦略に統合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indent="4067200">
              <a:lnSpc>
                <a:spcPct val="105833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PMingLiU"/>
                <a:ea typeface="PMingLiU"/>
              </a:rPr>
              <a:t>企業</a:t>
            </a:r>
            <a:r>
              <a:rPr lang="zh-CN" altLang="en-US" sz="2000" spc="-5" b="1" dirty="0">
                <a:solidFill>
                  <a:srgbClr val="fefefe"/>
                </a:solidFill>
                <a:latin typeface="PMingLiU"/>
                <a:ea typeface="PMingLiU"/>
              </a:rPr>
              <a:t>理念</a:t>
            </a:r>
          </a:p>
          <a:p>
            <a:pPr>
              <a:lnSpc>
                <a:spcPts val="860"/>
              </a:lnSpc>
            </a:pPr>
            <a:endParaRPr lang="en-US" dirty="0" smtClean="0"/>
          </a:p>
          <a:p>
            <a:pPr marL="0" indent="3364636">
              <a:lnSpc>
                <a:spcPct val="105833"/>
              </a:lnSpc>
            </a:pPr>
            <a:r>
              <a:rPr lang="zh-CN" altLang="en-US" sz="2000" spc="150" b="1" dirty="0">
                <a:solidFill>
                  <a:srgbClr val="fefefe"/>
                </a:solidFill>
                <a:latin typeface="PMingLiU"/>
                <a:ea typeface="PMingLiU"/>
              </a:rPr>
              <a:t>中期経営計画</a:t>
            </a:r>
            <a:r>
              <a:rPr lang="zh-CN" altLang="en-US" sz="2000" spc="139" b="1" dirty="0">
                <a:solidFill>
                  <a:srgbClr val="fefefe"/>
                </a:solidFill>
                <a:latin typeface="PMingLiU"/>
                <a:cs typeface="PMingLiU"/>
              </a:rPr>
              <a:t> </a:t>
            </a:r>
            <a:r>
              <a:rPr lang="zh-CN" altLang="en-US" sz="2000" spc="75" b="1" dirty="0">
                <a:solidFill>
                  <a:srgbClr val="fefefe"/>
                </a:solidFill>
                <a:latin typeface="PMingLiU"/>
                <a:ea typeface="PMingLiU"/>
              </a:rPr>
              <a:t>VG2.0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423161" y="2077732"/>
            <a:ext cx="7454624" cy="322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  <a:tabLst>
                <a:tab pos="4746878" algn="l"/>
              </a:tabLst>
            </a:pPr>
            <a:r>
              <a:rPr lang="zh-CN" altLang="en-US" sz="2000" spc="-109" b="1" dirty="0">
                <a:solidFill>
                  <a:srgbClr val="fefefe"/>
                </a:solidFill>
                <a:latin typeface="PMingLiU"/>
                <a:ea typeface="PMingLiU"/>
              </a:rPr>
              <a:t>業績目標・事業戦略	</a:t>
            </a:r>
            <a:r>
              <a:rPr lang="zh-CN" altLang="en-US" sz="2000" spc="-320" b="1" dirty="0">
                <a:solidFill>
                  <a:srgbClr val="fefefe"/>
                </a:solidFill>
                <a:latin typeface="PMingLiU"/>
                <a:ea typeface="PMingLiU"/>
              </a:rPr>
              <a:t>サステナビリティ重要課題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61441" y="2601708"/>
            <a:ext cx="8293912" cy="315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4999"/>
              </a:lnSpc>
              <a:tabLst>
                <a:tab pos="1541043" algn="l"/>
                <a:tab pos="5190769" algn="l"/>
              </a:tabLst>
            </a:pPr>
            <a:r>
              <a:rPr lang="zh-CN" altLang="en-US" sz="1400" spc="64" b="1" dirty="0">
                <a:solidFill>
                  <a:srgbClr val="000000"/>
                </a:solidFill>
                <a:latin typeface="PMingLiU"/>
                <a:ea typeface="PMingLiU"/>
              </a:rPr>
              <a:t>売上高</a:t>
            </a:r>
            <a:r>
              <a:rPr lang="zh-CN" altLang="en-US" sz="1400" spc="25" b="1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800" spc="55" b="1" dirty="0">
                <a:solidFill>
                  <a:srgbClr val="000000"/>
                </a:solidFill>
                <a:latin typeface="PMingLiU"/>
                <a:ea typeface="PMingLiU"/>
              </a:rPr>
              <a:t>1</a:t>
            </a:r>
            <a:r>
              <a:rPr lang="zh-CN" altLang="en-US" sz="1800" spc="85" b="1" dirty="0">
                <a:solidFill>
                  <a:srgbClr val="000000"/>
                </a:solidFill>
                <a:latin typeface="PMingLiU"/>
                <a:ea typeface="PMingLiU"/>
              </a:rPr>
              <a:t>兆円	</a:t>
            </a:r>
            <a:r>
              <a:rPr lang="zh-CN" altLang="en-US" sz="1400" spc="179" b="1" dirty="0">
                <a:solidFill>
                  <a:srgbClr val="000000"/>
                </a:solidFill>
                <a:latin typeface="PMingLiU"/>
                <a:ea typeface="PMingLiU"/>
              </a:rPr>
              <a:t>営業利益</a:t>
            </a:r>
            <a:r>
              <a:rPr lang="zh-CN" altLang="en-US" sz="1400" spc="55" b="1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800" spc="100" b="1" dirty="0">
                <a:solidFill>
                  <a:srgbClr val="000000"/>
                </a:solidFill>
                <a:latin typeface="PMingLiU"/>
                <a:ea typeface="PMingLiU"/>
              </a:rPr>
              <a:t>1,000</a:t>
            </a:r>
            <a:r>
              <a:rPr lang="zh-CN" altLang="en-US" sz="1800" spc="234" b="1" dirty="0">
                <a:solidFill>
                  <a:srgbClr val="000000"/>
                </a:solidFill>
                <a:latin typeface="PMingLiU"/>
                <a:ea typeface="PMingLiU"/>
              </a:rPr>
              <a:t>億円	</a:t>
            </a:r>
            <a:r>
              <a:rPr lang="zh-CN" altLang="en-US" sz="1800" spc="-139" b="1" dirty="0">
                <a:solidFill>
                  <a:srgbClr val="000000"/>
                </a:solidFill>
                <a:latin typeface="PMingLiU"/>
                <a:ea typeface="PMingLiU"/>
              </a:rPr>
              <a:t>事業を通じて解決する社会課題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60629" y="3053161"/>
            <a:ext cx="4304034" cy="1054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000" spc="-50" b="1" dirty="0">
                <a:solidFill>
                  <a:srgbClr val="000000"/>
                </a:solidFill>
                <a:latin typeface="PMingLiU"/>
                <a:ea typeface="PMingLiU"/>
              </a:rPr>
              <a:t>1.</a:t>
            </a:r>
            <a:r>
              <a:rPr lang="zh-CN" altLang="en-US" sz="2000" spc="100" b="1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2000" spc="-135" b="1" dirty="0">
                <a:solidFill>
                  <a:srgbClr val="000000"/>
                </a:solidFill>
                <a:latin typeface="PMingLiU"/>
                <a:ea typeface="PMingLiU"/>
              </a:rPr>
              <a:t>注力ドメインを再設定し事業を最強化</a:t>
            </a:r>
          </a:p>
          <a:p>
            <a:pPr marL="0">
              <a:lnSpc>
                <a:spcPct val="105833"/>
              </a:lnSpc>
              <a:spcBef>
                <a:spcPts val="340"/>
              </a:spcBef>
            </a:pPr>
            <a:r>
              <a:rPr lang="zh-CN" altLang="en-US" sz="2000" spc="-75" b="1" dirty="0">
                <a:solidFill>
                  <a:srgbClr val="000000"/>
                </a:solidFill>
                <a:latin typeface="PMingLiU"/>
                <a:ea typeface="PMingLiU"/>
              </a:rPr>
              <a:t>2.</a:t>
            </a:r>
            <a:r>
              <a:rPr lang="zh-CN" altLang="en-US" sz="2000" spc="110" b="1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2000" spc="-204" b="1" dirty="0">
                <a:solidFill>
                  <a:srgbClr val="000000"/>
                </a:solidFill>
                <a:latin typeface="PMingLiU"/>
                <a:ea typeface="PMingLiU"/>
              </a:rPr>
              <a:t>ビジネスモデルの進化</a:t>
            </a:r>
          </a:p>
          <a:p>
            <a:pPr marL="0">
              <a:lnSpc>
                <a:spcPct val="105833"/>
              </a:lnSpc>
              <a:spcBef>
                <a:spcPts val="340"/>
              </a:spcBef>
            </a:pPr>
            <a:r>
              <a:rPr lang="zh-CN" altLang="en-US" sz="2000" spc="-20" b="1" dirty="0">
                <a:solidFill>
                  <a:srgbClr val="000000"/>
                </a:solidFill>
                <a:latin typeface="PMingLiU"/>
                <a:ea typeface="PMingLiU"/>
              </a:rPr>
              <a:t>3.</a:t>
            </a:r>
            <a:r>
              <a:rPr lang="zh-CN" altLang="en-US" sz="2000" spc="150" b="1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2000" spc="-60" b="1" dirty="0">
                <a:solidFill>
                  <a:srgbClr val="000000"/>
                </a:solidFill>
                <a:latin typeface="PMingLiU"/>
                <a:ea typeface="PMingLiU"/>
              </a:rPr>
              <a:t>コア技術の強化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526659" y="3086312"/>
            <a:ext cx="254417" cy="225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1400" spc="100" b="1" dirty="0">
                <a:solidFill>
                  <a:srgbClr val="000000"/>
                </a:solidFill>
                <a:latin typeface="PMingLiU"/>
                <a:ea typeface="PMingLiU"/>
              </a:rPr>
              <a:t>FA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503543" y="3086312"/>
            <a:ext cx="745136" cy="225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1400" spc="-259" b="1" dirty="0">
                <a:solidFill>
                  <a:srgbClr val="000000"/>
                </a:solidFill>
                <a:latin typeface="PMingLiU"/>
                <a:ea typeface="PMingLiU"/>
              </a:rPr>
              <a:t>ヘルス</a:t>
            </a:r>
            <a:r>
              <a:rPr lang="zh-CN" altLang="en-US" sz="1400" spc="-250" b="1" dirty="0">
                <a:solidFill>
                  <a:srgbClr val="000000"/>
                </a:solidFill>
                <a:latin typeface="PMingLiU"/>
                <a:ea typeface="PMingLiU"/>
              </a:rPr>
              <a:t>ケア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765415" y="3086312"/>
            <a:ext cx="674331" cy="225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1400" spc="-370" b="1" dirty="0">
                <a:solidFill>
                  <a:srgbClr val="000000"/>
                </a:solidFill>
                <a:latin typeface="PMingLiU"/>
                <a:ea typeface="PMingLiU"/>
              </a:rPr>
              <a:t>モ</a:t>
            </a:r>
            <a:r>
              <a:rPr lang="zh-CN" altLang="en-US" sz="1400" spc="-365" b="1" dirty="0">
                <a:solidFill>
                  <a:srgbClr val="000000"/>
                </a:solidFill>
                <a:latin typeface="PMingLiU"/>
                <a:ea typeface="PMingLiU"/>
              </a:rPr>
              <a:t>ビリティ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930005" y="3015098"/>
            <a:ext cx="744588" cy="413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4195">
              <a:lnSpc>
                <a:spcPct val="105833"/>
              </a:lnSpc>
            </a:pPr>
            <a:r>
              <a:rPr lang="zh-CN" altLang="en-US" sz="1200" spc="-200" b="1" dirty="0">
                <a:solidFill>
                  <a:srgbClr val="000000"/>
                </a:solidFill>
                <a:latin typeface="PMingLiU"/>
                <a:ea typeface="PMingLiU"/>
              </a:rPr>
              <a:t>エネ</a:t>
            </a:r>
            <a:r>
              <a:rPr lang="zh-CN" altLang="en-US" sz="1200" spc="-195" b="1" dirty="0">
                <a:solidFill>
                  <a:srgbClr val="000000"/>
                </a:solidFill>
                <a:latin typeface="PMingLiU"/>
                <a:ea typeface="PMingLiU"/>
              </a:rPr>
              <a:t>ルギー</a:t>
            </a:r>
          </a:p>
          <a:p>
            <a:pPr marL="0">
              <a:lnSpc>
                <a:spcPct val="105833"/>
              </a:lnSpc>
              <a:spcBef>
                <a:spcPts val="200"/>
              </a:spcBef>
            </a:pPr>
            <a:r>
              <a:rPr lang="zh-CN" altLang="en-US" sz="1200" spc="-250" b="1" dirty="0">
                <a:solidFill>
                  <a:srgbClr val="000000"/>
                </a:solidFill>
                <a:latin typeface="PMingLiU"/>
                <a:ea typeface="PMingLiU"/>
              </a:rPr>
              <a:t>マネ</a:t>
            </a:r>
            <a:r>
              <a:rPr lang="zh-CN" altLang="en-US" sz="1200" spc="-245" b="1" dirty="0">
                <a:solidFill>
                  <a:srgbClr val="000000"/>
                </a:solidFill>
                <a:latin typeface="PMingLiU"/>
                <a:ea typeface="PMingLiU"/>
              </a:rPr>
              <a:t>ジメント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78382" y="4142311"/>
            <a:ext cx="2794802" cy="1954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00581">
              <a:lnSpc>
                <a:spcPct val="105833"/>
              </a:lnSpc>
            </a:pPr>
            <a:r>
              <a:rPr lang="zh-CN" altLang="en-US" sz="2300" spc="750" b="1" dirty="0">
                <a:solidFill>
                  <a:srgbClr val="000000"/>
                </a:solidFill>
                <a:latin typeface="PMingLiU"/>
                <a:ea typeface="PMingLiU"/>
              </a:rPr>
              <a:t>×</a:t>
            </a:r>
          </a:p>
          <a:p>
            <a:pPr marL="0" indent="264007">
              <a:lnSpc>
                <a:spcPct val="105833"/>
              </a:lnSpc>
              <a:spcBef>
                <a:spcPts val="304"/>
              </a:spcBef>
            </a:pPr>
            <a:r>
              <a:rPr lang="zh-CN" altLang="en-US" sz="2300" spc="-304" b="1" dirty="0">
                <a:solidFill>
                  <a:srgbClr val="000000"/>
                </a:solidFill>
                <a:latin typeface="PMingLiU"/>
                <a:ea typeface="PMingLiU"/>
              </a:rPr>
              <a:t>パートナーと</a:t>
            </a:r>
            <a:r>
              <a:rPr lang="zh-CN" altLang="en-US" sz="2300" spc="-300" b="1" dirty="0">
                <a:solidFill>
                  <a:srgbClr val="000000"/>
                </a:solidFill>
                <a:latin typeface="PMingLiU"/>
                <a:ea typeface="PMingLiU"/>
              </a:rPr>
              <a:t>の協創</a:t>
            </a:r>
          </a:p>
          <a:p>
            <a:pPr>
              <a:lnSpc>
                <a:spcPts val="1405"/>
              </a:lnSpc>
            </a:pPr>
            <a:endParaRPr lang="en-US" dirty="0" smtClean="0"/>
          </a:p>
          <a:p>
            <a:pPr marL="0" indent="1300581">
              <a:lnSpc>
                <a:spcPct val="105833"/>
              </a:lnSpc>
            </a:pPr>
            <a:r>
              <a:rPr lang="zh-CN" altLang="en-US" sz="2300" spc="680" b="1" dirty="0">
                <a:solidFill>
                  <a:srgbClr val="000000"/>
                </a:solidFill>
                <a:latin typeface="PMingLiU"/>
                <a:ea typeface="PMingLiU"/>
              </a:rPr>
              <a:t>+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>
              <a:lnSpc>
                <a:spcPct val="105416"/>
              </a:lnSpc>
            </a:pPr>
            <a:r>
              <a:rPr lang="zh-CN" altLang="en-US" sz="1600" spc="-320" b="1" dirty="0">
                <a:solidFill>
                  <a:srgbClr val="000000"/>
                </a:solidFill>
                <a:latin typeface="PMingLiU"/>
                <a:ea typeface="PMingLiU"/>
              </a:rPr>
              <a:t>人財マネジメント・ものづくり</a:t>
            </a:r>
            <a:r>
              <a:rPr lang="zh-CN" altLang="en-US" sz="1600" spc="-314" b="1" dirty="0">
                <a:solidFill>
                  <a:srgbClr val="000000"/>
                </a:solidFill>
                <a:latin typeface="PMingLiU"/>
                <a:ea typeface="PMingLiU"/>
              </a:rPr>
              <a:t>・環境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191633" y="5874369"/>
            <a:ext cx="369316" cy="225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1400" spc="-10" b="1" dirty="0">
                <a:solidFill>
                  <a:srgbClr val="000000"/>
                </a:solidFill>
                <a:latin typeface="PMingLiU"/>
                <a:ea typeface="PMingLiU"/>
              </a:rPr>
              <a:t>人財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97016" y="4118308"/>
            <a:ext cx="3821174" cy="198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36216">
              <a:lnSpc>
                <a:spcPct val="105833"/>
              </a:lnSpc>
            </a:pPr>
            <a:r>
              <a:rPr lang="zh-CN" altLang="en-US" sz="2300" spc="750" b="1" dirty="0">
                <a:solidFill>
                  <a:srgbClr val="000000"/>
                </a:solidFill>
                <a:latin typeface="PMingLiU"/>
                <a:ea typeface="PMingLiU"/>
              </a:rPr>
              <a:t>×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 indent="685546">
              <a:lnSpc>
                <a:spcPct val="105833"/>
              </a:lnSpc>
            </a:pPr>
            <a:r>
              <a:rPr lang="zh-CN" altLang="en-US" sz="2300" spc="-304" b="1" dirty="0">
                <a:solidFill>
                  <a:srgbClr val="000000"/>
                </a:solidFill>
                <a:latin typeface="PMingLiU"/>
                <a:ea typeface="PMingLiU"/>
              </a:rPr>
              <a:t>パートナーと</a:t>
            </a:r>
            <a:r>
              <a:rPr lang="zh-CN" altLang="en-US" sz="2300" spc="-300" b="1" dirty="0">
                <a:solidFill>
                  <a:srgbClr val="000000"/>
                </a:solidFill>
                <a:latin typeface="PMingLiU"/>
                <a:ea typeface="PMingLiU"/>
              </a:rPr>
              <a:t>の協創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indent="1743837">
              <a:lnSpc>
                <a:spcPct val="105833"/>
              </a:lnSpc>
            </a:pPr>
            <a:r>
              <a:rPr lang="zh-CN" altLang="en-US" sz="2300" spc="680" b="1" dirty="0">
                <a:solidFill>
                  <a:srgbClr val="000000"/>
                </a:solidFill>
                <a:latin typeface="PMingLiU"/>
                <a:ea typeface="PMingLiU"/>
              </a:rPr>
              <a:t>+</a:t>
            </a:r>
          </a:p>
          <a:p>
            <a:pPr marL="0">
              <a:lnSpc>
                <a:spcPct val="105833"/>
              </a:lnSpc>
              <a:spcBef>
                <a:spcPts val="104"/>
              </a:spcBef>
            </a:pPr>
            <a:r>
              <a:rPr lang="zh-CN" altLang="en-US" sz="1800" spc="-229" b="1" dirty="0">
                <a:solidFill>
                  <a:srgbClr val="000000"/>
                </a:solidFill>
                <a:latin typeface="PMingLiU"/>
                <a:ea typeface="PMingLiU"/>
              </a:rPr>
              <a:t>ステークホルダーからの期待に応える</a:t>
            </a:r>
            <a:r>
              <a:rPr lang="zh-CN" altLang="en-US" sz="1800" spc="-225" b="1" dirty="0">
                <a:solidFill>
                  <a:srgbClr val="000000"/>
                </a:solidFill>
                <a:latin typeface="PMingLiU"/>
                <a:ea typeface="PMingLiU"/>
              </a:rPr>
              <a:t>課題</a:t>
            </a:r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 indent="2814574">
              <a:lnSpc>
                <a:spcPct val="105833"/>
              </a:lnSpc>
            </a:pPr>
            <a:r>
              <a:rPr lang="zh-CN" altLang="en-US" sz="1400" spc="-320" b="1" dirty="0">
                <a:solidFill>
                  <a:srgbClr val="000000"/>
                </a:solidFill>
                <a:latin typeface="PMingLiU"/>
                <a:ea typeface="PMingLiU"/>
              </a:rPr>
              <a:t>リスク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645285" y="6130401"/>
            <a:ext cx="7752646" cy="2580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  <a:tabLst>
                <a:tab pos="3546347" algn="l"/>
                <a:tab pos="5184647" algn="l"/>
                <a:tab pos="6766306" algn="l"/>
              </a:tabLst>
            </a:pPr>
            <a:r>
              <a:rPr lang="zh-CN" altLang="en-US" sz="1600" spc="-304" b="1" dirty="0">
                <a:solidFill>
                  <a:srgbClr val="000000"/>
                </a:solidFill>
                <a:latin typeface="PMingLiU"/>
                <a:ea typeface="PMingLiU"/>
              </a:rPr>
              <a:t>リスクマネジメント</a:t>
            </a:r>
            <a:r>
              <a:rPr lang="zh-CN" altLang="en-US" sz="1600" spc="-334" b="1" dirty="0">
                <a:solidFill>
                  <a:srgbClr val="000000"/>
                </a:solidFill>
                <a:latin typeface="PMingLiU"/>
                <a:ea typeface="PMingLiU"/>
              </a:rPr>
              <a:t>…	</a:t>
            </a:r>
            <a:r>
              <a:rPr lang="zh-CN" altLang="en-US" sz="1400" spc="-279" b="1" dirty="0">
                <a:solidFill>
                  <a:srgbClr val="000000"/>
                </a:solidFill>
                <a:latin typeface="PMingLiU"/>
                <a:ea typeface="PMingLiU"/>
              </a:rPr>
              <a:t>マネジメント	</a:t>
            </a:r>
            <a:r>
              <a:rPr lang="zh-CN" altLang="en-US" sz="1400" spc="-284" b="1" dirty="0">
                <a:solidFill>
                  <a:srgbClr val="000000"/>
                </a:solidFill>
                <a:latin typeface="PMingLiU"/>
                <a:ea typeface="PMingLiU"/>
              </a:rPr>
              <a:t>ものづくり・環境	</a:t>
            </a:r>
            <a:r>
              <a:rPr lang="zh-CN" altLang="en-US" sz="1400" spc="-284" b="1" dirty="0">
                <a:solidFill>
                  <a:srgbClr val="000000"/>
                </a:solidFill>
                <a:latin typeface="PMingLiU"/>
                <a:ea typeface="PMingLiU"/>
              </a:rPr>
              <a:t>マネジメント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91439" y="6563372"/>
            <a:ext cx="9829886" cy="185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  <a:tabLst>
                <a:tab pos="9615804" algn="l"/>
              </a:tabLst>
            </a:pPr>
            <a:r>
              <a:rPr lang="en-US" altLang="zh-CN" sz="1050" spc="75" dirty="0">
                <a:solidFill>
                  <a:srgbClr val="000000"/>
                </a:solidFill>
                <a:latin typeface="Times New Roman"/>
                <a:ea typeface="Times New Roman"/>
              </a:rPr>
              <a:t>Copyright:</a:t>
            </a:r>
            <a:r>
              <a:rPr lang="en-US" altLang="zh-CN" sz="105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50" spc="89" dirty="0">
                <a:solidFill>
                  <a:srgbClr val="000000"/>
                </a:solidFill>
                <a:latin typeface="Times New Roman"/>
                <a:ea typeface="Times New Roman"/>
              </a:rPr>
              <a:t>2019</a:t>
            </a:r>
            <a:r>
              <a:rPr lang="en-US" altLang="zh-CN" sz="105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50" spc="129" dirty="0">
                <a:solidFill>
                  <a:srgbClr val="000000"/>
                </a:solidFill>
                <a:latin typeface="Times New Roman"/>
                <a:ea typeface="Times New Roman"/>
              </a:rPr>
              <a:t>OMRON</a:t>
            </a:r>
            <a:r>
              <a:rPr lang="en-US" altLang="zh-CN" sz="105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50" spc="75" dirty="0">
                <a:solidFill>
                  <a:srgbClr val="000000"/>
                </a:solidFill>
                <a:latin typeface="Times New Roman"/>
                <a:ea typeface="Times New Roman"/>
              </a:rPr>
              <a:t>Corporation.</a:t>
            </a:r>
            <a:r>
              <a:rPr lang="en-US" altLang="zh-CN" sz="105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50" spc="7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105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50" spc="75" dirty="0">
                <a:solidFill>
                  <a:srgbClr val="000000"/>
                </a:solidFill>
                <a:latin typeface="Times New Roman"/>
                <a:ea typeface="Times New Roman"/>
              </a:rPr>
              <a:t>Rights</a:t>
            </a:r>
            <a:r>
              <a:rPr lang="en-US" altLang="zh-CN" sz="105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50" spc="80" dirty="0">
                <a:solidFill>
                  <a:srgbClr val="000000"/>
                </a:solidFill>
                <a:latin typeface="Times New Roman"/>
                <a:ea typeface="Times New Roman"/>
              </a:rPr>
              <a:t>Reserved.	</a:t>
            </a:r>
            <a:r>
              <a:rPr lang="en-US" altLang="zh-CN" sz="1100" spc="94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5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8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979420"/>
            <a:ext cx="1775460" cy="922019"/>
          </a:xfrm>
          <a:prstGeom prst="rect">
            <a:avLst/>
          </a:prstGeom>
        </p:spPr>
      </p:pic>
      <p:pic>
        <p:nvPicPr>
          <p:cNvPr id="81" name="Picture 81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180"/>
            <a:ext cx="9898380" cy="1447800"/>
          </a:xfrm>
          <a:prstGeom prst="rect">
            <a:avLst/>
          </a:prstGeom>
        </p:spPr>
      </p:pic>
      <p:sp>
        <p:nvSpPr>
          <p:cNvPr id="81" name="Freeform 81"> 
				</p:cNvPr>
          <p:cNvSpPr/>
          <p:nvPr/>
        </p:nvSpPr>
        <p:spPr>
          <a:xfrm>
            <a:off x="2438400" y="3949700"/>
            <a:ext cx="7112000" cy="2400300"/>
          </a:xfrm>
          <a:custGeom>
            <a:avLst/>
            <a:gdLst>
              <a:gd name="connsiteX0" fmla="*/ 41275 w 7112000"/>
              <a:gd name="connsiteY0" fmla="*/ 2410841 h 2400300"/>
              <a:gd name="connsiteX1" fmla="*/ 7120635 w 7112000"/>
              <a:gd name="connsiteY1" fmla="*/ 2410841 h 2400300"/>
              <a:gd name="connsiteX2" fmla="*/ 7120635 w 7112000"/>
              <a:gd name="connsiteY2" fmla="*/ 41021 h 2400300"/>
              <a:gd name="connsiteX3" fmla="*/ 41275 w 7112000"/>
              <a:gd name="connsiteY3" fmla="*/ 41021 h 2400300"/>
              <a:gd name="connsiteX4" fmla="*/ 41275 w 7112000"/>
              <a:gd name="connsiteY4" fmla="*/ 2410841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0" h="2400300">
                <a:moveTo>
                  <a:pt x="41275" y="2410841"/>
                </a:moveTo>
                <a:lnTo>
                  <a:pt x="7120635" y="2410841"/>
                </a:lnTo>
                <a:lnTo>
                  <a:pt x="7120635" y="41021"/>
                </a:lnTo>
                <a:lnTo>
                  <a:pt x="41275" y="41021"/>
                </a:lnTo>
                <a:lnTo>
                  <a:pt x="41275" y="2410841"/>
                </a:lnTo>
                <a:close/>
              </a:path>
            </a:pathLst>
          </a:custGeom>
          <a:solidFill>
            <a:srgbClr val="000004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> 
				</p:cNvPr>
          <p:cNvSpPr/>
          <p:nvPr/>
        </p:nvSpPr>
        <p:spPr>
          <a:xfrm>
            <a:off x="2527300" y="4267200"/>
            <a:ext cx="2654300" cy="50800"/>
          </a:xfrm>
          <a:custGeom>
            <a:avLst/>
            <a:gdLst>
              <a:gd name="connsiteX0" fmla="*/ 43814 w 2654300"/>
              <a:gd name="connsiteY0" fmla="*/ 49657 h 50800"/>
              <a:gd name="connsiteX1" fmla="*/ 1354454 w 2654300"/>
              <a:gd name="connsiteY1" fmla="*/ 49657 h 50800"/>
              <a:gd name="connsiteX2" fmla="*/ 2665095 w 2654300"/>
              <a:gd name="connsiteY2" fmla="*/ 49657 h 50800"/>
              <a:gd name="connsiteX3" fmla="*/ 2665095 w 2654300"/>
              <a:gd name="connsiteY3" fmla="*/ 61849 h 50800"/>
              <a:gd name="connsiteX4" fmla="*/ 1354454 w 2654300"/>
              <a:gd name="connsiteY4" fmla="*/ 61849 h 50800"/>
              <a:gd name="connsiteX5" fmla="*/ 43814 w 2654300"/>
              <a:gd name="connsiteY5" fmla="*/ 61849 h 50800"/>
              <a:gd name="connsiteX6" fmla="*/ 43814 w 2654300"/>
              <a:gd name="connsiteY6" fmla="*/ 49657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4300" h="50800">
                <a:moveTo>
                  <a:pt x="43814" y="49657"/>
                </a:moveTo>
                <a:lnTo>
                  <a:pt x="1354454" y="49657"/>
                </a:lnTo>
                <a:lnTo>
                  <a:pt x="2665095" y="49657"/>
                </a:lnTo>
                <a:lnTo>
                  <a:pt x="2665095" y="61849"/>
                </a:lnTo>
                <a:lnTo>
                  <a:pt x="1354454" y="61849"/>
                </a:lnTo>
                <a:lnTo>
                  <a:pt x="43814" y="61849"/>
                </a:lnTo>
                <a:lnTo>
                  <a:pt x="43814" y="4965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3"> 
				</p:cNvPr>
          <p:cNvSpPr/>
          <p:nvPr/>
        </p:nvSpPr>
        <p:spPr>
          <a:xfrm>
            <a:off x="5562600" y="3390900"/>
            <a:ext cx="863600" cy="419100"/>
          </a:xfrm>
          <a:custGeom>
            <a:avLst/>
            <a:gdLst>
              <a:gd name="connsiteX0" fmla="*/ 38100 w 863600"/>
              <a:gd name="connsiteY0" fmla="*/ 179070 h 419100"/>
              <a:gd name="connsiteX1" fmla="*/ 456691 w 863600"/>
              <a:gd name="connsiteY1" fmla="*/ 45593 h 419100"/>
              <a:gd name="connsiteX2" fmla="*/ 875410 w 863600"/>
              <a:gd name="connsiteY2" fmla="*/ 179070 h 419100"/>
              <a:gd name="connsiteX3" fmla="*/ 666115 w 863600"/>
              <a:gd name="connsiteY3" fmla="*/ 179070 h 419100"/>
              <a:gd name="connsiteX4" fmla="*/ 666115 w 863600"/>
              <a:gd name="connsiteY4" fmla="*/ 421767 h 419100"/>
              <a:gd name="connsiteX5" fmla="*/ 247396 w 863600"/>
              <a:gd name="connsiteY5" fmla="*/ 421767 h 419100"/>
              <a:gd name="connsiteX6" fmla="*/ 247396 w 863600"/>
              <a:gd name="connsiteY6" fmla="*/ 179070 h 419100"/>
              <a:gd name="connsiteX7" fmla="*/ 38100 w 863600"/>
              <a:gd name="connsiteY7" fmla="*/ 1790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419100">
                <a:moveTo>
                  <a:pt x="38100" y="179070"/>
                </a:moveTo>
                <a:lnTo>
                  <a:pt x="456691" y="45593"/>
                </a:lnTo>
                <a:lnTo>
                  <a:pt x="875410" y="179070"/>
                </a:lnTo>
                <a:lnTo>
                  <a:pt x="666115" y="179070"/>
                </a:lnTo>
                <a:lnTo>
                  <a:pt x="666115" y="421767"/>
                </a:lnTo>
                <a:lnTo>
                  <a:pt x="247396" y="421767"/>
                </a:lnTo>
                <a:lnTo>
                  <a:pt x="247396" y="179070"/>
                </a:lnTo>
                <a:lnTo>
                  <a:pt x="38100" y="17907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4"> 
				</p:cNvPr>
          <p:cNvSpPr/>
          <p:nvPr/>
        </p:nvSpPr>
        <p:spPr>
          <a:xfrm>
            <a:off x="5562600" y="3390900"/>
            <a:ext cx="863600" cy="419100"/>
          </a:xfrm>
          <a:custGeom>
            <a:avLst/>
            <a:gdLst>
              <a:gd name="connsiteX0" fmla="*/ 38100 w 863600"/>
              <a:gd name="connsiteY0" fmla="*/ 179070 h 419100"/>
              <a:gd name="connsiteX1" fmla="*/ 456691 w 863600"/>
              <a:gd name="connsiteY1" fmla="*/ 45593 h 419100"/>
              <a:gd name="connsiteX2" fmla="*/ 875410 w 863600"/>
              <a:gd name="connsiteY2" fmla="*/ 179070 h 419100"/>
              <a:gd name="connsiteX3" fmla="*/ 666115 w 863600"/>
              <a:gd name="connsiteY3" fmla="*/ 179070 h 419100"/>
              <a:gd name="connsiteX4" fmla="*/ 666115 w 863600"/>
              <a:gd name="connsiteY4" fmla="*/ 421767 h 419100"/>
              <a:gd name="connsiteX5" fmla="*/ 247396 w 863600"/>
              <a:gd name="connsiteY5" fmla="*/ 421767 h 419100"/>
              <a:gd name="connsiteX6" fmla="*/ 247396 w 863600"/>
              <a:gd name="connsiteY6" fmla="*/ 179070 h 419100"/>
              <a:gd name="connsiteX7" fmla="*/ 38100 w 863600"/>
              <a:gd name="connsiteY7" fmla="*/ 1790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419100">
                <a:moveTo>
                  <a:pt x="38100" y="179070"/>
                </a:moveTo>
                <a:lnTo>
                  <a:pt x="456691" y="45593"/>
                </a:lnTo>
                <a:lnTo>
                  <a:pt x="875410" y="179070"/>
                </a:lnTo>
                <a:lnTo>
                  <a:pt x="666115" y="179070"/>
                </a:lnTo>
                <a:lnTo>
                  <a:pt x="666115" y="421767"/>
                </a:lnTo>
                <a:lnTo>
                  <a:pt x="247396" y="421767"/>
                </a:lnTo>
                <a:lnTo>
                  <a:pt x="247396" y="179070"/>
                </a:lnTo>
                <a:lnTo>
                  <a:pt x="38100" y="1790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87a2a6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6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580" y="2903220"/>
            <a:ext cx="1775460" cy="922019"/>
          </a:xfrm>
          <a:prstGeom prst="rect">
            <a:avLst/>
          </a:prstGeom>
        </p:spPr>
      </p:pic>
      <p:sp>
        <p:nvSpPr>
          <p:cNvPr id="86" name="TextBox 86"/>
          <p:cNvSpPr txBox="1"/>
          <p:nvPr/>
        </p:nvSpPr>
        <p:spPr>
          <a:xfrm>
            <a:off x="270967" y="144127"/>
            <a:ext cx="4364025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325" b="1" dirty="0">
                <a:solidFill>
                  <a:srgbClr val="000000"/>
                </a:solidFill>
                <a:latin typeface="PMingLiU"/>
                <a:ea typeface="PMingLiU"/>
              </a:rPr>
              <a:t>サステナビリティ目標</a:t>
            </a:r>
            <a:r>
              <a:rPr lang="zh-CN" altLang="en-US" sz="2400" spc="-325" b="1" dirty="0">
                <a:solidFill>
                  <a:srgbClr val="000000"/>
                </a:solidFill>
                <a:latin typeface="PMingLiU"/>
                <a:ea typeface="PMingLiU"/>
              </a:rPr>
              <a:t>設定</a:t>
            </a:r>
            <a:r>
              <a:rPr lang="zh-CN" altLang="en-US" sz="2400" spc="-329" b="1" dirty="0">
                <a:solidFill>
                  <a:srgbClr val="000000"/>
                </a:solidFill>
                <a:latin typeface="PMingLiU"/>
                <a:ea typeface="PMingLiU"/>
              </a:rPr>
              <a:t>の</a:t>
            </a:r>
            <a:r>
              <a:rPr lang="zh-CN" altLang="en-US" sz="2400" spc="-325" b="1" dirty="0">
                <a:solidFill>
                  <a:srgbClr val="000000"/>
                </a:solidFill>
                <a:latin typeface="PMingLiU"/>
                <a:ea typeface="PMingLiU"/>
              </a:rPr>
              <a:t>考え方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283768" y="1526188"/>
            <a:ext cx="1773663" cy="1253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3476">
              <a:lnSpc>
                <a:spcPct val="100000"/>
              </a:lnSpc>
            </a:pPr>
            <a:r>
              <a:rPr lang="zh-CN" altLang="en-US" sz="1400" spc="-20" b="1" dirty="0">
                <a:solidFill>
                  <a:srgbClr val="000000"/>
                </a:solidFill>
                <a:latin typeface="PMingLiU"/>
                <a:ea typeface="PMingLiU"/>
              </a:rPr>
              <a:t>社会的課</a:t>
            </a:r>
            <a:r>
              <a:rPr lang="zh-CN" altLang="en-US" sz="1400" spc="-15" b="1" dirty="0">
                <a:solidFill>
                  <a:srgbClr val="000000"/>
                </a:solidFill>
                <a:latin typeface="PMingLiU"/>
                <a:ea typeface="PMingLiU"/>
              </a:rPr>
              <a:t>題の特定</a:t>
            </a:r>
          </a:p>
          <a:p>
            <a:pPr marL="0" indent="512673">
              <a:lnSpc>
                <a:spcPct val="100000"/>
              </a:lnSpc>
            </a:pPr>
            <a:r>
              <a:rPr lang="zh-CN" altLang="en-US" sz="1400" spc="175" b="1" dirty="0">
                <a:solidFill>
                  <a:srgbClr val="000000"/>
                </a:solidFill>
                <a:latin typeface="PMingLiU"/>
                <a:ea typeface="PMingLiU"/>
              </a:rPr>
              <a:t>（</a:t>
            </a:r>
            <a:r>
              <a:rPr lang="zh-CN" altLang="en-US" sz="1400" spc="94" b="1" dirty="0">
                <a:solidFill>
                  <a:srgbClr val="000000"/>
                </a:solidFill>
                <a:latin typeface="PMingLiU"/>
                <a:ea typeface="PMingLiU"/>
              </a:rPr>
              <a:t>SDGs</a:t>
            </a:r>
            <a:r>
              <a:rPr lang="zh-CN" altLang="en-US" sz="1400" spc="189" b="1" dirty="0">
                <a:solidFill>
                  <a:srgbClr val="000000"/>
                </a:solidFill>
                <a:latin typeface="PMingLiU"/>
                <a:ea typeface="PMingLiU"/>
              </a:rPr>
              <a:t>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400" spc="-150" b="1" dirty="0">
                <a:solidFill>
                  <a:srgbClr val="000000"/>
                </a:solidFill>
                <a:latin typeface="PMingLiU"/>
                <a:ea typeface="PMingLiU"/>
              </a:rPr>
              <a:t>どのよ</a:t>
            </a:r>
            <a:r>
              <a:rPr lang="zh-CN" altLang="en-US" sz="1400" spc="-145" b="1" dirty="0">
                <a:solidFill>
                  <a:srgbClr val="000000"/>
                </a:solidFill>
                <a:latin typeface="PMingLiU"/>
                <a:ea typeface="PMingLiU"/>
              </a:rPr>
              <a:t>うな社会的課題に</a:t>
            </a:r>
          </a:p>
          <a:p>
            <a:pPr marL="0" indent="315467">
              <a:lnSpc>
                <a:spcPct val="100000"/>
              </a:lnSpc>
            </a:pPr>
            <a:r>
              <a:rPr lang="zh-CN" altLang="en-US" sz="1400" spc="-139" b="1" dirty="0">
                <a:solidFill>
                  <a:srgbClr val="000000"/>
                </a:solidFill>
                <a:latin typeface="PMingLiU"/>
                <a:ea typeface="PMingLiU"/>
              </a:rPr>
              <a:t>取り組</a:t>
            </a:r>
            <a:r>
              <a:rPr lang="zh-CN" altLang="en-US" sz="1400" spc="-135" b="1" dirty="0">
                <a:solidFill>
                  <a:srgbClr val="000000"/>
                </a:solidFill>
                <a:latin typeface="PMingLiU"/>
                <a:ea typeface="PMingLiU"/>
              </a:rPr>
              <a:t>むのか？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799333" y="1629368"/>
            <a:ext cx="1694573" cy="1153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705">
              <a:lnSpc>
                <a:spcPct val="105833"/>
              </a:lnSpc>
            </a:pPr>
            <a:r>
              <a:rPr lang="zh-CN" altLang="en-US" sz="1400" spc="-214" b="1" dirty="0">
                <a:solidFill>
                  <a:srgbClr val="000000"/>
                </a:solidFill>
                <a:latin typeface="PMingLiU"/>
                <a:ea typeface="PMingLiU"/>
              </a:rPr>
              <a:t>オムロ</a:t>
            </a:r>
            <a:r>
              <a:rPr lang="zh-CN" altLang="en-US" sz="1400" spc="-209" b="1" dirty="0">
                <a:solidFill>
                  <a:srgbClr val="000000"/>
                </a:solidFill>
                <a:latin typeface="PMingLiU"/>
                <a:ea typeface="PMingLiU"/>
              </a:rPr>
              <a:t>ンの取り組み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400" spc="-204" b="1" dirty="0">
                <a:solidFill>
                  <a:srgbClr val="000000"/>
                </a:solidFill>
                <a:latin typeface="PMingLiU"/>
                <a:ea typeface="PMingLiU"/>
              </a:rPr>
              <a:t>提供する商品</a:t>
            </a:r>
            <a:r>
              <a:rPr lang="zh-CN" altLang="en-US" sz="1400" spc="-200" b="1" dirty="0">
                <a:solidFill>
                  <a:srgbClr val="000000"/>
                </a:solidFill>
                <a:latin typeface="PMingLiU"/>
                <a:ea typeface="PMingLiU"/>
              </a:rPr>
              <a:t>・サービス</a:t>
            </a:r>
          </a:p>
          <a:p>
            <a:pPr marL="0" indent="257555">
              <a:lnSpc>
                <a:spcPct val="100000"/>
              </a:lnSpc>
            </a:pPr>
            <a:r>
              <a:rPr lang="zh-CN" altLang="en-US" sz="1400" spc="-100" b="1" dirty="0">
                <a:solidFill>
                  <a:srgbClr val="000000"/>
                </a:solidFill>
                <a:latin typeface="PMingLiU"/>
                <a:ea typeface="PMingLiU"/>
              </a:rPr>
              <a:t>ま</a:t>
            </a:r>
            <a:r>
              <a:rPr lang="zh-CN" altLang="en-US" sz="1400" spc="-94" b="1" dirty="0">
                <a:solidFill>
                  <a:srgbClr val="000000"/>
                </a:solidFill>
                <a:latin typeface="PMingLiU"/>
                <a:ea typeface="PMingLiU"/>
              </a:rPr>
              <a:t>たは実行計画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120640" y="1601355"/>
            <a:ext cx="2106891" cy="1568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000" spc="220" b="1" dirty="0">
                <a:solidFill>
                  <a:srgbClr val="000000"/>
                </a:solidFill>
                <a:latin typeface="PMingLiU"/>
                <a:ea typeface="PMingLiU"/>
              </a:rPr>
              <a:t>2020</a:t>
            </a:r>
            <a:r>
              <a:rPr lang="zh-CN" altLang="en-US" sz="2000" spc="465" b="1" dirty="0">
                <a:solidFill>
                  <a:srgbClr val="000000"/>
                </a:solidFill>
                <a:latin typeface="PMingLiU"/>
                <a:ea typeface="PMingLiU"/>
              </a:rPr>
              <a:t>年目標</a:t>
            </a:r>
            <a:r>
              <a:rPr lang="zh-CN" altLang="en-US" sz="2000" spc="214" b="1" dirty="0">
                <a:solidFill>
                  <a:srgbClr val="000000"/>
                </a:solidFill>
                <a:latin typeface="PMingLiU"/>
                <a:ea typeface="PMingLiU"/>
              </a:rPr>
              <a:t>/</a:t>
            </a:r>
            <a:r>
              <a:rPr lang="zh-CN" altLang="en-US" sz="2000" spc="209" b="1" dirty="0">
                <a:solidFill>
                  <a:srgbClr val="000000"/>
                </a:solidFill>
                <a:latin typeface="PMingLiU"/>
                <a:ea typeface="PMingLiU"/>
              </a:rPr>
              <a:t>KPI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5"/>
              </a:lnSpc>
            </a:pPr>
            <a:endParaRPr lang="en-US" dirty="0" smtClean="0"/>
          </a:p>
          <a:p>
            <a:pPr marL="0" indent="207263">
              <a:lnSpc>
                <a:spcPct val="10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PMingLiU"/>
                <a:ea typeface="PMingLiU"/>
              </a:rPr>
              <a:t>定量</a:t>
            </a:r>
            <a:r>
              <a:rPr lang="zh-CN" altLang="en-US" sz="1800" b="1" dirty="0">
                <a:solidFill>
                  <a:srgbClr val="000000"/>
                </a:solidFill>
                <a:latin typeface="PMingLiU"/>
                <a:ea typeface="PMingLiU"/>
              </a:rPr>
              <a:t>/</a:t>
            </a:r>
            <a:r>
              <a:rPr lang="zh-CN" altLang="en-US" sz="1800" spc="10" b="1" dirty="0">
                <a:solidFill>
                  <a:srgbClr val="000000"/>
                </a:solidFill>
                <a:latin typeface="PMingLiU"/>
                <a:ea typeface="PMingLiU"/>
              </a:rPr>
              <a:t>定性</a:t>
            </a:r>
            <a:r>
              <a:rPr lang="zh-CN" altLang="en-US" sz="1800" b="1" dirty="0">
                <a:solidFill>
                  <a:srgbClr val="000000"/>
                </a:solidFill>
                <a:latin typeface="PMingLiU"/>
                <a:ea typeface="PMingLiU"/>
              </a:rPr>
              <a:t>目標と</a:t>
            </a:r>
          </a:p>
          <a:p>
            <a:pPr marL="0" indent="487679">
              <a:lnSpc>
                <a:spcPct val="100000"/>
              </a:lnSpc>
            </a:pPr>
            <a:r>
              <a:rPr lang="zh-CN" altLang="en-US" sz="1800" spc="60" b="1" dirty="0">
                <a:solidFill>
                  <a:srgbClr val="000000"/>
                </a:solidFill>
                <a:latin typeface="PMingLiU"/>
                <a:ea typeface="PMingLiU"/>
              </a:rPr>
              <a:t>KPI</a:t>
            </a:r>
            <a:r>
              <a:rPr lang="zh-CN" altLang="en-US" sz="1800" spc="120" b="1" dirty="0">
                <a:solidFill>
                  <a:srgbClr val="000000"/>
                </a:solidFill>
                <a:latin typeface="PMingLiU"/>
                <a:ea typeface="PMingLiU"/>
              </a:rPr>
              <a:t>の設定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707503" y="1632417"/>
            <a:ext cx="1652948" cy="1150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15416">
              <a:lnSpc>
                <a:spcPct val="105833"/>
              </a:lnSpc>
            </a:pPr>
            <a:r>
              <a:rPr lang="zh-CN" altLang="en-US" sz="1400" spc="-10" b="1" dirty="0">
                <a:solidFill>
                  <a:srgbClr val="000000"/>
                </a:solidFill>
                <a:latin typeface="PMingLiU"/>
                <a:ea typeface="PMingLiU"/>
              </a:rPr>
              <a:t>社会</a:t>
            </a:r>
            <a:r>
              <a:rPr lang="zh-CN" altLang="en-US" sz="1400" b="1" dirty="0">
                <a:solidFill>
                  <a:srgbClr val="000000"/>
                </a:solidFill>
                <a:latin typeface="PMingLiU"/>
                <a:ea typeface="PMingLiU"/>
              </a:rPr>
              <a:t>的価値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400" spc="-234" b="1" dirty="0">
                <a:solidFill>
                  <a:srgbClr val="000000"/>
                </a:solidFill>
                <a:latin typeface="PMingLiU"/>
                <a:ea typeface="PMingLiU"/>
              </a:rPr>
              <a:t>それによりど</a:t>
            </a:r>
            <a:r>
              <a:rPr lang="zh-CN" altLang="en-US" sz="1400" spc="-229" b="1" dirty="0">
                <a:solidFill>
                  <a:srgbClr val="000000"/>
                </a:solidFill>
                <a:latin typeface="PMingLiU"/>
                <a:ea typeface="PMingLiU"/>
              </a:rPr>
              <a:t>んな価値を</a:t>
            </a:r>
          </a:p>
          <a:p>
            <a:pPr marL="0">
              <a:lnSpc>
                <a:spcPct val="100000"/>
              </a:lnSpc>
            </a:pPr>
            <a:r>
              <a:rPr lang="zh-CN" altLang="en-US" sz="1400" spc="-125" b="1" dirty="0">
                <a:solidFill>
                  <a:srgbClr val="000000"/>
                </a:solidFill>
                <a:latin typeface="PMingLiU"/>
                <a:ea typeface="PMingLiU"/>
              </a:rPr>
              <a:t>社会へ提供できる</a:t>
            </a:r>
            <a:r>
              <a:rPr lang="zh-CN" altLang="en-US" sz="1400" spc="-120" b="1" dirty="0">
                <a:solidFill>
                  <a:srgbClr val="000000"/>
                </a:solidFill>
                <a:latin typeface="PMingLiU"/>
                <a:ea typeface="PMingLiU"/>
              </a:rPr>
              <a:t>か？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29235" y="4022044"/>
            <a:ext cx="8632943" cy="274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42387">
              <a:lnSpc>
                <a:spcPct val="105833"/>
              </a:lnSpc>
            </a:pPr>
            <a:r>
              <a:rPr lang="zh-CN" altLang="en-US" sz="2000" spc="100" b="1" dirty="0">
                <a:solidFill>
                  <a:srgbClr val="000000"/>
                </a:solidFill>
                <a:latin typeface="PMingLiU"/>
                <a:ea typeface="PMingLiU"/>
              </a:rPr>
              <a:t>目標</a:t>
            </a:r>
            <a:r>
              <a:rPr lang="zh-CN" altLang="en-US" sz="2000" spc="44" b="1" dirty="0">
                <a:solidFill>
                  <a:srgbClr val="000000"/>
                </a:solidFill>
                <a:latin typeface="PMingLiU"/>
                <a:ea typeface="PMingLiU"/>
              </a:rPr>
              <a:t>/KPI</a:t>
            </a:r>
            <a:r>
              <a:rPr lang="zh-CN" altLang="en-US" sz="2000" spc="110" b="1" dirty="0">
                <a:solidFill>
                  <a:srgbClr val="000000"/>
                </a:solidFill>
                <a:latin typeface="PMingLiU"/>
                <a:ea typeface="PMingLiU"/>
              </a:rPr>
              <a:t>設定の</a:t>
            </a:r>
            <a:r>
              <a:rPr lang="zh-CN" altLang="en-US" sz="2000" spc="100" b="1" dirty="0">
                <a:solidFill>
                  <a:srgbClr val="000000"/>
                </a:solidFill>
                <a:latin typeface="PMingLiU"/>
                <a:ea typeface="PMingLiU"/>
              </a:rPr>
              <a:t>考え方</a:t>
            </a:r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 indent="2442387">
              <a:lnSpc>
                <a:spcPct val="100000"/>
              </a:lnSpc>
            </a:pPr>
            <a:r>
              <a:rPr lang="en-US" altLang="zh-CN" sz="1600" spc="-69" dirty="0">
                <a:solidFill>
                  <a:srgbClr val="000000"/>
                </a:solidFill>
                <a:latin typeface="Wingdings"/>
                <a:ea typeface="Wingdings"/>
              </a:rPr>
              <a:t></a:t>
            </a:r>
            <a:r>
              <a:rPr lang="en-US" altLang="zh-CN" sz="1600" spc="-11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44" b="1" dirty="0">
                <a:solidFill>
                  <a:srgbClr val="000000"/>
                </a:solidFill>
                <a:latin typeface="PMingLiU"/>
                <a:ea typeface="PMingLiU"/>
              </a:rPr>
              <a:t>VG2.0</a:t>
            </a:r>
            <a:r>
              <a:rPr lang="zh-CN" altLang="en-US" sz="1600" spc="-94" b="1" dirty="0">
                <a:solidFill>
                  <a:srgbClr val="000000"/>
                </a:solidFill>
                <a:latin typeface="PMingLiU"/>
                <a:ea typeface="PMingLiU"/>
              </a:rPr>
              <a:t>と整</a:t>
            </a:r>
            <a:r>
              <a:rPr lang="zh-CN" altLang="en-US" sz="1600" spc="-89" b="1" dirty="0">
                <a:solidFill>
                  <a:srgbClr val="000000"/>
                </a:solidFill>
                <a:latin typeface="PMingLiU"/>
                <a:ea typeface="PMingLiU"/>
              </a:rPr>
              <a:t>合した定量</a:t>
            </a:r>
            <a:r>
              <a:rPr lang="zh-CN" altLang="en-US" sz="1600" spc="-35" b="1" dirty="0">
                <a:solidFill>
                  <a:srgbClr val="000000"/>
                </a:solidFill>
                <a:latin typeface="PMingLiU"/>
                <a:ea typeface="PMingLiU"/>
              </a:rPr>
              <a:t>/</a:t>
            </a:r>
            <a:r>
              <a:rPr lang="zh-CN" altLang="en-US" sz="1600" spc="-89" b="1" dirty="0">
                <a:solidFill>
                  <a:srgbClr val="000000"/>
                </a:solidFill>
                <a:latin typeface="PMingLiU"/>
                <a:ea typeface="PMingLiU"/>
              </a:rPr>
              <a:t>定性の目標であること。</a:t>
            </a:r>
          </a:p>
          <a:p>
            <a:pPr marL="0" indent="2442387">
              <a:lnSpc>
                <a:spcPct val="100000"/>
              </a:lnSpc>
            </a:pPr>
            <a:r>
              <a:rPr lang="en-US" altLang="zh-CN" sz="1600" spc="-114" dirty="0">
                <a:solidFill>
                  <a:srgbClr val="000000"/>
                </a:solidFill>
                <a:latin typeface="Wingdings"/>
                <a:ea typeface="Wingdings"/>
              </a:rPr>
              <a:t></a:t>
            </a:r>
            <a:r>
              <a:rPr lang="en-US" altLang="zh-CN" sz="1600" spc="-11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154" b="1" dirty="0">
                <a:solidFill>
                  <a:srgbClr val="000000"/>
                </a:solidFill>
                <a:latin typeface="PMingLiU"/>
                <a:ea typeface="PMingLiU"/>
              </a:rPr>
              <a:t>社会から見て重要で、</a:t>
            </a:r>
            <a:r>
              <a:rPr lang="zh-CN" altLang="en-US" sz="1600" spc="-150" b="1" dirty="0">
                <a:solidFill>
                  <a:srgbClr val="000000"/>
                </a:solidFill>
                <a:latin typeface="PMingLiU"/>
                <a:ea typeface="PMingLiU"/>
              </a:rPr>
              <a:t>社会的価値</a:t>
            </a:r>
            <a:r>
              <a:rPr lang="zh-CN" altLang="en-US" sz="1600" spc="-150" b="1" dirty="0">
                <a:solidFill>
                  <a:srgbClr val="000000"/>
                </a:solidFill>
                <a:latin typeface="PMingLiU"/>
                <a:ea typeface="PMingLiU"/>
              </a:rPr>
              <a:t>の拡大につながるもの。</a:t>
            </a:r>
          </a:p>
          <a:p>
            <a:pPr marL="0" indent="2442387">
              <a:lnSpc>
                <a:spcPct val="100000"/>
              </a:lnSpc>
            </a:pPr>
            <a:r>
              <a:rPr lang="en-US" altLang="zh-CN" sz="1600" spc="-214" dirty="0">
                <a:solidFill>
                  <a:srgbClr val="000000"/>
                </a:solidFill>
                <a:latin typeface="Wingdings"/>
                <a:ea typeface="Wingdings"/>
              </a:rPr>
              <a:t></a:t>
            </a:r>
            <a:r>
              <a:rPr lang="en-US" altLang="zh-CN" sz="1600" spc="-2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289" b="1" dirty="0">
                <a:solidFill>
                  <a:srgbClr val="000000"/>
                </a:solidFill>
                <a:latin typeface="PMingLiU"/>
                <a:ea typeface="PMingLiU"/>
              </a:rPr>
              <a:t>社員にとって分りやすく、ポジティブでモチベーション向上につながるもの。</a:t>
            </a:r>
          </a:p>
          <a:p>
            <a:pPr marL="0" indent="2442387">
              <a:lnSpc>
                <a:spcPct val="100000"/>
              </a:lnSpc>
            </a:pPr>
            <a:r>
              <a:rPr lang="en-US" altLang="zh-CN" sz="1600" spc="-129" dirty="0">
                <a:solidFill>
                  <a:srgbClr val="000000"/>
                </a:solidFill>
                <a:latin typeface="Wingdings"/>
                <a:ea typeface="Wingdings"/>
              </a:rPr>
              <a:t></a:t>
            </a:r>
            <a:r>
              <a:rPr lang="en-US" altLang="zh-CN" sz="1600" spc="-7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175" b="1" dirty="0">
                <a:solidFill>
                  <a:srgbClr val="000000"/>
                </a:solidFill>
                <a:latin typeface="PMingLiU"/>
                <a:ea typeface="PMingLiU"/>
              </a:rPr>
              <a:t>目標及び取り組みは、以下が望ましい。</a:t>
            </a:r>
          </a:p>
          <a:p>
            <a:pPr marL="0" indent="2899587">
              <a:lnSpc>
                <a:spcPct val="100000"/>
              </a:lnSpc>
            </a:pPr>
            <a:r>
              <a:rPr lang="en-US" altLang="zh-CN" sz="1600" spc="-119" dirty="0">
                <a:solidFill>
                  <a:srgbClr val="000000"/>
                </a:solidFill>
                <a:latin typeface="Wingdings"/>
                <a:ea typeface="Wingdings"/>
              </a:rPr>
              <a:t></a:t>
            </a:r>
            <a:r>
              <a:rPr lang="en-US" altLang="zh-CN" sz="1600" spc="-8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159" b="1" dirty="0">
                <a:solidFill>
                  <a:srgbClr val="000000"/>
                </a:solidFill>
                <a:latin typeface="PMingLiU"/>
                <a:ea typeface="PMingLiU"/>
              </a:rPr>
              <a:t>グローバル共通</a:t>
            </a:r>
          </a:p>
          <a:p>
            <a:pPr marL="0" indent="2899587">
              <a:lnSpc>
                <a:spcPct val="100000"/>
              </a:lnSpc>
            </a:pPr>
            <a:r>
              <a:rPr lang="en-US" altLang="zh-CN" sz="1600" spc="-225" dirty="0">
                <a:solidFill>
                  <a:srgbClr val="000000"/>
                </a:solidFill>
                <a:latin typeface="Wingdings"/>
                <a:ea typeface="Wingdings"/>
              </a:rPr>
              <a:t></a:t>
            </a:r>
            <a:r>
              <a:rPr lang="en-US" altLang="zh-CN" sz="1600" spc="-11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300" b="1" dirty="0">
                <a:solidFill>
                  <a:srgbClr val="000000"/>
                </a:solidFill>
                <a:latin typeface="PMingLiU"/>
                <a:ea typeface="PMingLiU"/>
              </a:rPr>
              <a:t>オムロンユニークであること</a:t>
            </a:r>
          </a:p>
          <a:p>
            <a:pPr marL="0" indent="2899587">
              <a:lnSpc>
                <a:spcPct val="100000"/>
              </a:lnSpc>
            </a:pPr>
            <a:r>
              <a:rPr lang="en-US" altLang="zh-CN" sz="1600" spc="-164" dirty="0">
                <a:solidFill>
                  <a:srgbClr val="000000"/>
                </a:solidFill>
                <a:latin typeface="Wingdings"/>
                <a:ea typeface="Wingdings"/>
              </a:rPr>
              <a:t></a:t>
            </a:r>
            <a:r>
              <a:rPr lang="en-US" altLang="zh-CN" sz="1600" spc="-9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220" b="1" dirty="0">
                <a:solidFill>
                  <a:srgbClr val="000000"/>
                </a:solidFill>
                <a:latin typeface="PMingLiU"/>
                <a:ea typeface="PMingLiU"/>
              </a:rPr>
              <a:t>結果</a:t>
            </a:r>
            <a:r>
              <a:rPr lang="zh-CN" altLang="en-US" sz="1600" spc="-220" b="1" dirty="0">
                <a:solidFill>
                  <a:srgbClr val="000000"/>
                </a:solidFill>
                <a:latin typeface="PMingLiU"/>
                <a:ea typeface="PMingLiU"/>
              </a:rPr>
              <a:t>指標だけでなく、</a:t>
            </a:r>
            <a:r>
              <a:rPr lang="zh-CN" altLang="en-US" sz="1600" spc="-225" b="1" dirty="0">
                <a:solidFill>
                  <a:srgbClr val="000000"/>
                </a:solidFill>
                <a:latin typeface="PMingLiU"/>
                <a:ea typeface="PMingLiU"/>
              </a:rPr>
              <a:t>プロセス目標でも</a:t>
            </a:r>
            <a:r>
              <a:rPr lang="zh-CN" altLang="en-US" sz="1600" spc="-215" b="1" dirty="0">
                <a:solidFill>
                  <a:srgbClr val="000000"/>
                </a:solidFill>
                <a:latin typeface="PMingLiU"/>
                <a:ea typeface="PMingLiU"/>
              </a:rPr>
              <a:t>よい。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0">
              <a:lnSpc>
                <a:spcPct val="105833"/>
              </a:lnSpc>
            </a:pP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Copyright: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00" dirty="0">
                <a:solidFill>
                  <a:srgbClr val="000000"/>
                </a:solidFill>
                <a:latin typeface="Times New Roman"/>
                <a:ea typeface="Times New Roman"/>
              </a:rPr>
              <a:t>2018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135" dirty="0">
                <a:solidFill>
                  <a:srgbClr val="000000"/>
                </a:solidFill>
                <a:latin typeface="Times New Roman"/>
                <a:ea typeface="Times New Roman"/>
              </a:rPr>
              <a:t>OMRON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Corporation.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75" dirty="0">
                <a:solidFill>
                  <a:srgbClr val="000000"/>
                </a:solidFill>
                <a:latin typeface="Times New Roman"/>
                <a:ea typeface="Times New Roman"/>
              </a:rPr>
              <a:t>Rights</a:t>
            </a:r>
            <a:r>
              <a:rPr lang="en-US" altLang="zh-CN" sz="11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spc="80" dirty="0">
                <a:solidFill>
                  <a:srgbClr val="000000"/>
                </a:solidFill>
                <a:latin typeface="Times New Roman"/>
                <a:ea typeface="Times New Roman"/>
              </a:rPr>
              <a:t>Reserved.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727945" y="6563372"/>
            <a:ext cx="99782" cy="177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en-US" altLang="zh-CN" sz="1100" spc="125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3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880" y="3931920"/>
            <a:ext cx="960119" cy="937260"/>
          </a:xfrm>
          <a:prstGeom prst="rect">
            <a:avLst/>
          </a:prstGeom>
        </p:spPr>
      </p:pic>
      <p:pic>
        <p:nvPicPr>
          <p:cNvPr id="99" name="Picture 99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59" y="3931920"/>
            <a:ext cx="960119" cy="2065020"/>
          </a:xfrm>
          <a:prstGeom prst="rect">
            <a:avLst/>
          </a:prstGeom>
        </p:spPr>
      </p:pic>
      <p:pic>
        <p:nvPicPr>
          <p:cNvPr id="100" name="Picture 100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3480"/>
            <a:ext cx="7993380" cy="4937760"/>
          </a:xfrm>
          <a:prstGeom prst="rect">
            <a:avLst/>
          </a:prstGeom>
        </p:spPr>
      </p:pic>
      <p:sp>
        <p:nvSpPr>
          <p:cNvPr id="100" name="TextBox 100"/>
          <p:cNvSpPr txBox="1"/>
          <p:nvPr/>
        </p:nvSpPr>
        <p:spPr>
          <a:xfrm>
            <a:off x="286511" y="210928"/>
            <a:ext cx="7387285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254" b="1" dirty="0">
                <a:solidFill>
                  <a:srgbClr val="000000"/>
                </a:solidFill>
                <a:latin typeface="PMingLiU"/>
                <a:ea typeface="PMingLiU"/>
              </a:rPr>
              <a:t>サステナビリティ目標：</a:t>
            </a:r>
            <a:r>
              <a:rPr lang="zh-CN" altLang="en-US" sz="2400" spc="-60" b="1" dirty="0">
                <a:solidFill>
                  <a:srgbClr val="000000"/>
                </a:solidFill>
                <a:latin typeface="PMingLiU"/>
                <a:cs typeface="PMingLiU"/>
              </a:rPr>
              <a:t>  </a:t>
            </a:r>
            <a:r>
              <a:rPr lang="zh-CN" altLang="en-US" sz="2400" spc="-254" b="1" dirty="0">
                <a:solidFill>
                  <a:srgbClr val="000000"/>
                </a:solidFill>
                <a:latin typeface="PMingLiU"/>
                <a:ea typeface="PMingLiU"/>
              </a:rPr>
              <a:t>事業を通じて解決する社会的課題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451850" y="777709"/>
            <a:ext cx="1285064" cy="345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100" spc="40" b="1" dirty="0">
                <a:solidFill>
                  <a:srgbClr val="fe0000"/>
                </a:solidFill>
                <a:latin typeface="PMingLiU"/>
                <a:ea typeface="PMingLiU"/>
              </a:rPr>
              <a:t>*</a:t>
            </a:r>
            <a:r>
              <a:rPr lang="zh-CN" altLang="en-US" sz="1100" spc="94" b="1" dirty="0">
                <a:solidFill>
                  <a:srgbClr val="fe0000"/>
                </a:solidFill>
                <a:latin typeface="PMingLiU"/>
                <a:ea typeface="PMingLiU"/>
              </a:rPr>
              <a:t>赤字は</a:t>
            </a:r>
            <a:r>
              <a:rPr lang="zh-CN" altLang="en-US" sz="1100" spc="44" b="1" dirty="0">
                <a:solidFill>
                  <a:srgbClr val="fe0000"/>
                </a:solidFill>
                <a:latin typeface="PMingLiU"/>
                <a:ea typeface="PMingLiU"/>
              </a:rPr>
              <a:t>2018</a:t>
            </a:r>
            <a:r>
              <a:rPr lang="zh-CN" altLang="en-US" sz="1100" spc="89" b="1" dirty="0">
                <a:solidFill>
                  <a:srgbClr val="fe0000"/>
                </a:solidFill>
                <a:latin typeface="PMingLiU"/>
                <a:ea typeface="PMingLiU"/>
              </a:rPr>
              <a:t>年度</a:t>
            </a:r>
            <a:r>
              <a:rPr lang="zh-CN" altLang="en-US" sz="1100" spc="100" b="1" dirty="0">
                <a:solidFill>
                  <a:srgbClr val="fe0000"/>
                </a:solidFill>
                <a:latin typeface="PMingLiU"/>
                <a:ea typeface="PMingLiU"/>
              </a:rPr>
              <a:t>に</a:t>
            </a:r>
          </a:p>
          <a:p>
            <a:pPr marL="0" indent="135635">
              <a:lnSpc>
                <a:spcPct val="105833"/>
              </a:lnSpc>
            </a:pPr>
            <a:r>
              <a:rPr lang="zh-CN" altLang="en-US" sz="1100" spc="-114" b="1" dirty="0">
                <a:solidFill>
                  <a:srgbClr val="fe0000"/>
                </a:solidFill>
                <a:latin typeface="PMingLiU"/>
                <a:ea typeface="PMingLiU"/>
              </a:rPr>
              <a:t>更新・</a:t>
            </a:r>
            <a:r>
              <a:rPr lang="zh-CN" altLang="en-US" sz="1100" spc="-110" b="1" dirty="0">
                <a:solidFill>
                  <a:srgbClr val="fe0000"/>
                </a:solidFill>
                <a:latin typeface="PMingLiU"/>
                <a:ea typeface="PMingLiU"/>
              </a:rPr>
              <a:t>追加した目標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612389" y="6309169"/>
            <a:ext cx="6852335" cy="178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6666"/>
              </a:lnSpc>
              <a:tabLst>
                <a:tab pos="2312543" algn="l"/>
              </a:tabLst>
            </a:pPr>
            <a:r>
              <a:rPr lang="zh-CN" altLang="en-US" sz="1100" spc="-69" dirty="0">
                <a:solidFill>
                  <a:srgbClr val="000000"/>
                </a:solidFill>
                <a:latin typeface="PMingLiU"/>
                <a:ea typeface="PMingLiU"/>
              </a:rPr>
              <a:t>*</a:t>
            </a:r>
            <a:r>
              <a:rPr lang="zh-CN" altLang="en-US" sz="1100" spc="-154" dirty="0">
                <a:solidFill>
                  <a:srgbClr val="000000"/>
                </a:solidFill>
                <a:latin typeface="PMingLiU"/>
                <a:ea typeface="PMingLiU"/>
              </a:rPr>
              <a:t>詳細は</a:t>
            </a:r>
            <a:r>
              <a:rPr lang="zh-CN" altLang="en-US" sz="1100" spc="-94" dirty="0">
                <a:solidFill>
                  <a:srgbClr val="000000"/>
                </a:solidFill>
                <a:latin typeface="PMingLiU"/>
                <a:ea typeface="PMingLiU"/>
              </a:rPr>
              <a:t>Web</a:t>
            </a:r>
            <a:r>
              <a:rPr lang="zh-CN" altLang="en-US" sz="1100" spc="-159" dirty="0">
                <a:solidFill>
                  <a:srgbClr val="000000"/>
                </a:solidFill>
                <a:latin typeface="PMingLiU"/>
                <a:ea typeface="PMingLiU"/>
              </a:rPr>
              <a:t>サイトをご覧ください。	</a:t>
            </a:r>
            <a:r>
              <a:rPr lang="zh-CN" altLang="en-US" sz="1100" spc="135" dirty="0">
                <a:solidFill>
                  <a:srgbClr val="000000"/>
                </a:solidFill>
                <a:latin typeface="PMingLiU"/>
                <a:ea typeface="PMingLiU"/>
              </a:rPr>
              <a:t>https://www.omron.co.jp/sustainability/omron_csr/tasks_goals/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91439" y="6563372"/>
            <a:ext cx="9829886" cy="185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  <a:tabLst>
                <a:tab pos="9615804" algn="l"/>
              </a:tabLst>
            </a:pP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Copyright:</a:t>
            </a:r>
            <a:r>
              <a:rPr lang="zh-CN" altLang="en-US" sz="1050" spc="64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14" dirty="0">
                <a:solidFill>
                  <a:srgbClr val="000000"/>
                </a:solidFill>
                <a:latin typeface="PMingLiU"/>
                <a:ea typeface="PMingLiU"/>
              </a:rPr>
              <a:t>2019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70" dirty="0">
                <a:solidFill>
                  <a:srgbClr val="000000"/>
                </a:solidFill>
                <a:latin typeface="PMingLiU"/>
                <a:ea typeface="PMingLiU"/>
              </a:rPr>
              <a:t>OMRON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Corporation.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All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Rights</a:t>
            </a:r>
            <a:r>
              <a:rPr lang="zh-CN" altLang="en-US" sz="1050" spc="69" dirty="0">
                <a:solidFill>
                  <a:srgbClr val="000000"/>
                </a:solidFill>
                <a:latin typeface="PMingLiU"/>
                <a:cs typeface="PMingLiU"/>
              </a:rPr>
              <a:t> </a:t>
            </a:r>
            <a:r>
              <a:rPr lang="zh-CN" altLang="en-US" sz="1050" spc="100" dirty="0">
                <a:solidFill>
                  <a:srgbClr val="000000"/>
                </a:solidFill>
                <a:latin typeface="PMingLiU"/>
                <a:ea typeface="PMingLiU"/>
              </a:rPr>
              <a:t>Reserved.	</a:t>
            </a:r>
            <a:r>
              <a:rPr lang="zh-CN" altLang="en-US" sz="1100" spc="125" dirty="0">
                <a:solidFill>
                  <a:srgbClr val="000000"/>
                </a:solidFill>
                <a:latin typeface="PMingLiU"/>
                <a:ea typeface="PMingLiU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> 
				</p:cNvPr>
          <p:cNvSpPr/>
          <p:nvPr/>
        </p:nvSpPr>
        <p:spPr>
          <a:xfrm>
            <a:off x="0" y="1270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5"> 
				</p:cNvPr>
          <p:cNvSpPr/>
          <p:nvPr/>
        </p:nvSpPr>
        <p:spPr>
          <a:xfrm>
            <a:off x="0" y="6506147"/>
            <a:ext cx="9906000" cy="12"/>
          </a:xfrm>
          <a:custGeom>
            <a:avLst/>
            <a:gdLst>
              <a:gd name="connsiteX0" fmla="*/ 0 w 9906000"/>
              <a:gd name="connsiteY0" fmla="*/ 0 h 12"/>
              <a:gd name="connsiteX1" fmla="*/ 9906000 w 9906000"/>
              <a:gd name="connsiteY1" fmla="*/ 12 h 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2">
                <a:moveTo>
                  <a:pt x="0" y="0"/>
                </a:moveTo>
                <a:lnTo>
                  <a:pt x="9906000" y="12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6"> 
				</p:cNvPr>
          <p:cNvSpPr/>
          <p:nvPr/>
        </p:nvSpPr>
        <p:spPr>
          <a:xfrm>
            <a:off x="0" y="6842125"/>
            <a:ext cx="9906000" cy="1"/>
          </a:xfrm>
          <a:custGeom>
            <a:avLst/>
            <a:gdLst>
              <a:gd name="connsiteX0" fmla="*/ 0 w 9906000"/>
              <a:gd name="connsiteY0" fmla="*/ 0 h 1"/>
              <a:gd name="connsiteX1" fmla="*/ 9906000 w 9906000"/>
              <a:gd name="connsiteY1" fmla="*/ 1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1">
                <a:moveTo>
                  <a:pt x="0" y="0"/>
                </a:moveTo>
                <a:lnTo>
                  <a:pt x="9906000" y="1"/>
                </a:lnTo>
              </a:path>
            </a:pathLst>
          </a:custGeom>
          <a:ln w="76200">
            <a:solidFill>
              <a:srgbClr val="3759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> 
				</p:cNvPr>
          <p:cNvSpPr/>
          <p:nvPr/>
        </p:nvSpPr>
        <p:spPr>
          <a:xfrm>
            <a:off x="0" y="692150"/>
            <a:ext cx="9906000" cy="0"/>
          </a:xfrm>
          <a:custGeom>
            <a:avLst/>
            <a:gdLst>
              <a:gd name="connsiteX0" fmla="*/ 0 w 9906000"/>
              <a:gd name="connsiteY0" fmla="*/ 0 h 0"/>
              <a:gd name="connsiteX1" fmla="*/ 9906000 w 990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525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769620"/>
            <a:ext cx="7551420" cy="5280660"/>
          </a:xfrm>
          <a:prstGeom prst="rect">
            <a:avLst/>
          </a:prstGeom>
        </p:spPr>
      </p:pic>
      <p:sp>
        <p:nvSpPr>
          <p:cNvPr id="109" name="Freeform 109"> 
				</p:cNvPr>
          <p:cNvSpPr/>
          <p:nvPr/>
        </p:nvSpPr>
        <p:spPr>
          <a:xfrm>
            <a:off x="0" y="0"/>
            <a:ext cx="57707" cy="207771"/>
          </a:xfrm>
          <a:custGeom>
            <a:avLst/>
            <a:gdLst>
              <a:gd name="connsiteX0" fmla="*/ 0 w 57707"/>
              <a:gd name="connsiteY0" fmla="*/ 207771 h 207771"/>
              <a:gd name="connsiteX1" fmla="*/ 57707 w 57707"/>
              <a:gd name="connsiteY1" fmla="*/ 207771 h 207771"/>
              <a:gd name="connsiteX2" fmla="*/ 57707 w 57707"/>
              <a:gd name="connsiteY2" fmla="*/ 0 h 207771"/>
              <a:gd name="connsiteX3" fmla="*/ 0 w 57707"/>
              <a:gd name="connsiteY3" fmla="*/ 0 h 207771"/>
              <a:gd name="connsiteX4" fmla="*/ 0 w 57707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07" h="207771">
                <a:moveTo>
                  <a:pt x="0" y="207771"/>
                </a:moveTo>
                <a:lnTo>
                  <a:pt x="57707" y="207771"/>
                </a:lnTo>
                <a:lnTo>
                  <a:pt x="57707" y="0"/>
                </a:lnTo>
                <a:lnTo>
                  <a:pt x="0" y="0"/>
                </a:lnTo>
                <a:lnTo>
                  <a:pt x="0" y="207771"/>
                </a:lnTo>
                <a:close/>
              </a:path>
            </a:pathLst>
          </a:custGeom>
          <a:solidFill>
            <a:srgbClr val="ecec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10"/>
          <p:cNvSpPr txBox="1"/>
          <p:nvPr/>
        </p:nvSpPr>
        <p:spPr>
          <a:xfrm>
            <a:off x="315772" y="144127"/>
            <a:ext cx="7419949" cy="38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zh-CN" altLang="en-US" sz="2400" spc="-434" b="1" dirty="0">
                <a:solidFill>
                  <a:srgbClr val="000000"/>
                </a:solidFill>
                <a:latin typeface="宋体"/>
                <a:ea typeface="宋体"/>
              </a:rPr>
              <a:t>サステナビリティ目標の進捗（</a:t>
            </a:r>
            <a:r>
              <a:rPr lang="zh-CN" altLang="en-US" sz="2400" spc="-425" b="1" dirty="0">
                <a:solidFill>
                  <a:srgbClr val="000000"/>
                </a:solidFill>
                <a:latin typeface="宋体"/>
                <a:ea typeface="宋体"/>
              </a:rPr>
              <a:t>ファクトリーオートメーション）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41919" y="983257"/>
            <a:ext cx="943183" cy="160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4999"/>
              </a:lnSpc>
            </a:pPr>
            <a:r>
              <a:rPr lang="zh-CN" altLang="en-US" sz="1000" spc="64" b="1" dirty="0">
                <a:solidFill>
                  <a:srgbClr val="000000"/>
                </a:solidFill>
                <a:latin typeface="宋体"/>
                <a:ea typeface="宋体"/>
              </a:rPr>
              <a:t>関連する</a:t>
            </a:r>
            <a:r>
              <a:rPr lang="zh-CN" altLang="en-US" sz="1000" spc="40" b="1" dirty="0">
                <a:solidFill>
                  <a:srgbClr val="000000"/>
                </a:solidFill>
                <a:latin typeface="宋体"/>
                <a:ea typeface="宋体"/>
              </a:rPr>
              <a:t>SD</a:t>
            </a:r>
            <a:r>
              <a:rPr lang="zh-CN" altLang="en-US" sz="1000" spc="30" b="1" dirty="0">
                <a:solidFill>
                  <a:srgbClr val="000000"/>
                </a:solidFill>
                <a:latin typeface="宋体"/>
                <a:ea typeface="宋体"/>
              </a:rPr>
              <a:t>Gs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29539" y="6563372"/>
            <a:ext cx="9812487" cy="20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916"/>
              </a:lnSpc>
              <a:tabLst>
                <a:tab pos="9598405" algn="l"/>
              </a:tabLst>
            </a:pP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Copyright: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2018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OMRON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Corporation.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30" dirty="0">
                <a:solidFill>
                  <a:srgbClr val="000000"/>
                </a:solidFill>
                <a:latin typeface="宋体"/>
                <a:ea typeface="宋体"/>
              </a:rPr>
              <a:t>All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Rights</a:t>
            </a:r>
            <a:r>
              <a:rPr lang="zh-CN" altLang="en-US" sz="1100" spc="2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100" spc="20" dirty="0">
                <a:solidFill>
                  <a:srgbClr val="000000"/>
                </a:solidFill>
                <a:latin typeface="宋体"/>
                <a:ea typeface="宋体"/>
              </a:rPr>
              <a:t>Reserved.	</a:t>
            </a:r>
            <a:r>
              <a:rPr lang="zh-CN" altLang="en-US" sz="1100" spc="94" dirty="0">
                <a:solidFill>
                  <a:srgbClr val="000000"/>
                </a:solidFill>
                <a:latin typeface="宋体"/>
                <a:ea typeface="宋体"/>
              </a:rPr>
              <a:t>8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42352" y="1365250"/>
          <a:ext cx="2035556" cy="5076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798"/>
                <a:gridCol w="1611757"/>
              </a:tblGrid>
              <a:tr h="8919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70"/>
                        </a:lnSpc>
                      </a:pPr>
                      <a:endParaRPr lang="en-US" dirty="0" smtClean="0"/>
                    </a:p>
                    <a:p>
                      <a:pPr marL="0" indent="82295">
                        <a:lnSpc>
                          <a:spcPct val="105833"/>
                        </a:lnSpc>
                      </a:pPr>
                      <a:r>
                        <a:rPr lang="zh-CN" altLang="en-US" sz="1200" spc="-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9.2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hangingPunct="0" marL="0">
                        <a:lnSpc>
                          <a:spcPct val="100000"/>
                        </a:lnSpc>
                      </a:pPr>
                      <a:r>
                        <a:rPr lang="zh-CN" altLang="en-US" sz="900" spc="-6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包摂的かつ持続</a:t>
                      </a:r>
                      <a:r>
                        <a:rPr lang="zh-CN" altLang="en-US" sz="900" spc="-5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可能な産業化を</a:t>
                      </a:r>
                      <a:br/>
                      <a:r>
                        <a:rPr lang="zh-CN" altLang="en-US" sz="900" spc="-6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促進し、</a:t>
                      </a:r>
                      <a:r>
                        <a:rPr lang="zh-CN" altLang="en-US" sz="900" spc="-3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2030</a:t>
                      </a:r>
                      <a:r>
                        <a:rPr lang="zh-CN" altLang="en-US" sz="900" spc="-6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年までに各</a:t>
                      </a:r>
                      <a:r>
                        <a:rPr lang="zh-CN" altLang="en-US" sz="900" spc="-6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国の状</a:t>
                      </a:r>
                      <a:br/>
                      <a:r>
                        <a:rPr lang="zh-CN" altLang="en-US" sz="900" spc="-8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況に応じて雇用および</a:t>
                      </a:r>
                      <a:r>
                        <a:rPr lang="zh-CN" altLang="en-US" sz="900" spc="-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GDP</a:t>
                      </a:r>
                      <a:r>
                        <a:rPr lang="zh-CN" altLang="en-US" sz="900" spc="-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に占め</a:t>
                      </a:r>
                      <a:br/>
                      <a:r>
                        <a:rPr lang="zh-CN" altLang="en-US" sz="900" spc="-12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る</a:t>
                      </a:r>
                      <a:r>
                        <a:rPr lang="zh-CN" altLang="en-US" sz="900" spc="-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産業セクターの割合を大幅に増</a:t>
                      </a:r>
                      <a:br/>
                      <a:r>
                        <a:rPr lang="zh-CN" altLang="en-US" sz="900" spc="-10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加させる。後発開発途</a:t>
                      </a:r>
                      <a:r>
                        <a:rPr lang="zh-CN" altLang="en-US" sz="900" spc="-10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上国につい</a:t>
                      </a:r>
                      <a:br/>
                      <a:r>
                        <a:rPr lang="zh-CN" altLang="en-US" sz="900" spc="-13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ては同</a:t>
                      </a:r>
                      <a:r>
                        <a:rPr lang="zh-CN" altLang="en-US" sz="900" spc="-12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割合を倍増させる。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059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779"/>
                        </a:lnSpc>
                      </a:pPr>
                      <a:endParaRPr lang="en-US" dirty="0" smtClean="0"/>
                    </a:p>
                    <a:p>
                      <a:pPr marL="0" indent="82295">
                        <a:lnSpc>
                          <a:spcPct val="105833"/>
                        </a:lnSpc>
                      </a:pPr>
                      <a:r>
                        <a:rPr lang="zh-CN" altLang="en-US" sz="1200" spc="-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9.5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hangingPunct="0" marL="0">
                        <a:lnSpc>
                          <a:spcPct val="100000"/>
                        </a:lnSpc>
                      </a:pPr>
                      <a:r>
                        <a:rPr lang="zh-CN" altLang="en-US" sz="900" spc="-6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2030</a:t>
                      </a:r>
                      <a:r>
                        <a:rPr lang="zh-CN" altLang="en-US" sz="900" spc="-13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年までに</a:t>
                      </a:r>
                      <a:r>
                        <a:rPr lang="zh-CN" altLang="en-US" sz="900" spc="-13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イノベーションを促進</a:t>
                      </a:r>
                      <a:r>
                        <a:rPr lang="zh-CN" altLang="en-US" sz="900" spc="-11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させることや</a:t>
                      </a:r>
                      <a:r>
                        <a:rPr lang="zh-CN" altLang="en-US" sz="900" spc="-5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100</a:t>
                      </a:r>
                      <a:r>
                        <a:rPr lang="zh-CN" altLang="en-US" sz="900" spc="-12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万人当た</a:t>
                      </a:r>
                      <a:r>
                        <a:rPr lang="zh-CN" altLang="en-US" sz="900" spc="-11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りの研究</a:t>
                      </a:r>
                      <a:r>
                        <a:rPr lang="zh-CN" altLang="en-US" sz="900" spc="-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開発従事者数を大幅</a:t>
                      </a:r>
                      <a:r>
                        <a:rPr lang="zh-CN" altLang="en-US" sz="900" spc="-8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に増加させ、</a:t>
                      </a:r>
                      <a:r>
                        <a:rPr lang="zh-CN" altLang="en-US" sz="900" spc="-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また官民研</a:t>
                      </a:r>
                      <a:r>
                        <a:rPr lang="zh-CN" altLang="en-US" sz="900" spc="-8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究開発の支出を拡大さ</a:t>
                      </a:r>
                      <a:r>
                        <a:rPr lang="zh-CN" altLang="en-US" sz="900" spc="-15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せるなど、開発途上国を</a:t>
                      </a:r>
                      <a:r>
                        <a:rPr lang="zh-CN" altLang="en-US" sz="900" spc="-1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はじめとす</a:t>
                      </a:r>
                      <a:br/>
                      <a:r>
                        <a:rPr lang="zh-CN" altLang="en-US" sz="900" spc="-1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るすべての国々の産業セクタ</a:t>
                      </a:r>
                      <a:r>
                        <a:rPr lang="zh-CN" altLang="en-US" sz="900" spc="-14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ーにお</a:t>
                      </a:r>
                      <a:r>
                        <a:rPr lang="zh-CN" altLang="en-US" sz="900" spc="-9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ける科学研究を</a:t>
                      </a:r>
                      <a:r>
                        <a:rPr lang="zh-CN" altLang="en-US" sz="900" spc="-8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促進し、技術能力</a:t>
                      </a:r>
                      <a:r>
                        <a:rPr lang="zh-CN" altLang="en-US" sz="900" spc="-1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を向上</a:t>
                      </a:r>
                      <a:r>
                        <a:rPr lang="zh-CN" altLang="en-US" sz="900" spc="-17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させる。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799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39"/>
                        </a:lnSpc>
                      </a:pPr>
                      <a:endParaRPr lang="en-US" dirty="0" smtClean="0"/>
                    </a:p>
                    <a:p>
                      <a:pPr marL="0" indent="82295">
                        <a:lnSpc>
                          <a:spcPct val="105833"/>
                        </a:lnSpc>
                      </a:pPr>
                      <a:r>
                        <a:rPr lang="zh-CN" altLang="en-US" sz="1200" spc="-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8.2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hangingPunct="0" marL="0">
                        <a:lnSpc>
                          <a:spcPct val="97083"/>
                        </a:lnSpc>
                      </a:pPr>
                      <a:r>
                        <a:rPr lang="zh-CN" altLang="en-US" sz="900" spc="-8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高付加価値セクターや</a:t>
                      </a:r>
                      <a:r>
                        <a:rPr lang="zh-CN" altLang="en-US" sz="900" spc="-7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労働集約型</a:t>
                      </a:r>
                      <a:r>
                        <a:rPr lang="zh-CN" altLang="en-US" sz="900" spc="-22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セクターに重</a:t>
                      </a:r>
                      <a:r>
                        <a:rPr lang="zh-CN" altLang="en-US" sz="900" spc="-2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点を置くことなどにより、</a:t>
                      </a:r>
                      <a:r>
                        <a:rPr lang="zh-CN" altLang="en-US" sz="900" spc="-12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多様化、技術向</a:t>
                      </a:r>
                      <a:r>
                        <a:rPr lang="zh-CN" altLang="en-US" sz="900" spc="-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上およびイノベー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zh-CN" altLang="en-US" sz="900" spc="-15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ションを</a:t>
                      </a:r>
                      <a:r>
                        <a:rPr lang="zh-CN" altLang="en-US" sz="900" spc="-15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通じた高いレベルの経済生</a:t>
                      </a:r>
                    </a:p>
                    <a:p>
                      <a:pPr marL="0">
                        <a:lnSpc>
                          <a:spcPct val="105833"/>
                        </a:lnSpc>
                      </a:pPr>
                      <a:r>
                        <a:rPr lang="zh-CN" altLang="en-US" sz="900" spc="-12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産性を達</a:t>
                      </a:r>
                      <a:r>
                        <a:rPr lang="zh-CN" altLang="en-US" sz="900" spc="-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成する。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6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2433">
                <a:tc gridSpan="2">
                  <a:txBody>
                    <a:bodyPr/>
                    <a:lstStyle/>
                    <a:p>
                      <a:pPr marL="0" indent="90042">
                        <a:lnSpc>
                          <a:spcPct val="106250"/>
                        </a:lnSpc>
                        <a:spcBef>
                          <a:spcPts val="284"/>
                        </a:spcBef>
                      </a:pPr>
                      <a:r>
                        <a:rPr lang="zh-CN" altLang="en-US" sz="1050" spc="-45" b="1" dirty="0">
                          <a:solidFill>
                            <a:srgbClr val="323232"/>
                          </a:solidFill>
                          <a:latin typeface="宋体"/>
                          <a:ea typeface="宋体"/>
                        </a:rPr>
                        <a:t>【参考】</a:t>
                      </a:r>
                      <a:r>
                        <a:rPr lang="zh-CN" altLang="en-US" sz="1050" spc="-20" b="1" dirty="0">
                          <a:solidFill>
                            <a:srgbClr val="323232"/>
                          </a:solidFill>
                          <a:latin typeface="宋体"/>
                          <a:ea typeface="宋体"/>
                        </a:rPr>
                        <a:t>2017</a:t>
                      </a:r>
                      <a:r>
                        <a:rPr lang="zh-CN" altLang="en-US" sz="1050" spc="-45" b="1" dirty="0">
                          <a:solidFill>
                            <a:srgbClr val="323232"/>
                          </a:solidFill>
                          <a:latin typeface="宋体"/>
                          <a:ea typeface="宋体"/>
                        </a:rPr>
                        <a:t>年度の</a:t>
                      </a:r>
                      <a:r>
                        <a:rPr lang="zh-CN" altLang="en-US" sz="1050" spc="-40" b="1" dirty="0">
                          <a:solidFill>
                            <a:srgbClr val="323232"/>
                          </a:solidFill>
                          <a:latin typeface="宋体"/>
                          <a:ea typeface="宋体"/>
                        </a:rPr>
                        <a:t>進捗</a:t>
                      </a:r>
                    </a:p>
                    <a:p>
                      <a:pPr>
                        <a:lnSpc>
                          <a:spcPts val="1125"/>
                        </a:lnSpc>
                      </a:pPr>
                      <a:endParaRPr lang="en-US" dirty="0" smtClean="0"/>
                    </a:p>
                    <a:p>
                      <a:pPr marL="0" indent="90042">
                        <a:lnSpc>
                          <a:spcPct val="100000"/>
                        </a:lnSpc>
                      </a:pPr>
                      <a:r>
                        <a:rPr lang="zh-CN" altLang="en-US" sz="1050" spc="-20" b="1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売上</a:t>
                      </a:r>
                      <a:r>
                        <a:rPr lang="zh-CN" altLang="en-US" sz="1050" spc="-20" b="1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進捗</a:t>
                      </a:r>
                    </a:p>
                    <a:p>
                      <a:pPr hangingPunct="0" marL="90042">
                        <a:lnSpc>
                          <a:spcPct val="100000"/>
                        </a:lnSpc>
                      </a:pPr>
                      <a:r>
                        <a:rPr lang="zh-CN" altLang="en-US" sz="1050" spc="6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制御</a:t>
                      </a:r>
                      <a:r>
                        <a:rPr lang="zh-CN" altLang="en-US" sz="1050" spc="6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機器事業（</a:t>
                      </a:r>
                      <a:r>
                        <a:rPr lang="zh-CN" altLang="en-US" sz="1050" spc="4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IA</a:t>
                      </a:r>
                      <a:r>
                        <a:rPr lang="zh-CN" altLang="en-US" sz="1050" spc="3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B)</a:t>
                      </a:r>
                      <a:r>
                        <a:rPr lang="zh-CN" altLang="en-US" sz="10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3,961</a:t>
                      </a:r>
                      <a:r>
                        <a:rPr lang="zh-CN" altLang="en-US" sz="1050" spc="6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億円</a:t>
                      </a:r>
                    </a:p>
                    <a:p>
                      <a:pPr>
                        <a:lnSpc>
                          <a:spcPts val="1260"/>
                        </a:lnSpc>
                      </a:pPr>
                      <a:endParaRPr lang="en-US" dirty="0" smtClean="0"/>
                    </a:p>
                    <a:p>
                      <a:pPr marL="0" indent="90042">
                        <a:lnSpc>
                          <a:spcPct val="100000"/>
                        </a:lnSpc>
                      </a:pPr>
                      <a:r>
                        <a:rPr lang="zh-CN" altLang="en-US" sz="1050" spc="-164" b="1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サステナビリティ目標の</a:t>
                      </a:r>
                      <a:r>
                        <a:rPr lang="zh-CN" altLang="en-US" sz="1050" spc="-169" b="1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進捗</a:t>
                      </a:r>
                    </a:p>
                    <a:p>
                      <a:pPr hangingPunct="0" marL="90042">
                        <a:lnSpc>
                          <a:spcPct val="100000"/>
                        </a:lnSpc>
                      </a:pPr>
                      <a:r>
                        <a:rPr lang="zh-CN" altLang="en-US" sz="1050" spc="-11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製造業</a:t>
                      </a:r>
                      <a:r>
                        <a:rPr lang="zh-CN" altLang="en-US" sz="1050" spc="-11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のお客様との共創を</a:t>
                      </a:r>
                      <a:r>
                        <a:rPr lang="zh-CN" altLang="en-US" sz="1050" spc="-11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通じた</a:t>
                      </a:r>
                      <a:r>
                        <a:rPr lang="zh-CN" altLang="en-US" sz="1050" spc="-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integrated</a:t>
                      </a:r>
                      <a:r>
                        <a:rPr lang="zh-CN" altLang="en-US" sz="1050" spc="-6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（</a:t>
                      </a:r>
                      <a:r>
                        <a:rPr lang="zh-CN" altLang="en-US" sz="1050" spc="-6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制御進化）と、</a:t>
                      </a:r>
                      <a:r>
                        <a:rPr lang="zh-CN" altLang="en-US" sz="1050" spc="-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intelligent</a:t>
                      </a:r>
                      <a:r>
                        <a:rPr lang="zh-CN" altLang="en-US" sz="1050" spc="-10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（知能化</a:t>
                      </a:r>
                      <a:r>
                        <a:rPr lang="zh-CN" altLang="en-US" sz="1050" spc="-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）、</a:t>
                      </a:r>
                      <a:r>
                        <a:rPr lang="zh-CN" altLang="en-US" sz="1050" spc="-6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interactive</a:t>
                      </a:r>
                      <a:r>
                        <a:rPr lang="zh-CN" altLang="en-US" sz="1050" spc="-1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（ヒ</a:t>
                      </a:r>
                      <a:r>
                        <a:rPr lang="zh-CN" altLang="en-US" sz="1050" spc="-14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トと機械の新しい</a:t>
                      </a:r>
                      <a:br/>
                      <a:r>
                        <a:rPr lang="zh-CN" altLang="en-US" sz="1050" spc="-7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協調）の進化（</a:t>
                      </a:r>
                      <a:r>
                        <a:rPr lang="zh-CN" altLang="en-US" sz="1050" spc="-6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例：現場データ</a:t>
                      </a:r>
                      <a:br/>
                      <a:r>
                        <a:rPr lang="zh-CN" altLang="en-US" sz="1050" spc="-19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活用サービス「</a:t>
                      </a:r>
                      <a:r>
                        <a:rPr lang="zh-CN" altLang="en-US" sz="1050" spc="-8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i</a:t>
                      </a:r>
                      <a:r>
                        <a:rPr lang="zh-CN" altLang="en-US" sz="1050" spc="-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-</a:t>
                      </a:r>
                      <a:r>
                        <a:rPr lang="zh-CN" altLang="en-US" sz="1050" spc="-9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BELT</a:t>
                      </a:r>
                      <a:r>
                        <a:rPr lang="zh-CN" altLang="en-US" sz="1050" spc="-2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」</a:t>
                      </a:r>
                      <a:r>
                        <a:rPr lang="zh-CN" altLang="en-US" sz="1050" spc="-19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のスタート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