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	<Relationship Id="rId3" Type="http://schemas.openxmlformats.org/officeDocument/2006/relationships/printerSettings" Target="printerSettings/printerSettings1.bin"/>
	<Relationship Id="rId4" Type="http://schemas.openxmlformats.org/officeDocument/2006/relationships/presProps" Target="presProps.xml"/>
	<Relationship Id="rId5" Type="http://schemas.openxmlformats.org/officeDocument/2006/relationships/viewProps" Target="viewProps.xml"/>
	<Relationship Id="rId6" Type="http://schemas.openxmlformats.org/officeDocument/2006/relationships/theme" Target="theme/theme1.xml"/>
	<Relationship Id="rId7" Type="http://schemas.openxmlformats.org/officeDocument/2006/relationships/tableStyles" Target="tableStyles.xml"/>
	<Relationship Id="rId1" Type="http://schemas.openxmlformats.org/officeDocument/2006/relationships/slideMaster" Target="slideMasters/slideMaster1.xml"/>
	<Relationship Id="rId8" Type="http://schemas.openxmlformats.org/officeDocument/2006/relationships/slide" Target="slides/slide1.xml"/>
	<Relationship Id="rId9" Type="http://schemas.openxmlformats.org/officeDocument/2006/relationships/slide" Target="slides/slide2.xml"/>
	<Relationship Id="rId10" Type="http://schemas.openxmlformats.org/officeDocument/2006/relationships/slide" Target="slides/slide3.xml"/>
	<Relationship Id="rId11" Type="http://schemas.openxmlformats.org/officeDocument/2006/relationships/slide" Target="slides/slide4.xml"/>
	<Relationship Id="rId12" Type="http://schemas.openxmlformats.org/officeDocument/2006/relationships/slide" Target="slides/slide5.xml"/>
	<Relationship Id="rId13" Type="http://schemas.openxmlformats.org/officeDocument/2006/relationships/slide" Target="slides/slide6.xml"/>
	<Relationship Id="rId14" Type="http://schemas.openxmlformats.org/officeDocument/2006/relationships/slide" Target="slides/slide7.xml"/>
	<Relationship Id="rId15" Type="http://schemas.openxmlformats.org/officeDocument/2006/relationships/slide" Target="slides/slide8.xml"/>
	<Relationship Id="rId16" Type="http://schemas.openxmlformats.org/officeDocument/2006/relationships/slide" Target="slides/slide9.xml"/>
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1image.jpeg"/>
</Relationships>
</file>

<file path=ppt/slides/_rels/slide2.xml.rels><?xml version="1.0" encoding="UTF-8" standalone="yes"?>
<Relationships xmlns="http://schemas.openxmlformats.org/package/2006/relationships">
	<Relationship Id="rId1" Type="http://schemas.openxmlformats.org/officeDocument/2006/relationships/slideLayout" Target="../slideLayouts/slideLayout1.xml"/>
</Relationships>
</file>

<file path=ppt/slides/_rels/slide3.xml.rels><?xml version="1.0" encoding="UTF-8" standalone="yes"?>
<Relationships xmlns="http://schemas.openxmlformats.org/package/2006/relationships">
	<Relationship Id="rId1" Type="http://schemas.openxmlformats.org/officeDocument/2006/relationships/slideLayout" Target="../slideLayouts/slideLayout1.xml"/>
</Relationships>
</file>

<file path=ppt/slides/_rels/slide4.xml.rels><?xml version="1.0" encoding="UTF-8" standalone="yes"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2image.jpeg"/>
	<Relationship Id="rId3" Type="http://schemas.openxmlformats.org/officeDocument/2006/relationships/hyperlink" Target="http://https://www.youtube.com/watch?list=UU-VDwwCN-6Z3DGEzcrmvQtQ&amp;time_continue=7&amp;v=V-VFZUFJwt4" TargetMode="External"/>
</Relationships>
</file>

<file path=ppt/slides/_rels/slide5.xml.rels><?xml version="1.0" encoding="UTF-8" standalone="yes"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3image.jpeg"/>
</Relationships>
</file>

<file path=ppt/slides/_rels/slide6.xml.rels><?xml version="1.0" encoding="UTF-8" standalone="yes"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4image.jpeg"/>
</Relationships>
</file>

<file path=ppt/slides/_rels/slide7.xml.rels><?xml version="1.0" encoding="UTF-8" standalone="yes"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5image.jpeg"/>
	<Relationship Id="rId3" Type="http://schemas.openxmlformats.org/officeDocument/2006/relationships/image" Target="../media/6image.jpeg"/>
	<Relationship Id="rId4" Type="http://schemas.openxmlformats.org/officeDocument/2006/relationships/image" Target="../media/7image.jpeg"/>
</Relationships>
</file>

<file path=ppt/slides/_rels/slide8.xml.rels><?xml version="1.0" encoding="UTF-8" standalone="yes"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8image.jpeg"/>
</Relationships>
</file>

<file path=ppt/slides/_rels/slide9.xml.rels><?xml version="1.0" encoding="UTF-8" standalone="yes"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9image.jpeg"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 1">
					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180" y="1661160"/>
            <a:ext cx="5585460" cy="1645920"/>
          </a:xfrm>
          <a:prstGeom prst="rect">
            <a:avLst/>
          </a:prstGeom>
        </p:spPr>
      </p:pic>
      <p:sp>
        <p:nvSpPr>
          <p:cNvPr id="1" name="TextBox 1"/>
          <p:cNvSpPr txBox="1"/>
          <p:nvPr/>
        </p:nvSpPr>
        <p:spPr>
          <a:xfrm>
            <a:off x="2110574" y="337274"/>
            <a:ext cx="6317729" cy="44779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 marL="3563988">
              <a:lnSpc>
                <a:spcPct val="100000"/>
              </a:lnSpc>
            </a:pPr>
            <a:r>
              <a:rPr lang="zh-CN" altLang="en-US" sz="1950" spc="5" b="1" dirty="0">
                <a:solidFill>
                  <a:srgbClr val="000000"/>
                </a:solidFill>
                <a:latin typeface="宋体"/>
                <a:ea typeface="宋体"/>
              </a:rPr>
              <a:t>日本価値創造</a:t>
            </a:r>
            <a:r>
              <a:rPr lang="en-US" altLang="zh-CN" sz="2000" spc="5" b="1" dirty="0">
                <a:solidFill>
                  <a:srgbClr val="000000"/>
                </a:solidFill>
                <a:latin typeface="Calibri"/>
                <a:ea typeface="Calibri"/>
              </a:rPr>
              <a:t>ERM</a:t>
            </a:r>
            <a:r>
              <a:rPr lang="zh-CN" altLang="en-US" sz="1950" spc="5" b="1" dirty="0">
                <a:solidFill>
                  <a:srgbClr val="000000"/>
                </a:solidFill>
                <a:latin typeface="宋体"/>
                <a:ea typeface="宋体"/>
              </a:rPr>
              <a:t>学会シ</a:t>
            </a:r>
            <a:r>
              <a:rPr lang="zh-CN" altLang="en-US" sz="1950" spc="-345" b="1" dirty="0">
                <a:solidFill>
                  <a:srgbClr val="000000"/>
                </a:solidFill>
                <a:latin typeface="宋体"/>
                <a:ea typeface="宋体"/>
              </a:rPr>
              <a:t>ンポジウム（</a:t>
            </a:r>
            <a:r>
              <a:rPr lang="en-US" altLang="zh-CN" sz="2000" spc="-189" b="1" dirty="0">
                <a:solidFill>
                  <a:srgbClr val="000000"/>
                </a:solidFill>
                <a:latin typeface="Calibri"/>
                <a:ea typeface="Calibri"/>
              </a:rPr>
              <a:t>6</a:t>
            </a:r>
            <a:r>
              <a:rPr lang="zh-CN" altLang="en-US" sz="1950" spc="-345" b="1" dirty="0">
                <a:solidFill>
                  <a:srgbClr val="000000"/>
                </a:solidFill>
                <a:latin typeface="宋体"/>
                <a:ea typeface="宋体"/>
              </a:rPr>
              <a:t>月</a:t>
            </a:r>
            <a:r>
              <a:rPr lang="en-US" altLang="zh-CN" sz="2000" spc="-179" b="1" dirty="0">
                <a:solidFill>
                  <a:srgbClr val="000000"/>
                </a:solidFill>
                <a:latin typeface="Calibri"/>
                <a:ea typeface="Calibri"/>
              </a:rPr>
              <a:t>14</a:t>
            </a:r>
            <a:r>
              <a:rPr lang="zh-CN" altLang="en-US" sz="1950" spc="-350" b="1" dirty="0">
                <a:solidFill>
                  <a:srgbClr val="000000"/>
                </a:solidFill>
                <a:latin typeface="宋体"/>
                <a:ea typeface="宋体"/>
              </a:rPr>
              <a:t>日）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1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zh-CN" altLang="en-US" sz="3600" spc="-810" dirty="0">
                <a:solidFill>
                  <a:srgbClr val="000000"/>
                </a:solidFill>
                <a:latin typeface="宋体"/>
                <a:ea typeface="宋体"/>
              </a:rPr>
              <a:t>社会アントレ</a:t>
            </a:r>
            <a:r>
              <a:rPr lang="zh-CN" altLang="en-US" sz="3600" spc="-805" dirty="0">
                <a:solidFill>
                  <a:srgbClr val="000000"/>
                </a:solidFill>
                <a:latin typeface="宋体"/>
                <a:ea typeface="宋体"/>
              </a:rPr>
              <a:t>プレナーシップと</a:t>
            </a:r>
          </a:p>
          <a:p>
            <a:pPr marL="0" indent="340233">
              <a:lnSpc>
                <a:spcPct val="101666"/>
              </a:lnSpc>
            </a:pPr>
            <a:r>
              <a:rPr lang="en-US" altLang="zh-CN" sz="3600" spc="-104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36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3600" spc="-85" dirty="0">
                <a:solidFill>
                  <a:srgbClr val="000000"/>
                </a:solidFill>
                <a:latin typeface="Calibri"/>
                <a:ea typeface="Calibri"/>
              </a:rPr>
              <a:t>Corporation</a:t>
            </a:r>
            <a:r>
              <a:rPr lang="en-US" altLang="zh-CN" sz="36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zh-CN" altLang="en-US" sz="3600" spc="-214" dirty="0">
                <a:solidFill>
                  <a:srgbClr val="000000"/>
                </a:solidFill>
                <a:latin typeface="宋体"/>
                <a:ea typeface="宋体"/>
              </a:rPr>
              <a:t>（</a:t>
            </a:r>
            <a:r>
              <a:rPr lang="en-US" altLang="zh-CN" sz="3600" spc="-104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36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3600" spc="-85" dirty="0">
                <a:solidFill>
                  <a:srgbClr val="000000"/>
                </a:solidFill>
                <a:latin typeface="Calibri"/>
                <a:ea typeface="Calibri"/>
              </a:rPr>
              <a:t>Corp)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604"/>
              </a:lnSpc>
            </a:pPr>
            <a:endParaRPr lang="en-US" dirty="0" smtClean="0"/>
          </a:p>
          <a:p>
            <a:pPr marL="0" indent="1160437">
              <a:lnSpc>
                <a:spcPct val="101666"/>
              </a:lnSpc>
            </a:pPr>
            <a:r>
              <a:rPr lang="en-US" altLang="zh-CN" sz="2400" spc="-129" dirty="0">
                <a:solidFill>
                  <a:srgbClr val="000000"/>
                </a:solidFill>
                <a:latin typeface="Calibri"/>
                <a:ea typeface="Calibri"/>
              </a:rPr>
              <a:t>2019</a:t>
            </a:r>
            <a:r>
              <a:rPr lang="zh-CN" altLang="en-US" sz="2400" spc="-254" dirty="0">
                <a:solidFill>
                  <a:srgbClr val="000000"/>
                </a:solidFill>
                <a:latin typeface="宋体"/>
                <a:ea typeface="宋体"/>
              </a:rPr>
              <a:t>年</a:t>
            </a:r>
            <a:r>
              <a:rPr lang="en-US" altLang="zh-CN" sz="2400" spc="-125" dirty="0">
                <a:solidFill>
                  <a:srgbClr val="000000"/>
                </a:solidFill>
                <a:latin typeface="Calibri"/>
                <a:ea typeface="Calibri"/>
              </a:rPr>
              <a:t>6</a:t>
            </a:r>
            <a:r>
              <a:rPr lang="zh-CN" altLang="en-US" sz="2400" spc="-254" dirty="0">
                <a:solidFill>
                  <a:srgbClr val="000000"/>
                </a:solidFill>
                <a:latin typeface="宋体"/>
                <a:ea typeface="宋体"/>
              </a:rPr>
              <a:t>月</a:t>
            </a:r>
            <a:r>
              <a:rPr lang="en-US" altLang="zh-CN" sz="2400" spc="-129" dirty="0">
                <a:solidFill>
                  <a:srgbClr val="000000"/>
                </a:solidFill>
                <a:latin typeface="Calibri"/>
                <a:ea typeface="Calibri"/>
              </a:rPr>
              <a:t>14</a:t>
            </a:r>
            <a:r>
              <a:rPr lang="zh-CN" altLang="en-US" sz="2400" spc="-254" dirty="0">
                <a:solidFill>
                  <a:srgbClr val="000000"/>
                </a:solidFill>
                <a:latin typeface="宋体"/>
                <a:ea typeface="宋体"/>
              </a:rPr>
              <a:t>日</a:t>
            </a:r>
            <a:r>
              <a:rPr lang="zh-CN" altLang="en-US" sz="2400" spc="-259" dirty="0">
                <a:solidFill>
                  <a:srgbClr val="000000"/>
                </a:solidFill>
                <a:latin typeface="宋体"/>
                <a:ea typeface="宋体"/>
              </a:rPr>
              <a:t>（水）</a:t>
            </a:r>
          </a:p>
        </p:txBody>
      </p:sp>
      <p:sp>
        <p:nvSpPr>
          <p:cNvPr id="2" name="TextBox 2"/>
          <p:cNvSpPr txBox="1"/>
          <p:nvPr/>
        </p:nvSpPr>
        <p:spPr>
          <a:xfrm>
            <a:off x="3771900" y="5180981"/>
            <a:ext cx="1725607" cy="3581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zh-CN" altLang="en-US" sz="2350" spc="44" b="1" dirty="0">
                <a:solidFill>
                  <a:srgbClr val="000000"/>
                </a:solidFill>
                <a:latin typeface="宋体"/>
                <a:ea typeface="宋体"/>
              </a:rPr>
              <a:t>鈴木</a:t>
            </a:r>
            <a:r>
              <a:rPr lang="zh-CN" altLang="en-US" sz="2350" spc="-625" b="1" dirty="0">
                <a:solidFill>
                  <a:srgbClr val="000000"/>
                </a:solidFill>
                <a:latin typeface="宋体"/>
                <a:cs typeface="宋体"/>
              </a:rPr>
              <a:t> </a:t>
            </a:r>
            <a:r>
              <a:rPr lang="zh-CN" altLang="en-US" sz="2350" spc="44" b="1" dirty="0">
                <a:solidFill>
                  <a:srgbClr val="000000"/>
                </a:solidFill>
                <a:latin typeface="宋体"/>
                <a:ea typeface="宋体"/>
              </a:rPr>
              <a:t>勘一郎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2081212" y="5539121"/>
            <a:ext cx="510855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zh-CN" altLang="en-US" sz="2400" spc="-94" dirty="0">
                <a:solidFill>
                  <a:srgbClr val="000000"/>
                </a:solidFill>
                <a:latin typeface="宋体"/>
                <a:ea typeface="宋体"/>
              </a:rPr>
              <a:t>立命館アジア太平洋大学国</a:t>
            </a:r>
            <a:r>
              <a:rPr lang="zh-CN" altLang="en-US" sz="2400" spc="-89" dirty="0">
                <a:solidFill>
                  <a:srgbClr val="000000"/>
                </a:solidFill>
                <a:latin typeface="宋体"/>
                <a:ea typeface="宋体"/>
              </a:rPr>
              <a:t>際経営学部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785420" y="414814"/>
            <a:ext cx="7821171" cy="62476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675204">
              <a:lnSpc>
                <a:spcPct val="100000"/>
              </a:lnSpc>
            </a:pPr>
            <a:r>
              <a:rPr lang="zh-CN" altLang="en-US" sz="3600" spc="-734" dirty="0">
                <a:solidFill>
                  <a:srgbClr val="000000"/>
                </a:solidFill>
                <a:latin typeface="PMingLiU"/>
                <a:ea typeface="PMingLiU"/>
              </a:rPr>
              <a:t>社会アントレ</a:t>
            </a:r>
            <a:r>
              <a:rPr lang="zh-CN" altLang="en-US" sz="3600" spc="-725" dirty="0">
                <a:solidFill>
                  <a:srgbClr val="000000"/>
                </a:solidFill>
                <a:latin typeface="PMingLiU"/>
                <a:ea typeface="PMingLiU"/>
              </a:rPr>
              <a:t>プレナーとは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63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zh-CN" altLang="en-US" sz="2400" spc="-585" dirty="0">
                <a:solidFill>
                  <a:srgbClr val="000000"/>
                </a:solidFill>
                <a:latin typeface="PMingLiU"/>
                <a:ea typeface="PMingLiU"/>
              </a:rPr>
              <a:t>・アントレプレナー（</a:t>
            </a:r>
            <a:r>
              <a:rPr lang="zh-CN" altLang="en-US" sz="2400" spc="-590" dirty="0">
                <a:solidFill>
                  <a:srgbClr val="000000"/>
                </a:solidFill>
                <a:latin typeface="PMingLiU"/>
                <a:ea typeface="PMingLiU"/>
              </a:rPr>
              <a:t>起業</a:t>
            </a:r>
            <a:r>
              <a:rPr lang="zh-CN" altLang="en-US" sz="2400" spc="-580" dirty="0">
                <a:solidFill>
                  <a:srgbClr val="000000"/>
                </a:solidFill>
                <a:latin typeface="PMingLiU"/>
                <a:ea typeface="PMingLiU"/>
              </a:rPr>
              <a:t>家）</a:t>
            </a:r>
          </a:p>
          <a:p>
            <a:pPr>
              <a:lnSpc>
                <a:spcPts val="950"/>
              </a:lnSpc>
            </a:pPr>
            <a:endParaRPr lang="en-US" dirty="0" smtClean="0"/>
          </a:p>
          <a:p>
            <a:pPr marL="0" indent="136525">
              <a:lnSpc>
                <a:spcPct val="100416"/>
              </a:lnSpc>
            </a:pPr>
            <a:r>
              <a:rPr lang="zh-CN" altLang="en-US" sz="2400" spc="-220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en-US" altLang="zh-CN" sz="2400" spc="-100" dirty="0">
                <a:solidFill>
                  <a:srgbClr val="000000"/>
                </a:solidFill>
                <a:latin typeface="Calibri"/>
                <a:ea typeface="Calibri"/>
              </a:rPr>
              <a:t>Jean</a:t>
            </a:r>
            <a:r>
              <a:rPr lang="en-US" altLang="zh-CN" sz="24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Calibri"/>
                <a:ea typeface="Calibri"/>
              </a:rPr>
              <a:t>Bap4ste</a:t>
            </a:r>
            <a:r>
              <a:rPr lang="en-US" altLang="zh-CN" sz="24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4" dirty="0">
                <a:solidFill>
                  <a:srgbClr val="000000"/>
                </a:solidFill>
                <a:latin typeface="Calibri"/>
                <a:ea typeface="Calibri"/>
              </a:rPr>
              <a:t>Say</a:t>
            </a:r>
            <a:r>
              <a:rPr lang="zh-CN" altLang="en-US" sz="2400" spc="-225" dirty="0">
                <a:solidFill>
                  <a:srgbClr val="000000"/>
                </a:solidFill>
                <a:latin typeface="PMingLiU"/>
                <a:ea typeface="PMingLiU"/>
              </a:rPr>
              <a:t>（</a:t>
            </a:r>
            <a:r>
              <a:rPr lang="zh-CN" altLang="en-US" sz="2400" spc="-220" dirty="0">
                <a:solidFill>
                  <a:srgbClr val="000000"/>
                </a:solidFill>
                <a:latin typeface="PMingLiU"/>
                <a:ea typeface="PMingLiU"/>
              </a:rPr>
              <a:t>価値創造）</a:t>
            </a:r>
            <a:r>
              <a:rPr lang="en-US" altLang="zh-CN" sz="2400" spc="-50" dirty="0">
                <a:solidFill>
                  <a:srgbClr val="000000"/>
                </a:solidFill>
                <a:latin typeface="Calibri"/>
                <a:ea typeface="Calibri"/>
              </a:rPr>
              <a:t>,</a:t>
            </a:r>
            <a:r>
              <a:rPr lang="en-US" altLang="zh-CN" sz="24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Calibri"/>
                <a:ea typeface="Calibri"/>
              </a:rPr>
              <a:t>Joseph</a:t>
            </a:r>
            <a:r>
              <a:rPr lang="en-US" altLang="zh-CN" sz="24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9" dirty="0">
                <a:solidFill>
                  <a:srgbClr val="000000"/>
                </a:solidFill>
                <a:latin typeface="Calibri"/>
                <a:ea typeface="Calibri"/>
              </a:rPr>
              <a:t>Schumpeter</a:t>
            </a:r>
            <a:r>
              <a:rPr lang="zh-CN" altLang="en-US" sz="2400" spc="-209" dirty="0">
                <a:solidFill>
                  <a:srgbClr val="000000"/>
                </a:solidFill>
                <a:latin typeface="PMingLiU"/>
                <a:ea typeface="PMingLiU"/>
              </a:rPr>
              <a:t>（</a:t>
            </a:r>
            <a:r>
              <a:rPr lang="zh-CN" altLang="en-US" sz="2400" spc="-220" dirty="0">
                <a:solidFill>
                  <a:srgbClr val="000000"/>
                </a:solidFill>
                <a:latin typeface="PMingLiU"/>
                <a:ea typeface="PMingLiU"/>
              </a:rPr>
              <a:t>新結合）</a:t>
            </a:r>
            <a:r>
              <a:rPr lang="en-US" altLang="zh-CN" sz="2400" spc="-55" dirty="0">
                <a:solidFill>
                  <a:srgbClr val="000000"/>
                </a:solidFill>
                <a:latin typeface="Calibri"/>
                <a:ea typeface="Calibri"/>
              </a:rPr>
              <a:t>,</a:t>
            </a:r>
          </a:p>
          <a:p>
            <a:pPr marL="0" indent="355600">
              <a:lnSpc>
                <a:spcPct val="101666"/>
              </a:lnSpc>
            </a:pPr>
            <a:r>
              <a:rPr lang="en-US" altLang="zh-CN" sz="2400" spc="-94" dirty="0">
                <a:solidFill>
                  <a:srgbClr val="000000"/>
                </a:solidFill>
                <a:latin typeface="Calibri"/>
                <a:ea typeface="Calibri"/>
              </a:rPr>
              <a:t>Peter</a:t>
            </a:r>
            <a:r>
              <a:rPr lang="en-US" altLang="zh-CN" sz="24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Calibri"/>
                <a:ea typeface="Calibri"/>
              </a:rPr>
              <a:t>Drucker</a:t>
            </a:r>
            <a:r>
              <a:rPr lang="zh-CN" altLang="en-US" sz="2400" spc="-200" dirty="0">
                <a:solidFill>
                  <a:srgbClr val="000000"/>
                </a:solidFill>
                <a:latin typeface="PMingLiU"/>
                <a:ea typeface="PMingLiU"/>
              </a:rPr>
              <a:t>（</a:t>
            </a:r>
            <a:r>
              <a:rPr lang="zh-CN" altLang="en-US" sz="2400" spc="-215" dirty="0">
                <a:solidFill>
                  <a:srgbClr val="000000"/>
                </a:solidFill>
                <a:latin typeface="PMingLiU"/>
                <a:ea typeface="PMingLiU"/>
              </a:rPr>
              <a:t>事業機会）</a:t>
            </a:r>
            <a:r>
              <a:rPr lang="en-US" altLang="zh-CN" sz="2400" spc="-55" dirty="0">
                <a:solidFill>
                  <a:srgbClr val="000000"/>
                </a:solidFill>
                <a:latin typeface="Calibri"/>
                <a:ea typeface="Calibri"/>
              </a:rPr>
              <a:t>,</a:t>
            </a:r>
            <a:r>
              <a:rPr lang="en-US" altLang="zh-CN" sz="24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14" dirty="0">
                <a:solidFill>
                  <a:srgbClr val="000000"/>
                </a:solidFill>
                <a:latin typeface="Calibri"/>
                <a:ea typeface="Calibri"/>
              </a:rPr>
              <a:t>Howard</a:t>
            </a:r>
            <a:r>
              <a:rPr lang="en-US" altLang="zh-CN" sz="24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Calibri"/>
                <a:ea typeface="Calibri"/>
              </a:rPr>
              <a:t>Stevenson</a:t>
            </a:r>
            <a:r>
              <a:rPr lang="zh-CN" altLang="en-US" sz="2400" spc="-220" dirty="0">
                <a:solidFill>
                  <a:srgbClr val="000000"/>
                </a:solidFill>
                <a:latin typeface="PMingLiU"/>
                <a:ea typeface="PMingLiU"/>
              </a:rPr>
              <a:t>（</a:t>
            </a:r>
            <a:r>
              <a:rPr lang="zh-CN" altLang="en-US" sz="2400" spc="-215" dirty="0">
                <a:solidFill>
                  <a:srgbClr val="000000"/>
                </a:solidFill>
                <a:latin typeface="PMingLiU"/>
                <a:ea typeface="PMingLiU"/>
              </a:rPr>
              <a:t>調達）</a:t>
            </a:r>
          </a:p>
          <a:p>
            <a:pPr>
              <a:lnSpc>
                <a:spcPts val="84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zh-CN" altLang="en-US" sz="2400" spc="-440" dirty="0">
                <a:solidFill>
                  <a:srgbClr val="000000"/>
                </a:solidFill>
                <a:latin typeface="PMingLiU"/>
                <a:ea typeface="PMingLiU"/>
              </a:rPr>
              <a:t>・アントレプレナー・シップ</a:t>
            </a:r>
            <a:r>
              <a:rPr lang="zh-CN" altLang="en-US" sz="2400" spc="-85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zh-CN" altLang="en-US" sz="2400" spc="-450" dirty="0">
                <a:solidFill>
                  <a:srgbClr val="000000"/>
                </a:solidFill>
                <a:latin typeface="PMingLiU"/>
                <a:ea typeface="PMingLiU"/>
              </a:rPr>
              <a:t>（</a:t>
            </a:r>
            <a:r>
              <a:rPr lang="zh-CN" altLang="en-US" sz="2400" spc="-440" dirty="0">
                <a:solidFill>
                  <a:srgbClr val="000000"/>
                </a:solidFill>
                <a:latin typeface="PMingLiU"/>
                <a:ea typeface="PMingLiU"/>
              </a:rPr>
              <a:t>起業家</a:t>
            </a:r>
            <a:r>
              <a:rPr lang="zh-CN" altLang="en-US" sz="2400" spc="-445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440" dirty="0">
                <a:solidFill>
                  <a:srgbClr val="000000"/>
                </a:solidFill>
                <a:latin typeface="PMingLiU"/>
                <a:ea typeface="PMingLiU"/>
              </a:rPr>
              <a:t>思考</a:t>
            </a:r>
            <a:r>
              <a:rPr lang="zh-CN" altLang="en-US" sz="2400" spc="-440" dirty="0">
                <a:solidFill>
                  <a:srgbClr val="000000"/>
                </a:solidFill>
                <a:latin typeface="PMingLiU"/>
                <a:ea typeface="PMingLiU"/>
              </a:rPr>
              <a:t>や</a:t>
            </a:r>
            <a:r>
              <a:rPr lang="zh-CN" altLang="en-US" sz="2400" spc="-440" dirty="0">
                <a:solidFill>
                  <a:srgbClr val="000000"/>
                </a:solidFill>
                <a:latin typeface="PMingLiU"/>
                <a:ea typeface="PMingLiU"/>
              </a:rPr>
              <a:t>行動様式＋</a:t>
            </a:r>
            <a:r>
              <a:rPr lang="zh-CN" altLang="en-US" sz="2400" spc="-440" dirty="0">
                <a:solidFill>
                  <a:srgbClr val="000000"/>
                </a:solidFill>
                <a:latin typeface="PMingLiU"/>
                <a:ea typeface="PMingLiU"/>
              </a:rPr>
              <a:t>スキル</a:t>
            </a:r>
            <a:r>
              <a:rPr lang="zh-CN" altLang="en-US" sz="2400" spc="-445" dirty="0">
                <a:solidFill>
                  <a:srgbClr val="000000"/>
                </a:solidFill>
                <a:latin typeface="PMingLiU"/>
                <a:ea typeface="PMingLiU"/>
              </a:rPr>
              <a:t>等）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9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zh-CN" altLang="en-US" sz="2400" spc="-345" dirty="0">
                <a:solidFill>
                  <a:srgbClr val="000000"/>
                </a:solidFill>
                <a:latin typeface="PMingLiU"/>
                <a:ea typeface="PMingLiU"/>
              </a:rPr>
              <a:t>・社会</a:t>
            </a:r>
            <a:r>
              <a:rPr lang="zh-CN" altLang="en-US" sz="2400" spc="-340" dirty="0">
                <a:solidFill>
                  <a:srgbClr val="000000"/>
                </a:solidFill>
                <a:latin typeface="PMingLiU"/>
                <a:ea typeface="PMingLiU"/>
              </a:rPr>
              <a:t>アントレプレナー</a:t>
            </a:r>
            <a:r>
              <a:rPr lang="zh-CN" altLang="en-US" sz="2400" spc="-350" dirty="0">
                <a:solidFill>
                  <a:srgbClr val="000000"/>
                </a:solidFill>
                <a:latin typeface="PMingLiU"/>
                <a:ea typeface="PMingLiU"/>
              </a:rPr>
              <a:t>は、</a:t>
            </a:r>
            <a:r>
              <a:rPr lang="zh-CN" altLang="en-US" sz="2400" spc="-345" dirty="0">
                <a:solidFill>
                  <a:srgbClr val="000000"/>
                </a:solidFill>
                <a:latin typeface="PMingLiU"/>
                <a:ea typeface="PMingLiU"/>
              </a:rPr>
              <a:t>社会</a:t>
            </a:r>
            <a:r>
              <a:rPr lang="zh-CN" altLang="en-US" sz="2400" spc="-339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170" dirty="0">
                <a:solidFill>
                  <a:srgbClr val="000000"/>
                </a:solidFill>
                <a:latin typeface="PMingLiU"/>
                <a:ea typeface="PMingLiU"/>
              </a:rPr>
              <a:t>ﾁｪﾝｼﾞ</a:t>
            </a:r>
            <a:r>
              <a:rPr lang="zh-CN" altLang="en-US" sz="2400" spc="-350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zh-CN" altLang="en-US" sz="2400" spc="-170" dirty="0">
                <a:solidFill>
                  <a:srgbClr val="000000"/>
                </a:solidFill>
                <a:latin typeface="PMingLiU"/>
                <a:ea typeface="PMingLiU"/>
              </a:rPr>
              <a:t>ｴｰｼﾞｪﾝﾄ</a:t>
            </a:r>
            <a:r>
              <a:rPr lang="zh-CN" altLang="en-US" sz="2400" spc="-350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345" dirty="0">
                <a:solidFill>
                  <a:srgbClr val="000000"/>
                </a:solidFill>
                <a:latin typeface="PMingLiU"/>
                <a:ea typeface="PMingLiU"/>
              </a:rPr>
              <a:t>役割</a:t>
            </a:r>
          </a:p>
          <a:p>
            <a:pPr marL="0" indent="203200">
              <a:lnSpc>
                <a:spcPct val="100000"/>
              </a:lnSpc>
            </a:pPr>
            <a:r>
              <a:rPr lang="zh-CN" altLang="en-US" sz="2400" spc="-300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zh-CN" altLang="en-US" sz="2400" spc="-300" dirty="0">
                <a:solidFill>
                  <a:srgbClr val="0330fe"/>
                </a:solidFill>
                <a:latin typeface="PMingLiU"/>
                <a:ea typeface="PMingLiU"/>
              </a:rPr>
              <a:t>社会的価値</a:t>
            </a:r>
            <a:r>
              <a:rPr lang="zh-CN" altLang="en-US" sz="2400" spc="-295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300" dirty="0">
                <a:solidFill>
                  <a:srgbClr val="000000"/>
                </a:solidFill>
                <a:latin typeface="PMingLiU"/>
                <a:ea typeface="PMingLiU"/>
              </a:rPr>
              <a:t>創造</a:t>
            </a:r>
            <a:r>
              <a:rPr lang="zh-CN" altLang="en-US" sz="2400" spc="-295" dirty="0">
                <a:solidFill>
                  <a:srgbClr val="000000"/>
                </a:solidFill>
                <a:latin typeface="PMingLiU"/>
                <a:ea typeface="PMingLiU"/>
              </a:rPr>
              <a:t>し</a:t>
            </a:r>
            <a:r>
              <a:rPr lang="zh-CN" altLang="en-US" sz="2400" spc="-300" dirty="0">
                <a:solidFill>
                  <a:srgbClr val="000000"/>
                </a:solidFill>
                <a:latin typeface="PMingLiU"/>
                <a:ea typeface="PMingLiU"/>
              </a:rPr>
              <a:t>維持</a:t>
            </a:r>
            <a:r>
              <a:rPr lang="zh-CN" altLang="en-US" sz="2400" spc="-300" dirty="0">
                <a:solidFill>
                  <a:srgbClr val="000000"/>
                </a:solidFill>
                <a:latin typeface="PMingLiU"/>
                <a:ea typeface="PMingLiU"/>
              </a:rPr>
              <a:t>するという</a:t>
            </a:r>
            <a:r>
              <a:rPr lang="zh-CN" altLang="en-US" sz="2400" spc="-300" dirty="0">
                <a:solidFill>
                  <a:srgbClr val="000000"/>
                </a:solidFill>
                <a:latin typeface="PMingLiU"/>
                <a:ea typeface="PMingLiU"/>
              </a:rPr>
              <a:t>使命</a:t>
            </a:r>
          </a:p>
          <a:p>
            <a:pPr marL="0" indent="203200">
              <a:lnSpc>
                <a:spcPct val="100000"/>
              </a:lnSpc>
            </a:pPr>
            <a:r>
              <a:rPr lang="zh-CN" altLang="en-US" sz="2400" spc="-304" dirty="0">
                <a:solidFill>
                  <a:srgbClr val="000000"/>
                </a:solidFill>
                <a:latin typeface="PMingLiU"/>
                <a:ea typeface="PMingLiU"/>
              </a:rPr>
              <a:t>・使命</a:t>
            </a:r>
            <a:r>
              <a:rPr lang="zh-CN" altLang="en-US" sz="2400" spc="-304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304" dirty="0">
                <a:solidFill>
                  <a:srgbClr val="000000"/>
                </a:solidFill>
                <a:latin typeface="PMingLiU"/>
                <a:ea typeface="PMingLiU"/>
              </a:rPr>
              <a:t>果</a:t>
            </a:r>
            <a:r>
              <a:rPr lang="zh-CN" altLang="en-US" sz="2400" spc="-304" dirty="0">
                <a:solidFill>
                  <a:srgbClr val="000000"/>
                </a:solidFill>
                <a:latin typeface="PMingLiU"/>
                <a:ea typeface="PMingLiU"/>
              </a:rPr>
              <a:t>たすための</a:t>
            </a:r>
            <a:r>
              <a:rPr lang="zh-CN" altLang="en-US" sz="2400" spc="-309" dirty="0">
                <a:solidFill>
                  <a:srgbClr val="0330fe"/>
                </a:solidFill>
                <a:latin typeface="PMingLiU"/>
                <a:ea typeface="PMingLiU"/>
              </a:rPr>
              <a:t>新</a:t>
            </a:r>
            <a:r>
              <a:rPr lang="zh-CN" altLang="en-US" sz="2400" spc="-304" dirty="0">
                <a:solidFill>
                  <a:srgbClr val="0330fe"/>
                </a:solidFill>
                <a:latin typeface="PMingLiU"/>
                <a:ea typeface="PMingLiU"/>
              </a:rPr>
              <a:t>しい</a:t>
            </a:r>
            <a:r>
              <a:rPr lang="zh-CN" altLang="en-US" sz="2400" spc="-304" dirty="0">
                <a:solidFill>
                  <a:srgbClr val="0330fe"/>
                </a:solidFill>
                <a:latin typeface="PMingLiU"/>
                <a:ea typeface="PMingLiU"/>
              </a:rPr>
              <a:t>機会</a:t>
            </a:r>
            <a:r>
              <a:rPr lang="zh-CN" altLang="en-US" sz="2400" spc="-304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304" dirty="0">
                <a:solidFill>
                  <a:srgbClr val="000000"/>
                </a:solidFill>
                <a:latin typeface="PMingLiU"/>
                <a:ea typeface="PMingLiU"/>
              </a:rPr>
              <a:t>認識</a:t>
            </a:r>
            <a:r>
              <a:rPr lang="zh-CN" altLang="en-US" sz="2400" spc="-304" dirty="0">
                <a:solidFill>
                  <a:srgbClr val="000000"/>
                </a:solidFill>
                <a:latin typeface="PMingLiU"/>
                <a:ea typeface="PMingLiU"/>
              </a:rPr>
              <a:t>し</a:t>
            </a:r>
            <a:r>
              <a:rPr lang="zh-CN" altLang="en-US" sz="2400" spc="-309" dirty="0">
                <a:solidFill>
                  <a:srgbClr val="000000"/>
                </a:solidFill>
                <a:latin typeface="PMingLiU"/>
                <a:ea typeface="PMingLiU"/>
              </a:rPr>
              <a:t>追求</a:t>
            </a:r>
          </a:p>
          <a:p>
            <a:pPr hangingPunct="0" marL="203200">
              <a:lnSpc>
                <a:spcPct val="95833"/>
              </a:lnSpc>
            </a:pPr>
            <a:r>
              <a:rPr lang="zh-CN" altLang="en-US" sz="2400" spc="-334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zh-CN" altLang="en-US" sz="2400" spc="-334" dirty="0">
                <a:solidFill>
                  <a:srgbClr val="0330fe"/>
                </a:solidFill>
                <a:latin typeface="PMingLiU"/>
                <a:ea typeface="PMingLiU"/>
              </a:rPr>
              <a:t>継続的</a:t>
            </a:r>
            <a:r>
              <a:rPr lang="zh-CN" altLang="en-US" sz="2400" spc="-345" dirty="0">
                <a:solidFill>
                  <a:srgbClr val="0330fe"/>
                </a:solidFill>
                <a:latin typeface="PMingLiU"/>
                <a:ea typeface="PMingLiU"/>
              </a:rPr>
              <a:t>な</a:t>
            </a:r>
            <a:r>
              <a:rPr lang="zh-CN" altLang="en-US" sz="2400" spc="-334" dirty="0">
                <a:solidFill>
                  <a:srgbClr val="0330fe"/>
                </a:solidFill>
                <a:latin typeface="PMingLiU"/>
                <a:ea typeface="PMingLiU"/>
              </a:rPr>
              <a:t>革新、適応、学習</a:t>
            </a:r>
            <a:r>
              <a:rPr lang="zh-CN" altLang="en-US" sz="2400" spc="-345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334" dirty="0">
                <a:solidFill>
                  <a:srgbClr val="000000"/>
                </a:solidFill>
                <a:latin typeface="PMingLiU"/>
                <a:ea typeface="PMingLiU"/>
              </a:rPr>
              <a:t>プロセス</a:t>
            </a:r>
            <a:r>
              <a:rPr lang="zh-CN" altLang="en-US" sz="2400" spc="-345" dirty="0">
                <a:solidFill>
                  <a:srgbClr val="000000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334" dirty="0">
                <a:solidFill>
                  <a:srgbClr val="000000"/>
                </a:solidFill>
                <a:latin typeface="PMingLiU"/>
                <a:ea typeface="PMingLiU"/>
              </a:rPr>
              <a:t>取</a:t>
            </a:r>
            <a:r>
              <a:rPr lang="zh-CN" altLang="en-US" sz="2400" spc="-339" dirty="0">
                <a:solidFill>
                  <a:srgbClr val="000000"/>
                </a:solidFill>
                <a:latin typeface="PMingLiU"/>
                <a:ea typeface="PMingLiU"/>
              </a:rPr>
              <a:t>り</a:t>
            </a:r>
            <a:r>
              <a:rPr lang="zh-CN" altLang="en-US" sz="2400" spc="-334" dirty="0">
                <a:solidFill>
                  <a:srgbClr val="000000"/>
                </a:solidFill>
                <a:latin typeface="PMingLiU"/>
                <a:ea typeface="PMingLiU"/>
              </a:rPr>
              <a:t>組</a:t>
            </a:r>
            <a:r>
              <a:rPr lang="zh-CN" altLang="en-US" sz="2400" spc="-339" dirty="0">
                <a:solidFill>
                  <a:srgbClr val="000000"/>
                </a:solidFill>
                <a:latin typeface="PMingLiU"/>
                <a:ea typeface="PMingLiU"/>
              </a:rPr>
              <a:t>む</a:t>
            </a:r>
            <a:br/>
            <a:r>
              <a:rPr lang="zh-CN" altLang="en-US" sz="2400" spc="-239" dirty="0">
                <a:solidFill>
                  <a:srgbClr val="000000"/>
                </a:solidFill>
                <a:latin typeface="PMingLiU"/>
                <a:ea typeface="PMingLiU"/>
              </a:rPr>
              <a:t>・現在</a:t>
            </a:r>
            <a:r>
              <a:rPr lang="zh-CN" altLang="en-US" sz="2400" spc="-229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239" dirty="0">
                <a:solidFill>
                  <a:srgbClr val="0330fe"/>
                </a:solidFill>
                <a:latin typeface="PMingLiU"/>
                <a:ea typeface="PMingLiU"/>
              </a:rPr>
              <a:t>資源</a:t>
            </a:r>
            <a:r>
              <a:rPr lang="zh-CN" altLang="en-US" sz="2400" spc="-234" dirty="0">
                <a:solidFill>
                  <a:srgbClr val="0330fe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239" dirty="0">
                <a:solidFill>
                  <a:srgbClr val="0330fe"/>
                </a:solidFill>
                <a:latin typeface="PMingLiU"/>
                <a:ea typeface="PMingLiU"/>
              </a:rPr>
              <a:t>制限</a:t>
            </a:r>
            <a:r>
              <a:rPr lang="zh-CN" altLang="en-US" sz="2400" spc="-234" dirty="0">
                <a:solidFill>
                  <a:srgbClr val="0330fe"/>
                </a:solidFill>
                <a:latin typeface="PMingLiU"/>
                <a:ea typeface="PMingLiU"/>
              </a:rPr>
              <a:t>されず</a:t>
            </a:r>
            <a:r>
              <a:rPr lang="zh-CN" altLang="en-US" sz="2400" spc="-240" dirty="0">
                <a:solidFill>
                  <a:srgbClr val="000000"/>
                </a:solidFill>
                <a:latin typeface="PMingLiU"/>
                <a:ea typeface="PMingLiU"/>
              </a:rPr>
              <a:t>大胆</a:t>
            </a:r>
            <a:r>
              <a:rPr lang="zh-CN" altLang="en-US" sz="2400" spc="-240" dirty="0">
                <a:solidFill>
                  <a:srgbClr val="000000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239" dirty="0">
                <a:solidFill>
                  <a:srgbClr val="000000"/>
                </a:solidFill>
                <a:latin typeface="PMingLiU"/>
                <a:ea typeface="PMingLiU"/>
              </a:rPr>
              <a:t>行動</a:t>
            </a:r>
          </a:p>
          <a:p>
            <a:pPr hangingPunct="0" marL="203200">
              <a:lnSpc>
                <a:spcPct val="101250"/>
              </a:lnSpc>
              <a:spcBef>
                <a:spcPts val="279"/>
              </a:spcBef>
            </a:pPr>
            <a:r>
              <a:rPr lang="zh-CN" altLang="en-US" sz="2400" spc="-240" dirty="0">
                <a:solidFill>
                  <a:srgbClr val="000000"/>
                </a:solidFill>
                <a:latin typeface="PMingLiU"/>
                <a:ea typeface="PMingLiU"/>
              </a:rPr>
              <a:t>・支持者</a:t>
            </a:r>
            <a:r>
              <a:rPr lang="zh-CN" altLang="en-US" sz="2400" spc="-245" dirty="0">
                <a:solidFill>
                  <a:srgbClr val="000000"/>
                </a:solidFill>
                <a:latin typeface="PMingLiU"/>
                <a:ea typeface="PMingLiU"/>
              </a:rPr>
              <a:t>への</a:t>
            </a:r>
            <a:r>
              <a:rPr lang="zh-CN" altLang="en-US" sz="2400" spc="-240" dirty="0">
                <a:solidFill>
                  <a:srgbClr val="0330fe"/>
                </a:solidFill>
                <a:latin typeface="PMingLiU"/>
                <a:ea typeface="PMingLiU"/>
              </a:rPr>
              <a:t>説明責任意識</a:t>
            </a:r>
            <a:r>
              <a:rPr lang="zh-CN" altLang="en-US" sz="2400" spc="-245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240" dirty="0">
                <a:solidFill>
                  <a:srgbClr val="000000"/>
                </a:solidFill>
                <a:latin typeface="PMingLiU"/>
                <a:ea typeface="PMingLiU"/>
              </a:rPr>
              <a:t>持</a:t>
            </a:r>
            <a:r>
              <a:rPr lang="zh-CN" altLang="en-US" sz="2400" spc="-240" dirty="0">
                <a:solidFill>
                  <a:srgbClr val="000000"/>
                </a:solidFill>
                <a:latin typeface="PMingLiU"/>
                <a:ea typeface="PMingLiU"/>
              </a:rPr>
              <a:t>って</a:t>
            </a:r>
            <a:r>
              <a:rPr lang="zh-CN" altLang="en-US" sz="2400" spc="-245" dirty="0">
                <a:solidFill>
                  <a:srgbClr val="000000"/>
                </a:solidFill>
                <a:latin typeface="PMingLiU"/>
                <a:ea typeface="PMingLiU"/>
              </a:rPr>
              <a:t>結果</a:t>
            </a:r>
            <a:r>
              <a:rPr lang="zh-CN" altLang="en-US" sz="2400" spc="-239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239" dirty="0">
                <a:solidFill>
                  <a:srgbClr val="000000"/>
                </a:solidFill>
                <a:latin typeface="PMingLiU"/>
                <a:ea typeface="PMingLiU"/>
              </a:rPr>
              <a:t>出</a:t>
            </a:r>
            <a:r>
              <a:rPr lang="zh-CN" altLang="en-US" sz="2400" spc="-245" dirty="0">
                <a:solidFill>
                  <a:srgbClr val="000000"/>
                </a:solidFill>
                <a:latin typeface="PMingLiU"/>
                <a:ea typeface="PMingLiU"/>
              </a:rPr>
              <a:t>す</a:t>
            </a:r>
            <a:br/>
            <a:r>
              <a:rPr lang="zh-CN" altLang="en-US" sz="2400" spc="-234" dirty="0">
                <a:solidFill>
                  <a:srgbClr val="000000"/>
                </a:solidFill>
                <a:latin typeface="PMingLiU"/>
                <a:ea typeface="PMingLiU"/>
              </a:rPr>
              <a:t>（</a:t>
            </a:r>
            <a:r>
              <a:rPr lang="en-US" altLang="zh-CN" sz="2400" spc="-69" dirty="0">
                <a:solidFill>
                  <a:srgbClr val="000000"/>
                </a:solidFill>
                <a:latin typeface="Calibri"/>
                <a:ea typeface="Calibri"/>
              </a:rPr>
              <a:t>J.</a:t>
            </a:r>
            <a:r>
              <a:rPr lang="en-US" altLang="zh-CN" sz="24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9" dirty="0">
                <a:solidFill>
                  <a:srgbClr val="000000"/>
                </a:solidFill>
                <a:latin typeface="Calibri"/>
                <a:ea typeface="Calibri"/>
              </a:rPr>
              <a:t>Gregory</a:t>
            </a:r>
            <a:r>
              <a:rPr lang="en-US" altLang="zh-CN" sz="24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19" dirty="0">
                <a:solidFill>
                  <a:srgbClr val="000000"/>
                </a:solidFill>
                <a:latin typeface="Calibri"/>
                <a:ea typeface="Calibri"/>
              </a:rPr>
              <a:t>Dees</a:t>
            </a:r>
            <a:r>
              <a:rPr lang="en-US" altLang="zh-CN" sz="240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19" dirty="0">
                <a:solidFill>
                  <a:srgbClr val="000000"/>
                </a:solidFill>
                <a:latin typeface="Calibri"/>
                <a:ea typeface="Calibri"/>
              </a:rPr>
              <a:t>1998</a:t>
            </a:r>
            <a:r>
              <a:rPr lang="zh-CN" altLang="en-US" sz="2400" spc="-225" dirty="0">
                <a:solidFill>
                  <a:srgbClr val="000000"/>
                </a:solidFill>
                <a:latin typeface="PMingLiU"/>
                <a:ea typeface="PMingLiU"/>
              </a:rPr>
              <a:t>）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604"/>
              </a:lnSpc>
            </a:pPr>
            <a:endParaRPr lang="en-US" dirty="0" smtClean="0"/>
          </a:p>
          <a:p>
            <a:pPr marL="0" indent="7705482">
              <a:lnSpc>
                <a:spcPct val="101666"/>
              </a:lnSpc>
            </a:pPr>
            <a:r>
              <a:rPr lang="en-US" altLang="zh-CN" sz="1600" spc="-10" dirty="0">
                <a:solidFill>
                  <a:srgbClr val="868686"/>
                </a:solidFill>
                <a:latin typeface="Calibri"/>
                <a:ea typeface="Calibri"/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574038" y="423415"/>
            <a:ext cx="8033069" cy="62550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292073">
              <a:lnSpc>
                <a:spcPct val="101666"/>
              </a:lnSpc>
            </a:pPr>
            <a:r>
              <a:rPr lang="zh-CN" altLang="en-US" sz="2800" spc="-139" dirty="0">
                <a:solidFill>
                  <a:srgbClr val="000000"/>
                </a:solidFill>
                <a:latin typeface="PMingLiU"/>
                <a:ea typeface="PMingLiU"/>
              </a:rPr>
              <a:t>社会的課題解決にむけた</a:t>
            </a:r>
            <a:r>
              <a:rPr lang="en-US" altLang="zh-CN" sz="2800" spc="-90" dirty="0">
                <a:solidFill>
                  <a:srgbClr val="fe0000"/>
                </a:solidFill>
                <a:latin typeface="Calibri"/>
                <a:ea typeface="Calibri"/>
              </a:rPr>
              <a:t>B</a:t>
            </a:r>
            <a:r>
              <a:rPr lang="en-US" altLang="zh-CN" sz="2800" spc="-30" dirty="0">
                <a:solidFill>
                  <a:srgbClr val="fe0000"/>
                </a:solidFill>
                <a:latin typeface="Calibri"/>
                <a:cs typeface="Calibri"/>
              </a:rPr>
              <a:t> </a:t>
            </a:r>
            <a:r>
              <a:rPr lang="en-US" altLang="zh-CN" sz="2800" spc="-69" dirty="0">
                <a:solidFill>
                  <a:srgbClr val="fe0000"/>
                </a:solidFill>
                <a:latin typeface="Calibri"/>
                <a:ea typeface="Calibri"/>
              </a:rPr>
              <a:t>Corp</a:t>
            </a:r>
            <a:r>
              <a:rPr lang="zh-CN" altLang="en-US" sz="2800" spc="-135" dirty="0">
                <a:solidFill>
                  <a:srgbClr val="fe0000"/>
                </a:solidFill>
                <a:latin typeface="PMingLiU"/>
                <a:ea typeface="PMingLiU"/>
              </a:rPr>
              <a:t>活動</a:t>
            </a:r>
            <a:r>
              <a:rPr lang="zh-CN" altLang="en-US" sz="2800" spc="-40" dirty="0">
                <a:solidFill>
                  <a:srgbClr val="fe0000"/>
                </a:solidFill>
                <a:latin typeface="PMingLiU"/>
                <a:cs typeface="PMingLiU"/>
              </a:rPr>
              <a:t> </a:t>
            </a:r>
            <a:r>
              <a:rPr lang="en-US" altLang="zh-CN" sz="2800" spc="-75" dirty="0">
                <a:solidFill>
                  <a:srgbClr val="fe0000"/>
                </a:solidFill>
                <a:latin typeface="Calibri"/>
                <a:ea typeface="Calibri"/>
              </a:rPr>
              <a:t>1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75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zh-CN" altLang="en-US" sz="2400" spc="-185" dirty="0">
                <a:solidFill>
                  <a:srgbClr val="000000"/>
                </a:solidFill>
                <a:latin typeface="PMingLiU"/>
                <a:ea typeface="PMingLiU"/>
              </a:rPr>
              <a:t>＜</a:t>
            </a:r>
            <a:r>
              <a:rPr lang="en-US" altLang="zh-CN" sz="2400" spc="-104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24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90" dirty="0">
                <a:solidFill>
                  <a:srgbClr val="000000"/>
                </a:solidFill>
                <a:latin typeface="Calibri"/>
                <a:ea typeface="Calibri"/>
              </a:rPr>
              <a:t>Lab</a:t>
            </a:r>
            <a:r>
              <a:rPr lang="en-US" altLang="zh-CN" sz="24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zh-CN" altLang="en-US" sz="2400" spc="-89" dirty="0">
                <a:solidFill>
                  <a:srgbClr val="000000"/>
                </a:solidFill>
                <a:latin typeface="PMingLiU"/>
                <a:ea typeface="PMingLiU"/>
              </a:rPr>
              <a:t>ﾋﾞｰ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zh-CN" altLang="en-US" sz="2400" spc="-114" dirty="0">
                <a:solidFill>
                  <a:srgbClr val="000000"/>
                </a:solidFill>
                <a:latin typeface="PMingLiU"/>
                <a:ea typeface="PMingLiU"/>
              </a:rPr>
              <a:t>ﾗﾎﾞ＞</a:t>
            </a:r>
          </a:p>
          <a:p>
            <a:pPr>
              <a:lnSpc>
                <a:spcPts val="885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en-US" altLang="zh-CN" sz="2400" spc="-100" dirty="0">
                <a:solidFill>
                  <a:srgbClr val="000000"/>
                </a:solidFill>
                <a:latin typeface="Calibri"/>
                <a:ea typeface="Calibri"/>
              </a:rPr>
              <a:t>2006</a:t>
            </a:r>
            <a:r>
              <a:rPr lang="zh-CN" altLang="en-US" sz="2400" spc="-185" dirty="0">
                <a:solidFill>
                  <a:srgbClr val="000000"/>
                </a:solidFill>
                <a:latin typeface="PMingLiU"/>
                <a:ea typeface="PMingLiU"/>
              </a:rPr>
              <a:t>年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194" dirty="0">
                <a:solidFill>
                  <a:srgbClr val="000000"/>
                </a:solidFill>
                <a:latin typeface="PMingLiU"/>
                <a:ea typeface="PMingLiU"/>
              </a:rPr>
              <a:t>創立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された</a:t>
            </a:r>
            <a:r>
              <a:rPr lang="zh-CN" altLang="en-US" sz="2400" spc="-194" dirty="0">
                <a:solidFill>
                  <a:srgbClr val="000000"/>
                </a:solidFill>
                <a:latin typeface="PMingLiU"/>
                <a:ea typeface="PMingLiU"/>
              </a:rPr>
              <a:t>非営利組織（</a:t>
            </a:r>
            <a:r>
              <a:rPr lang="en-US" altLang="zh-CN" sz="2400" spc="-75" dirty="0">
                <a:solidFill>
                  <a:srgbClr val="000000"/>
                </a:solidFill>
                <a:latin typeface="Calibri"/>
                <a:ea typeface="Calibri"/>
              </a:rPr>
              <a:t>Philadelphia,</a:t>
            </a:r>
            <a:r>
              <a:rPr lang="en-US" altLang="zh-CN" sz="2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Calibri"/>
                <a:ea typeface="Calibri"/>
              </a:rPr>
              <a:t>USA)</a:t>
            </a:r>
          </a:p>
          <a:p>
            <a:pPr hangingPunct="0" marL="0">
              <a:lnSpc>
                <a:spcPct val="95833"/>
              </a:lnSpc>
              <a:spcBef>
                <a:spcPts val="170"/>
              </a:spcBef>
            </a:pPr>
            <a:r>
              <a:rPr lang="zh-CN" altLang="en-US" sz="2400" spc="-320" dirty="0">
                <a:solidFill>
                  <a:srgbClr val="000000"/>
                </a:solidFill>
                <a:latin typeface="PMingLiU"/>
                <a:ea typeface="PMingLiU"/>
              </a:rPr>
              <a:t>・社会問題、環境問題</a:t>
            </a:r>
            <a:r>
              <a:rPr lang="zh-CN" altLang="en-US" sz="2400" spc="-309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320" dirty="0">
                <a:solidFill>
                  <a:srgbClr val="000000"/>
                </a:solidFill>
                <a:latin typeface="PMingLiU"/>
                <a:ea typeface="PMingLiU"/>
              </a:rPr>
              <a:t>解決</a:t>
            </a:r>
            <a:r>
              <a:rPr lang="zh-CN" altLang="en-US" sz="2400" spc="-315" dirty="0">
                <a:solidFill>
                  <a:srgbClr val="000000"/>
                </a:solidFill>
                <a:latin typeface="PMingLiU"/>
                <a:ea typeface="PMingLiU"/>
              </a:rPr>
              <a:t>する</a:t>
            </a:r>
            <a:r>
              <a:rPr lang="zh-CN" altLang="en-US" sz="2400" spc="-320" dirty="0">
                <a:solidFill>
                  <a:srgbClr val="000000"/>
                </a:solidFill>
                <a:latin typeface="PMingLiU"/>
                <a:ea typeface="PMingLiU"/>
              </a:rPr>
              <a:t>ために</a:t>
            </a:r>
            <a:r>
              <a:rPr lang="zh-CN" altLang="en-US" sz="2400" spc="-159" dirty="0">
                <a:solidFill>
                  <a:srgbClr val="000000"/>
                </a:solidFill>
                <a:latin typeface="PMingLiU"/>
                <a:ea typeface="PMingLiU"/>
              </a:rPr>
              <a:t>ﾋﾞｼﾞﾈｽ</a:t>
            </a:r>
            <a:r>
              <a:rPr lang="zh-CN" altLang="en-US" sz="2400" spc="-315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320" dirty="0">
                <a:solidFill>
                  <a:srgbClr val="000000"/>
                </a:solidFill>
                <a:latin typeface="PMingLiU"/>
                <a:ea typeface="PMingLiU"/>
              </a:rPr>
              <a:t>力</a:t>
            </a:r>
            <a:r>
              <a:rPr lang="zh-CN" altLang="en-US" sz="2400" spc="-320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320" dirty="0">
                <a:solidFill>
                  <a:srgbClr val="000000"/>
                </a:solidFill>
                <a:latin typeface="PMingLiU"/>
                <a:ea typeface="PMingLiU"/>
              </a:rPr>
              <a:t>用</a:t>
            </a:r>
            <a:r>
              <a:rPr lang="zh-CN" altLang="en-US" sz="2400" spc="-325" dirty="0">
                <a:solidFill>
                  <a:srgbClr val="000000"/>
                </a:solidFill>
                <a:latin typeface="PMingLiU"/>
                <a:ea typeface="PMingLiU"/>
              </a:rPr>
              <a:t>いよ</a:t>
            </a:r>
            <a:r>
              <a:rPr lang="zh-CN" altLang="en-US" sz="2400" spc="-315" dirty="0">
                <a:solidFill>
                  <a:srgbClr val="000000"/>
                </a:solidFill>
                <a:latin typeface="PMingLiU"/>
                <a:ea typeface="PMingLiU"/>
              </a:rPr>
              <a:t>うとす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る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数人</a:t>
            </a:r>
            <a:r>
              <a:rPr lang="zh-CN" altLang="en-US" sz="2400" spc="-194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起業家</a:t>
            </a:r>
            <a:r>
              <a:rPr lang="zh-CN" altLang="en-US" sz="2400" spc="-194" dirty="0">
                <a:solidFill>
                  <a:srgbClr val="000000"/>
                </a:solidFill>
                <a:latin typeface="PMingLiU"/>
                <a:ea typeface="PMingLiU"/>
              </a:rPr>
              <a:t>が</a:t>
            </a:r>
            <a:r>
              <a:rPr lang="zh-CN" altLang="en-US" sz="2400" spc="-94" dirty="0">
                <a:solidFill>
                  <a:srgbClr val="000000"/>
                </a:solidFill>
                <a:latin typeface="PMingLiU"/>
                <a:ea typeface="PMingLiU"/>
              </a:rPr>
              <a:t>ｸﾞﾛｰﾊﾞﾙ</a:t>
            </a:r>
            <a:r>
              <a:rPr lang="zh-CN" altLang="en-US" sz="2400" spc="-195" dirty="0">
                <a:solidFill>
                  <a:srgbClr val="000000"/>
                </a:solidFill>
                <a:latin typeface="PMingLiU"/>
                <a:ea typeface="PMingLiU"/>
              </a:rPr>
              <a:t>な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運動</a:t>
            </a:r>
            <a:r>
              <a:rPr lang="zh-CN" altLang="en-US" sz="2400" spc="-194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推進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するため</a:t>
            </a:r>
            <a:r>
              <a:rPr lang="zh-CN" altLang="en-US" sz="2400" spc="-200" dirty="0">
                <a:solidFill>
                  <a:srgbClr val="000000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189" dirty="0">
                <a:solidFill>
                  <a:srgbClr val="000000"/>
                </a:solidFill>
                <a:latin typeface="PMingLiU"/>
                <a:ea typeface="PMingLiU"/>
              </a:rPr>
              <a:t>設立</a:t>
            </a:r>
          </a:p>
          <a:p>
            <a:pPr>
              <a:lnSpc>
                <a:spcPts val="975"/>
              </a:lnSpc>
            </a:pPr>
            <a:endParaRPr lang="en-US" dirty="0" smtClean="0"/>
          </a:p>
          <a:p>
            <a:pPr hangingPunct="0" marL="0">
              <a:lnSpc>
                <a:spcPct val="100000"/>
              </a:lnSpc>
            </a:pPr>
            <a:r>
              <a:rPr lang="en-US" altLang="zh-CN" sz="2400" spc="-75" dirty="0">
                <a:solidFill>
                  <a:srgbClr val="0330fe"/>
                </a:solidFill>
                <a:latin typeface="Calibri"/>
                <a:ea typeface="Calibri"/>
              </a:rPr>
              <a:t>(1)</a:t>
            </a:r>
            <a:r>
              <a:rPr lang="en-US" altLang="zh-CN" sz="2400" spc="-40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100" dirty="0">
                <a:solidFill>
                  <a:srgbClr val="0330fe"/>
                </a:solidFill>
                <a:latin typeface="Calibri"/>
                <a:ea typeface="Calibri"/>
              </a:rPr>
              <a:t>B</a:t>
            </a:r>
            <a:r>
              <a:rPr lang="en-US" altLang="zh-CN" sz="2400" spc="-44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94" dirty="0">
                <a:solidFill>
                  <a:srgbClr val="0330fe"/>
                </a:solidFill>
                <a:latin typeface="Calibri"/>
                <a:ea typeface="Calibri"/>
              </a:rPr>
              <a:t>Corp</a:t>
            </a:r>
            <a:r>
              <a:rPr lang="zh-CN" altLang="en-US" sz="2400" spc="-195" dirty="0">
                <a:solidFill>
                  <a:srgbClr val="0330fe"/>
                </a:solidFill>
                <a:latin typeface="PMingLiU"/>
                <a:ea typeface="PMingLiU"/>
              </a:rPr>
              <a:t>：</a:t>
            </a:r>
            <a:r>
              <a:rPr lang="zh-CN" altLang="en-US" sz="2400" spc="-55" dirty="0">
                <a:solidFill>
                  <a:srgbClr val="0330fe"/>
                </a:solidFill>
                <a:latin typeface="PMingLiU"/>
                <a:cs typeface="PMingLiU"/>
              </a:rPr>
              <a:t> </a:t>
            </a:r>
            <a:r>
              <a:rPr lang="en-US" altLang="zh-CN" sz="2400" spc="-109" dirty="0">
                <a:solidFill>
                  <a:srgbClr val="0330fe"/>
                </a:solidFill>
                <a:latin typeface="Calibri"/>
                <a:ea typeface="Calibri"/>
              </a:rPr>
              <a:t>B</a:t>
            </a:r>
            <a:r>
              <a:rPr lang="en-US" altLang="zh-CN" sz="2400" spc="-50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89" dirty="0">
                <a:solidFill>
                  <a:srgbClr val="0330fe"/>
                </a:solidFill>
                <a:latin typeface="Calibri"/>
                <a:ea typeface="Calibri"/>
              </a:rPr>
              <a:t>Lab</a:t>
            </a:r>
            <a:r>
              <a:rPr lang="zh-CN" altLang="en-US" sz="2400" spc="-204" dirty="0">
                <a:solidFill>
                  <a:srgbClr val="0330fe"/>
                </a:solidFill>
                <a:latin typeface="PMingLiU"/>
                <a:ea typeface="PMingLiU"/>
              </a:rPr>
              <a:t>が</a:t>
            </a:r>
            <a:r>
              <a:rPr lang="zh-CN" altLang="en-US" sz="2400" spc="-195" dirty="0">
                <a:solidFill>
                  <a:srgbClr val="0330fe"/>
                </a:solidFill>
                <a:latin typeface="PMingLiU"/>
                <a:ea typeface="PMingLiU"/>
              </a:rPr>
              <a:t>運営</a:t>
            </a:r>
            <a:r>
              <a:rPr lang="zh-CN" altLang="en-US" sz="2400" spc="-195" dirty="0">
                <a:solidFill>
                  <a:srgbClr val="0330fe"/>
                </a:solidFill>
                <a:latin typeface="PMingLiU"/>
                <a:ea typeface="PMingLiU"/>
              </a:rPr>
              <a:t>する</a:t>
            </a:r>
            <a:r>
              <a:rPr lang="zh-CN" altLang="en-US" sz="2400" spc="-195" dirty="0">
                <a:solidFill>
                  <a:srgbClr val="0330fe"/>
                </a:solidFill>
                <a:latin typeface="PMingLiU"/>
                <a:ea typeface="PMingLiU"/>
              </a:rPr>
              <a:t>経営全般</a:t>
            </a:r>
            <a:r>
              <a:rPr lang="zh-CN" altLang="en-US" sz="2400" spc="-204" dirty="0">
                <a:solidFill>
                  <a:srgbClr val="0330fe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195" dirty="0">
                <a:solidFill>
                  <a:srgbClr val="0330fe"/>
                </a:solidFill>
                <a:latin typeface="PMingLiU"/>
                <a:ea typeface="PMingLiU"/>
              </a:rPr>
              <a:t>関</a:t>
            </a:r>
            <a:r>
              <a:rPr lang="zh-CN" altLang="en-US" sz="2400" spc="-195" dirty="0">
                <a:solidFill>
                  <a:srgbClr val="0330fe"/>
                </a:solidFill>
                <a:latin typeface="PMingLiU"/>
                <a:ea typeface="PMingLiU"/>
              </a:rPr>
              <a:t>する</a:t>
            </a:r>
            <a:r>
              <a:rPr lang="zh-CN" altLang="en-US" sz="2400" spc="-195" dirty="0">
                <a:solidFill>
                  <a:srgbClr val="0330fe"/>
                </a:solidFill>
                <a:latin typeface="PMingLiU"/>
                <a:ea typeface="PMingLiU"/>
              </a:rPr>
              <a:t>認証制度</a:t>
            </a:r>
            <a:r>
              <a:rPr lang="zh-CN" altLang="en-US" sz="2400" spc="-200" dirty="0">
                <a:solidFill>
                  <a:srgbClr val="0330fe"/>
                </a:solidFill>
                <a:latin typeface="PMingLiU"/>
                <a:ea typeface="PMingLiU"/>
              </a:rPr>
              <a:t>で、</a:t>
            </a:r>
            <a:r>
              <a:rPr lang="zh-CN" altLang="en-US" sz="2400" spc="-195" dirty="0">
                <a:solidFill>
                  <a:srgbClr val="0330fe"/>
                </a:solidFill>
                <a:latin typeface="PMingLiU"/>
                <a:ea typeface="PMingLiU"/>
              </a:rPr>
              <a:t>民</a:t>
            </a:r>
            <a:br/>
            <a:r>
              <a:rPr lang="zh-CN" altLang="en-US" sz="2400" spc="-179" dirty="0">
                <a:solidFill>
                  <a:srgbClr val="0330fe"/>
                </a:solidFill>
                <a:latin typeface="PMingLiU"/>
                <a:ea typeface="PMingLiU"/>
              </a:rPr>
              <a:t>間企業</a:t>
            </a:r>
            <a:r>
              <a:rPr lang="zh-CN" altLang="en-US" sz="2400" spc="-189" dirty="0">
                <a:solidFill>
                  <a:srgbClr val="0330fe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179" dirty="0">
                <a:solidFill>
                  <a:srgbClr val="0330fe"/>
                </a:solidFill>
                <a:latin typeface="PMingLiU"/>
                <a:ea typeface="PMingLiU"/>
              </a:rPr>
              <a:t>対</a:t>
            </a:r>
            <a:r>
              <a:rPr lang="zh-CN" altLang="en-US" sz="2400" spc="-184" dirty="0">
                <a:solidFill>
                  <a:srgbClr val="0330fe"/>
                </a:solidFill>
                <a:latin typeface="PMingLiU"/>
                <a:ea typeface="PMingLiU"/>
              </a:rPr>
              <a:t>して</a:t>
            </a:r>
            <a:r>
              <a:rPr lang="zh-CN" altLang="en-US" sz="2400" spc="-44" dirty="0">
                <a:solidFill>
                  <a:srgbClr val="0330fe"/>
                </a:solidFill>
                <a:latin typeface="PMingLiU"/>
                <a:cs typeface="PMingLiU"/>
              </a:rPr>
              <a:t> </a:t>
            </a:r>
            <a:r>
              <a:rPr lang="en-US" altLang="zh-CN" sz="2400" spc="-94" dirty="0">
                <a:solidFill>
                  <a:srgbClr val="0330fe"/>
                </a:solidFill>
                <a:latin typeface="Calibri"/>
                <a:ea typeface="Calibri"/>
              </a:rPr>
              <a:t>B</a:t>
            </a:r>
            <a:r>
              <a:rPr lang="en-US" altLang="zh-CN" sz="2400" spc="-44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85" dirty="0">
                <a:solidFill>
                  <a:srgbClr val="0330fe"/>
                </a:solidFill>
                <a:latin typeface="Calibri"/>
                <a:ea typeface="Calibri"/>
              </a:rPr>
              <a:t>Impact</a:t>
            </a:r>
            <a:r>
              <a:rPr lang="en-US" altLang="zh-CN" sz="2400" spc="-40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90" dirty="0">
                <a:solidFill>
                  <a:srgbClr val="0330fe"/>
                </a:solidFill>
                <a:latin typeface="Calibri"/>
                <a:ea typeface="Calibri"/>
              </a:rPr>
              <a:t>Assessment</a:t>
            </a:r>
            <a:r>
              <a:rPr lang="en-US" altLang="zh-CN" sz="2400" spc="-45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zh-CN" altLang="en-US" sz="2400" spc="-175" dirty="0">
                <a:solidFill>
                  <a:srgbClr val="0330fe"/>
                </a:solidFill>
                <a:latin typeface="PMingLiU"/>
                <a:ea typeface="PMingLiU"/>
              </a:rPr>
              <a:t>という</a:t>
            </a:r>
            <a:r>
              <a:rPr lang="zh-CN" altLang="en-US" sz="2400" spc="-179" dirty="0">
                <a:solidFill>
                  <a:srgbClr val="0330fe"/>
                </a:solidFill>
                <a:latin typeface="PMingLiU"/>
                <a:ea typeface="PMingLiU"/>
              </a:rPr>
              <a:t>評価</a:t>
            </a:r>
            <a:r>
              <a:rPr lang="zh-CN" altLang="en-US" sz="2400" spc="-89" dirty="0">
                <a:solidFill>
                  <a:srgbClr val="0330fe"/>
                </a:solidFill>
                <a:latin typeface="PMingLiU"/>
                <a:ea typeface="PMingLiU"/>
              </a:rPr>
              <a:t>ｼｽﾃﾑ</a:t>
            </a:r>
            <a:r>
              <a:rPr lang="zh-CN" altLang="en-US" sz="2400" spc="-189" dirty="0">
                <a:solidFill>
                  <a:srgbClr val="0330fe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184" dirty="0">
                <a:solidFill>
                  <a:srgbClr val="0330fe"/>
                </a:solidFill>
                <a:latin typeface="PMingLiU"/>
                <a:ea typeface="PMingLiU"/>
              </a:rPr>
              <a:t>使</a:t>
            </a:r>
            <a:r>
              <a:rPr lang="zh-CN" altLang="en-US" sz="2400" spc="-179" dirty="0">
                <a:solidFill>
                  <a:srgbClr val="0330fe"/>
                </a:solidFill>
                <a:latin typeface="PMingLiU"/>
                <a:ea typeface="PMingLiU"/>
              </a:rPr>
              <a:t>って</a:t>
            </a:r>
            <a:r>
              <a:rPr lang="en-US" altLang="zh-CN" sz="2400" spc="-145" dirty="0">
                <a:solidFill>
                  <a:srgbClr val="0330fe"/>
                </a:solidFill>
                <a:latin typeface="Calibri"/>
                <a:ea typeface="Calibri"/>
              </a:rPr>
              <a:t>ESG</a:t>
            </a:r>
            <a:r>
              <a:rPr lang="zh-CN" altLang="en-US" sz="2400" spc="-275" dirty="0">
                <a:solidFill>
                  <a:srgbClr val="0330fe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275" dirty="0">
                <a:solidFill>
                  <a:srgbClr val="0330fe"/>
                </a:solidFill>
                <a:latin typeface="PMingLiU"/>
                <a:ea typeface="PMingLiU"/>
              </a:rPr>
              <a:t>関連項目</a:t>
            </a:r>
            <a:r>
              <a:rPr lang="zh-CN" altLang="en-US" sz="2400" spc="-284" dirty="0">
                <a:solidFill>
                  <a:srgbClr val="0330fe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275" dirty="0">
                <a:solidFill>
                  <a:srgbClr val="0330fe"/>
                </a:solidFill>
                <a:latin typeface="PMingLiU"/>
                <a:ea typeface="PMingLiU"/>
              </a:rPr>
              <a:t>評価</a:t>
            </a:r>
            <a:r>
              <a:rPr lang="zh-CN" altLang="en-US" sz="2400" spc="-275" dirty="0">
                <a:solidFill>
                  <a:srgbClr val="0330fe"/>
                </a:solidFill>
                <a:latin typeface="PMingLiU"/>
                <a:ea typeface="PMingLiU"/>
              </a:rPr>
              <a:t>し、</a:t>
            </a:r>
            <a:r>
              <a:rPr lang="zh-CN" altLang="en-US" sz="2400" spc="-279" dirty="0">
                <a:solidFill>
                  <a:srgbClr val="0330fe"/>
                </a:solidFill>
                <a:latin typeface="PMingLiU"/>
                <a:ea typeface="PMingLiU"/>
              </a:rPr>
              <a:t>審査</a:t>
            </a:r>
            <a:r>
              <a:rPr lang="zh-CN" altLang="en-US" sz="2400" spc="-270" dirty="0">
                <a:solidFill>
                  <a:srgbClr val="0330fe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279" dirty="0">
                <a:solidFill>
                  <a:srgbClr val="0330fe"/>
                </a:solidFill>
                <a:latin typeface="PMingLiU"/>
                <a:ea typeface="PMingLiU"/>
              </a:rPr>
              <a:t>通</a:t>
            </a:r>
            <a:r>
              <a:rPr lang="zh-CN" altLang="en-US" sz="2400" spc="-275" dirty="0">
                <a:solidFill>
                  <a:srgbClr val="0330fe"/>
                </a:solidFill>
                <a:latin typeface="PMingLiU"/>
                <a:ea typeface="PMingLiU"/>
              </a:rPr>
              <a:t>った</a:t>
            </a:r>
            <a:r>
              <a:rPr lang="zh-CN" altLang="en-US" sz="2400" spc="-275" dirty="0">
                <a:solidFill>
                  <a:srgbClr val="0330fe"/>
                </a:solidFill>
                <a:latin typeface="PMingLiU"/>
                <a:ea typeface="PMingLiU"/>
              </a:rPr>
              <a:t>企業</a:t>
            </a:r>
            <a:r>
              <a:rPr lang="zh-CN" altLang="en-US" sz="2400" spc="-279" dirty="0">
                <a:solidFill>
                  <a:srgbClr val="0330fe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275" dirty="0">
                <a:solidFill>
                  <a:srgbClr val="0330fe"/>
                </a:solidFill>
                <a:latin typeface="PMingLiU"/>
                <a:ea typeface="PMingLiU"/>
              </a:rPr>
              <a:t>付与</a:t>
            </a:r>
            <a:r>
              <a:rPr lang="zh-CN" altLang="en-US" sz="2400" spc="-279" dirty="0">
                <a:solidFill>
                  <a:srgbClr val="0330fe"/>
                </a:solidFill>
                <a:latin typeface="PMingLiU"/>
                <a:ea typeface="PMingLiU"/>
              </a:rPr>
              <a:t>され</a:t>
            </a:r>
            <a:r>
              <a:rPr lang="zh-CN" altLang="en-US" sz="2400" spc="-275" dirty="0">
                <a:solidFill>
                  <a:srgbClr val="0330fe"/>
                </a:solidFill>
                <a:latin typeface="PMingLiU"/>
                <a:ea typeface="PMingLiU"/>
              </a:rPr>
              <a:t>る。</a:t>
            </a:r>
          </a:p>
          <a:p>
            <a:pPr>
              <a:lnSpc>
                <a:spcPts val="960"/>
              </a:lnSpc>
            </a:pPr>
            <a:endParaRPr lang="en-US" dirty="0" smtClean="0"/>
          </a:p>
          <a:p>
            <a:pPr hangingPunct="0" marL="0">
              <a:lnSpc>
                <a:spcPct val="99166"/>
              </a:lnSpc>
            </a:pPr>
            <a:r>
              <a:rPr lang="en-US" altLang="zh-CN" sz="2400" spc="-40" dirty="0">
                <a:solidFill>
                  <a:srgbClr val="0330fe"/>
                </a:solidFill>
                <a:latin typeface="Calibri"/>
                <a:ea typeface="Calibri"/>
              </a:rPr>
              <a:t>(2)</a:t>
            </a:r>
            <a:r>
              <a:rPr lang="en-US" altLang="zh-CN" sz="2400" spc="-25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45" dirty="0">
                <a:solidFill>
                  <a:srgbClr val="0330fe"/>
                </a:solidFill>
                <a:latin typeface="Calibri"/>
                <a:ea typeface="Calibri"/>
              </a:rPr>
              <a:t>Benefit</a:t>
            </a:r>
            <a:r>
              <a:rPr lang="en-US" altLang="zh-CN" sz="2400" spc="-25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50" dirty="0">
                <a:solidFill>
                  <a:srgbClr val="0330fe"/>
                </a:solidFill>
                <a:latin typeface="Calibri"/>
                <a:ea typeface="Calibri"/>
              </a:rPr>
              <a:t>Corpora4on:</a:t>
            </a:r>
            <a:r>
              <a:rPr lang="en-US" altLang="zh-CN" sz="2400" spc="-30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50" dirty="0">
                <a:solidFill>
                  <a:srgbClr val="0330fe"/>
                </a:solidFill>
                <a:latin typeface="Calibri"/>
                <a:ea typeface="Calibri"/>
              </a:rPr>
              <a:t>BC</a:t>
            </a:r>
            <a:r>
              <a:rPr lang="zh-CN" altLang="en-US" sz="2400" spc="-104" dirty="0">
                <a:solidFill>
                  <a:srgbClr val="0330fe"/>
                </a:solidFill>
                <a:latin typeface="PMingLiU"/>
                <a:ea typeface="PMingLiU"/>
              </a:rPr>
              <a:t>関連</a:t>
            </a:r>
            <a:r>
              <a:rPr lang="zh-CN" altLang="en-US" sz="2400" spc="-110" dirty="0">
                <a:solidFill>
                  <a:srgbClr val="0330fe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104" dirty="0">
                <a:solidFill>
                  <a:srgbClr val="0330fe"/>
                </a:solidFill>
                <a:latin typeface="PMingLiU"/>
                <a:ea typeface="PMingLiU"/>
              </a:rPr>
              <a:t>各州法</a:t>
            </a:r>
            <a:r>
              <a:rPr lang="zh-CN" altLang="en-US" sz="2400" spc="-109" dirty="0">
                <a:solidFill>
                  <a:srgbClr val="0330fe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104" dirty="0">
                <a:solidFill>
                  <a:srgbClr val="0330fe"/>
                </a:solidFill>
                <a:latin typeface="PMingLiU"/>
                <a:ea typeface="PMingLiU"/>
              </a:rPr>
              <a:t>成立</a:t>
            </a:r>
            <a:r>
              <a:rPr lang="zh-CN" altLang="en-US" sz="2400" spc="-109" dirty="0">
                <a:solidFill>
                  <a:srgbClr val="0330fe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104" dirty="0">
                <a:solidFill>
                  <a:srgbClr val="0330fe"/>
                </a:solidFill>
                <a:latin typeface="PMingLiU"/>
                <a:ea typeface="PMingLiU"/>
              </a:rPr>
              <a:t>向</a:t>
            </a:r>
            <a:r>
              <a:rPr lang="zh-CN" altLang="en-US" sz="2400" spc="-104" dirty="0">
                <a:solidFill>
                  <a:srgbClr val="0330fe"/>
                </a:solidFill>
                <a:latin typeface="PMingLiU"/>
                <a:ea typeface="PMingLiU"/>
              </a:rPr>
              <a:t>けて</a:t>
            </a:r>
            <a:r>
              <a:rPr lang="zh-CN" altLang="en-US" sz="2400" spc="-104" dirty="0">
                <a:solidFill>
                  <a:srgbClr val="0330fe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104" dirty="0">
                <a:solidFill>
                  <a:srgbClr val="0330fe"/>
                </a:solidFill>
                <a:latin typeface="PMingLiU"/>
                <a:ea typeface="PMingLiU"/>
              </a:rPr>
              <a:t>法的</a:t>
            </a:r>
            <a:br/>
            <a:r>
              <a:rPr lang="zh-CN" altLang="en-US" sz="2400" spc="-119" dirty="0">
                <a:solidFill>
                  <a:srgbClr val="0330fe"/>
                </a:solidFill>
                <a:latin typeface="PMingLiU"/>
                <a:ea typeface="PMingLiU"/>
              </a:rPr>
              <a:t>ｲﾝﾌﾗ</a:t>
            </a:r>
            <a:r>
              <a:rPr lang="zh-CN" altLang="en-US" sz="2400" spc="-229" dirty="0">
                <a:solidFill>
                  <a:srgbClr val="0330fe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239" dirty="0">
                <a:solidFill>
                  <a:srgbClr val="0330fe"/>
                </a:solidFill>
                <a:latin typeface="PMingLiU"/>
                <a:ea typeface="PMingLiU"/>
              </a:rPr>
              <a:t>提供</a:t>
            </a:r>
            <a:r>
              <a:rPr lang="zh-CN" altLang="en-US" sz="2400" spc="-234" dirty="0">
                <a:solidFill>
                  <a:srgbClr val="0330fe"/>
                </a:solidFill>
                <a:latin typeface="PMingLiU"/>
                <a:ea typeface="PMingLiU"/>
              </a:rPr>
              <a:t>し、</a:t>
            </a:r>
            <a:r>
              <a:rPr lang="zh-CN" altLang="en-US" sz="2400" spc="-234" dirty="0">
                <a:solidFill>
                  <a:srgbClr val="0330fe"/>
                </a:solidFill>
                <a:latin typeface="PMingLiU"/>
                <a:ea typeface="PMingLiU"/>
              </a:rPr>
              <a:t>各州</a:t>
            </a:r>
            <a:r>
              <a:rPr lang="zh-CN" altLang="en-US" sz="2400" spc="-240" dirty="0">
                <a:solidFill>
                  <a:srgbClr val="0330fe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234" dirty="0">
                <a:solidFill>
                  <a:srgbClr val="0330fe"/>
                </a:solidFill>
                <a:latin typeface="PMingLiU"/>
                <a:ea typeface="PMingLiU"/>
              </a:rPr>
              <a:t>法制化</a:t>
            </a:r>
            <a:r>
              <a:rPr lang="zh-CN" altLang="en-US" sz="2400" spc="-245" dirty="0">
                <a:solidFill>
                  <a:srgbClr val="0330fe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234" dirty="0">
                <a:solidFill>
                  <a:srgbClr val="0330fe"/>
                </a:solidFill>
                <a:latin typeface="PMingLiU"/>
                <a:ea typeface="PMingLiU"/>
              </a:rPr>
              <a:t>促進</a:t>
            </a:r>
            <a:r>
              <a:rPr lang="zh-CN" altLang="en-US" sz="2400" spc="-239" dirty="0">
                <a:solidFill>
                  <a:srgbClr val="0330fe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234" dirty="0">
                <a:solidFill>
                  <a:srgbClr val="0330fe"/>
                </a:solidFill>
                <a:latin typeface="PMingLiU"/>
                <a:ea typeface="PMingLiU"/>
              </a:rPr>
              <a:t>行</a:t>
            </a:r>
            <a:r>
              <a:rPr lang="zh-CN" altLang="en-US" sz="2400" spc="-239" dirty="0">
                <a:solidFill>
                  <a:srgbClr val="0330fe"/>
                </a:solidFill>
                <a:latin typeface="PMingLiU"/>
                <a:ea typeface="PMingLiU"/>
              </a:rPr>
              <a:t>う。</a:t>
            </a:r>
          </a:p>
          <a:p>
            <a:pPr>
              <a:lnSpc>
                <a:spcPts val="1075"/>
              </a:lnSpc>
            </a:pPr>
            <a:endParaRPr lang="en-US" dirty="0" smtClean="0"/>
          </a:p>
          <a:p>
            <a:pPr hangingPunct="0" marL="0">
              <a:lnSpc>
                <a:spcPct val="98750"/>
              </a:lnSpc>
            </a:pPr>
            <a:r>
              <a:rPr lang="en-US" altLang="zh-CN" sz="2400" spc="-50" dirty="0">
                <a:solidFill>
                  <a:srgbClr val="0330fe"/>
                </a:solidFill>
                <a:latin typeface="Calibri"/>
                <a:ea typeface="Calibri"/>
              </a:rPr>
              <a:t>(3)</a:t>
            </a:r>
            <a:r>
              <a:rPr lang="en-US" altLang="zh-CN" sz="2400" spc="-25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69" dirty="0">
                <a:solidFill>
                  <a:srgbClr val="0330fe"/>
                </a:solidFill>
                <a:latin typeface="Calibri"/>
                <a:ea typeface="Calibri"/>
              </a:rPr>
              <a:t>B</a:t>
            </a:r>
            <a:r>
              <a:rPr lang="en-US" altLang="zh-CN" sz="2400" spc="-30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55" dirty="0">
                <a:solidFill>
                  <a:srgbClr val="0330fe"/>
                </a:solidFill>
                <a:latin typeface="Calibri"/>
                <a:ea typeface="Calibri"/>
              </a:rPr>
              <a:t>Analy4cs:</a:t>
            </a:r>
            <a:r>
              <a:rPr lang="en-US" altLang="zh-CN" sz="2400" spc="-30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85" dirty="0">
                <a:solidFill>
                  <a:srgbClr val="0330fe"/>
                </a:solidFill>
                <a:latin typeface="Calibri"/>
                <a:ea typeface="Calibri"/>
              </a:rPr>
              <a:t>B</a:t>
            </a:r>
            <a:r>
              <a:rPr lang="en-US" altLang="zh-CN" sz="2400" spc="-30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60" dirty="0">
                <a:solidFill>
                  <a:srgbClr val="0330fe"/>
                </a:solidFill>
                <a:latin typeface="Calibri"/>
                <a:ea typeface="Calibri"/>
              </a:rPr>
              <a:t>Impact</a:t>
            </a:r>
            <a:r>
              <a:rPr lang="en-US" altLang="zh-CN" sz="2400" spc="-35" dirty="0">
                <a:solidFill>
                  <a:srgbClr val="0330fe"/>
                </a:solidFill>
                <a:latin typeface="Calibri"/>
                <a:cs typeface="Calibri"/>
              </a:rPr>
              <a:t> </a:t>
            </a:r>
            <a:r>
              <a:rPr lang="en-US" altLang="zh-CN" sz="2400" spc="-65" dirty="0">
                <a:solidFill>
                  <a:srgbClr val="0330fe"/>
                </a:solidFill>
                <a:latin typeface="Calibri"/>
                <a:ea typeface="Calibri"/>
              </a:rPr>
              <a:t>Assessment</a:t>
            </a:r>
            <a:r>
              <a:rPr lang="zh-CN" altLang="en-US" sz="2400" spc="-125" dirty="0">
                <a:solidFill>
                  <a:srgbClr val="0330fe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64" dirty="0">
                <a:solidFill>
                  <a:srgbClr val="0330fe"/>
                </a:solidFill>
                <a:latin typeface="PMingLiU"/>
                <a:ea typeface="PMingLiU"/>
              </a:rPr>
              <a:t>ﾃﾞｰﾀ</a:t>
            </a:r>
            <a:r>
              <a:rPr lang="zh-CN" altLang="en-US" sz="2400" spc="-135" dirty="0">
                <a:solidFill>
                  <a:srgbClr val="0330fe"/>
                </a:solidFill>
                <a:latin typeface="PMingLiU"/>
                <a:ea typeface="PMingLiU"/>
              </a:rPr>
              <a:t>に</a:t>
            </a:r>
            <a:r>
              <a:rPr lang="zh-CN" altLang="en-US" sz="2400" spc="-134" dirty="0">
                <a:solidFill>
                  <a:srgbClr val="0330fe"/>
                </a:solidFill>
                <a:latin typeface="PMingLiU"/>
                <a:ea typeface="PMingLiU"/>
              </a:rPr>
              <a:t>基</a:t>
            </a:r>
            <a:r>
              <a:rPr lang="zh-CN" altLang="en-US" sz="2400" spc="-129" dirty="0">
                <a:solidFill>
                  <a:srgbClr val="0330fe"/>
                </a:solidFill>
                <a:latin typeface="PMingLiU"/>
                <a:ea typeface="PMingLiU"/>
              </a:rPr>
              <a:t>づいて、</a:t>
            </a:r>
            <a:r>
              <a:rPr lang="zh-CN" altLang="en-US" sz="2400" spc="-135" dirty="0">
                <a:solidFill>
                  <a:srgbClr val="0330fe"/>
                </a:solidFill>
                <a:latin typeface="PMingLiU"/>
                <a:ea typeface="PMingLiU"/>
              </a:rPr>
              <a:t>企業</a:t>
            </a:r>
            <a:r>
              <a:rPr lang="zh-CN" altLang="en-US" sz="2400" spc="-134" dirty="0">
                <a:solidFill>
                  <a:srgbClr val="0330fe"/>
                </a:solidFill>
                <a:latin typeface="PMingLiU"/>
                <a:ea typeface="PMingLiU"/>
              </a:rPr>
              <a:t>の</a:t>
            </a:r>
            <a:r>
              <a:rPr lang="en-US" altLang="zh-CN" sz="2400" spc="-100" dirty="0">
                <a:solidFill>
                  <a:srgbClr val="0330fe"/>
                </a:solidFill>
                <a:latin typeface="Calibri"/>
                <a:ea typeface="Calibri"/>
              </a:rPr>
              <a:t>Score</a:t>
            </a:r>
            <a:r>
              <a:rPr lang="zh-CN" altLang="en-US" sz="2400" spc="-215" dirty="0">
                <a:solidFill>
                  <a:srgbClr val="0330fe"/>
                </a:solidFill>
                <a:latin typeface="PMingLiU"/>
                <a:ea typeface="PMingLiU"/>
              </a:rPr>
              <a:t>の</a:t>
            </a:r>
            <a:r>
              <a:rPr lang="zh-CN" altLang="en-US" sz="2400" spc="-220" dirty="0">
                <a:solidFill>
                  <a:srgbClr val="0330fe"/>
                </a:solidFill>
                <a:latin typeface="PMingLiU"/>
                <a:ea typeface="PMingLiU"/>
              </a:rPr>
              <a:t>計測、</a:t>
            </a:r>
            <a:r>
              <a:rPr lang="zh-CN" altLang="en-US" sz="2400" spc="-110" dirty="0">
                <a:solidFill>
                  <a:srgbClr val="0330fe"/>
                </a:solidFill>
                <a:latin typeface="PMingLiU"/>
                <a:ea typeface="PMingLiU"/>
              </a:rPr>
              <a:t>ﾍﾞﾝﾁﾏｰｸ</a:t>
            </a:r>
            <a:r>
              <a:rPr lang="zh-CN" altLang="en-US" sz="2400" spc="-220" dirty="0">
                <a:solidFill>
                  <a:srgbClr val="0330fe"/>
                </a:solidFill>
                <a:latin typeface="PMingLiU"/>
                <a:ea typeface="PMingLiU"/>
              </a:rPr>
              <a:t>、</a:t>
            </a:r>
            <a:r>
              <a:rPr lang="zh-CN" altLang="en-US" sz="2400" spc="-110" dirty="0">
                <a:solidFill>
                  <a:srgbClr val="0330fe"/>
                </a:solidFill>
                <a:latin typeface="PMingLiU"/>
                <a:ea typeface="PMingLiU"/>
              </a:rPr>
              <a:t>ﾚﾎﾟｰﾄ</a:t>
            </a:r>
            <a:r>
              <a:rPr lang="zh-CN" altLang="en-US" sz="2400" spc="-220" dirty="0">
                <a:solidFill>
                  <a:srgbClr val="0330fe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220" dirty="0">
                <a:solidFill>
                  <a:srgbClr val="0330fe"/>
                </a:solidFill>
                <a:latin typeface="PMingLiU"/>
                <a:ea typeface="PMingLiU"/>
              </a:rPr>
              <a:t>提供</a:t>
            </a:r>
            <a:r>
              <a:rPr lang="zh-CN" altLang="en-US" sz="2400" spc="-220" dirty="0">
                <a:solidFill>
                  <a:srgbClr val="0330fe"/>
                </a:solidFill>
                <a:latin typeface="PMingLiU"/>
                <a:ea typeface="PMingLiU"/>
              </a:rPr>
              <a:t>する</a:t>
            </a:r>
            <a:r>
              <a:rPr lang="zh-CN" altLang="en-US" sz="2400" spc="-110" dirty="0">
                <a:solidFill>
                  <a:srgbClr val="0330fe"/>
                </a:solidFill>
                <a:latin typeface="PMingLiU"/>
                <a:ea typeface="PMingLiU"/>
              </a:rPr>
              <a:t>ｻｰﾋﾞｽ</a:t>
            </a:r>
            <a:r>
              <a:rPr lang="zh-CN" altLang="en-US" sz="2400" spc="-220" dirty="0">
                <a:solidFill>
                  <a:srgbClr val="0330fe"/>
                </a:solidFill>
                <a:latin typeface="PMingLiU"/>
                <a:ea typeface="PMingLiU"/>
              </a:rPr>
              <a:t>を</a:t>
            </a:r>
            <a:r>
              <a:rPr lang="zh-CN" altLang="en-US" sz="2400" spc="-220" dirty="0">
                <a:solidFill>
                  <a:srgbClr val="0330fe"/>
                </a:solidFill>
                <a:latin typeface="PMingLiU"/>
                <a:ea typeface="PMingLiU"/>
              </a:rPr>
              <a:t>行</a:t>
            </a:r>
            <a:r>
              <a:rPr lang="zh-CN" altLang="en-US" sz="2400" spc="-225" dirty="0">
                <a:solidFill>
                  <a:srgbClr val="0330fe"/>
                </a:solidFill>
                <a:latin typeface="PMingLiU"/>
                <a:ea typeface="PMingLiU"/>
              </a:rPr>
              <a:t>っ</a:t>
            </a:r>
            <a:r>
              <a:rPr lang="zh-CN" altLang="en-US" sz="2400" spc="-220" dirty="0">
                <a:solidFill>
                  <a:srgbClr val="0330fe"/>
                </a:solidFill>
                <a:latin typeface="PMingLiU"/>
                <a:ea typeface="PMingLiU"/>
              </a:rPr>
              <a:t>ている。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64"/>
              </a:lnSpc>
            </a:pPr>
            <a:endParaRPr lang="en-US" dirty="0" smtClean="0"/>
          </a:p>
          <a:p>
            <a:pPr marL="0" indent="7904506">
              <a:lnSpc>
                <a:spcPct val="101666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Calibri"/>
                <a:ea typeface="Calibri"/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>
					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880" y="1013460"/>
            <a:ext cx="2865120" cy="5326380"/>
          </a:xfrm>
          <a:prstGeom prst="rect">
            <a:avLst/>
          </a:prstGeom>
        </p:spPr>
      </p:pic>
      <p:sp>
        <p:nvSpPr>
          <p:cNvPr id="7" name="Freeform 7"> 
				</p:cNvPr>
          <p:cNvSpPr/>
          <p:nvPr/>
        </p:nvSpPr>
        <p:spPr>
          <a:xfrm>
            <a:off x="361950" y="5695950"/>
            <a:ext cx="4908550" cy="19050"/>
          </a:xfrm>
          <a:custGeom>
            <a:avLst/>
            <a:gdLst>
              <a:gd name="connsiteX0" fmla="*/ 14822 w 4908550"/>
              <a:gd name="connsiteY0" fmla="*/ 9909 h 19050"/>
              <a:gd name="connsiteX1" fmla="*/ 1240370 w 4908550"/>
              <a:gd name="connsiteY1" fmla="*/ 9909 h 19050"/>
              <a:gd name="connsiteX2" fmla="*/ 2465920 w 4908550"/>
              <a:gd name="connsiteY2" fmla="*/ 9909 h 19050"/>
              <a:gd name="connsiteX3" fmla="*/ 3691470 w 4908550"/>
              <a:gd name="connsiteY3" fmla="*/ 9909 h 19050"/>
              <a:gd name="connsiteX4" fmla="*/ 4917020 w 4908550"/>
              <a:gd name="connsiteY4" fmla="*/ 9909 h 19050"/>
              <a:gd name="connsiteX5" fmla="*/ 4917020 w 4908550"/>
              <a:gd name="connsiteY5" fmla="*/ 22609 h 19050"/>
              <a:gd name="connsiteX6" fmla="*/ 3691470 w 4908550"/>
              <a:gd name="connsiteY6" fmla="*/ 22609 h 19050"/>
              <a:gd name="connsiteX7" fmla="*/ 2465920 w 4908550"/>
              <a:gd name="connsiteY7" fmla="*/ 22609 h 19050"/>
              <a:gd name="connsiteX8" fmla="*/ 1240370 w 4908550"/>
              <a:gd name="connsiteY8" fmla="*/ 22609 h 19050"/>
              <a:gd name="connsiteX9" fmla="*/ 14822 w 4908550"/>
              <a:gd name="connsiteY9" fmla="*/ 22609 h 19050"/>
              <a:gd name="connsiteX10" fmla="*/ 14822 w 4908550"/>
              <a:gd name="connsiteY10" fmla="*/ 9909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08550" h="19050">
                <a:moveTo>
                  <a:pt x="14822" y="9909"/>
                </a:moveTo>
                <a:lnTo>
                  <a:pt x="1240370" y="9909"/>
                </a:lnTo>
                <a:lnTo>
                  <a:pt x="2465920" y="9909"/>
                </a:lnTo>
                <a:lnTo>
                  <a:pt x="3691470" y="9909"/>
                </a:lnTo>
                <a:lnTo>
                  <a:pt x="4917020" y="9909"/>
                </a:lnTo>
                <a:lnTo>
                  <a:pt x="4917020" y="22609"/>
                </a:lnTo>
                <a:lnTo>
                  <a:pt x="3691470" y="22609"/>
                </a:lnTo>
                <a:lnTo>
                  <a:pt x="2465920" y="22609"/>
                </a:lnTo>
                <a:lnTo>
                  <a:pt x="1240370" y="22609"/>
                </a:lnTo>
                <a:lnTo>
                  <a:pt x="14822" y="22609"/>
                </a:lnTo>
                <a:lnTo>
                  <a:pt x="14822" y="9909"/>
                </a:lnTo>
                <a:close/>
              </a:path>
            </a:pathLst>
          </a:custGeom>
          <a:solidFill>
            <a:srgbClr val="0000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8"> 
				</p:cNvPr>
          <p:cNvSpPr/>
          <p:nvPr/>
        </p:nvSpPr>
        <p:spPr>
          <a:xfrm>
            <a:off x="361950" y="5962650"/>
            <a:ext cx="4984750" cy="19050"/>
          </a:xfrm>
          <a:custGeom>
            <a:avLst/>
            <a:gdLst>
              <a:gd name="connsiteX0" fmla="*/ 14822 w 4984750"/>
              <a:gd name="connsiteY0" fmla="*/ 9909 h 19050"/>
              <a:gd name="connsiteX1" fmla="*/ 1259420 w 4984750"/>
              <a:gd name="connsiteY1" fmla="*/ 9909 h 19050"/>
              <a:gd name="connsiteX2" fmla="*/ 2504020 w 4984750"/>
              <a:gd name="connsiteY2" fmla="*/ 9909 h 19050"/>
              <a:gd name="connsiteX3" fmla="*/ 3748620 w 4984750"/>
              <a:gd name="connsiteY3" fmla="*/ 9909 h 19050"/>
              <a:gd name="connsiteX4" fmla="*/ 4993220 w 4984750"/>
              <a:gd name="connsiteY4" fmla="*/ 9909 h 19050"/>
              <a:gd name="connsiteX5" fmla="*/ 4993220 w 4984750"/>
              <a:gd name="connsiteY5" fmla="*/ 22609 h 19050"/>
              <a:gd name="connsiteX6" fmla="*/ 3748620 w 4984750"/>
              <a:gd name="connsiteY6" fmla="*/ 22609 h 19050"/>
              <a:gd name="connsiteX7" fmla="*/ 2504020 w 4984750"/>
              <a:gd name="connsiteY7" fmla="*/ 22609 h 19050"/>
              <a:gd name="connsiteX8" fmla="*/ 1259420 w 4984750"/>
              <a:gd name="connsiteY8" fmla="*/ 22609 h 19050"/>
              <a:gd name="connsiteX9" fmla="*/ 14822 w 4984750"/>
              <a:gd name="connsiteY9" fmla="*/ 22609 h 19050"/>
              <a:gd name="connsiteX10" fmla="*/ 14822 w 4984750"/>
              <a:gd name="connsiteY10" fmla="*/ 9909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84750" h="19050">
                <a:moveTo>
                  <a:pt x="14822" y="9909"/>
                </a:moveTo>
                <a:lnTo>
                  <a:pt x="1259420" y="9909"/>
                </a:lnTo>
                <a:lnTo>
                  <a:pt x="2504020" y="9909"/>
                </a:lnTo>
                <a:lnTo>
                  <a:pt x="3748620" y="9909"/>
                </a:lnTo>
                <a:lnTo>
                  <a:pt x="4993220" y="9909"/>
                </a:lnTo>
                <a:lnTo>
                  <a:pt x="4993220" y="22609"/>
                </a:lnTo>
                <a:lnTo>
                  <a:pt x="3748620" y="22609"/>
                </a:lnTo>
                <a:lnTo>
                  <a:pt x="2504020" y="22609"/>
                </a:lnTo>
                <a:lnTo>
                  <a:pt x="1259420" y="22609"/>
                </a:lnTo>
                <a:lnTo>
                  <a:pt x="14822" y="22609"/>
                </a:lnTo>
                <a:lnTo>
                  <a:pt x="14822" y="9909"/>
                </a:lnTo>
                <a:close/>
              </a:path>
            </a:pathLst>
          </a:custGeom>
          <a:solidFill>
            <a:srgbClr val="0000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9"/>
          <p:cNvSpPr txBox="1"/>
          <p:nvPr/>
        </p:nvSpPr>
        <p:spPr>
          <a:xfrm>
            <a:off x="376772" y="423415"/>
            <a:ext cx="7065471" cy="5579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489340">
              <a:lnSpc>
                <a:spcPct val="101666"/>
              </a:lnSpc>
            </a:pPr>
            <a:r>
              <a:rPr lang="zh-CN" altLang="en-US" sz="2800" spc="-139" dirty="0">
                <a:solidFill>
                  <a:srgbClr val="000000"/>
                </a:solidFill>
                <a:latin typeface="PMingLiU"/>
                <a:ea typeface="PMingLiU"/>
              </a:rPr>
              <a:t>社会的課題解決にむけた</a:t>
            </a:r>
            <a:r>
              <a:rPr lang="en-US" altLang="zh-CN" sz="2800" spc="-90" dirty="0">
                <a:solidFill>
                  <a:srgbClr val="fe0000"/>
                </a:solidFill>
                <a:latin typeface="Calibri"/>
                <a:ea typeface="Calibri"/>
              </a:rPr>
              <a:t>B</a:t>
            </a:r>
            <a:r>
              <a:rPr lang="en-US" altLang="zh-CN" sz="2800" spc="-30" dirty="0">
                <a:solidFill>
                  <a:srgbClr val="fe0000"/>
                </a:solidFill>
                <a:latin typeface="Calibri"/>
                <a:cs typeface="Calibri"/>
              </a:rPr>
              <a:t> </a:t>
            </a:r>
            <a:r>
              <a:rPr lang="en-US" altLang="zh-CN" sz="2800" spc="-69" dirty="0">
                <a:solidFill>
                  <a:srgbClr val="fe0000"/>
                </a:solidFill>
                <a:latin typeface="Calibri"/>
                <a:ea typeface="Calibri"/>
              </a:rPr>
              <a:t>Corp</a:t>
            </a:r>
            <a:r>
              <a:rPr lang="zh-CN" altLang="en-US" sz="2800" spc="-135" dirty="0">
                <a:solidFill>
                  <a:srgbClr val="fe0000"/>
                </a:solidFill>
                <a:latin typeface="PMingLiU"/>
                <a:ea typeface="PMingLiU"/>
              </a:rPr>
              <a:t>活動</a:t>
            </a:r>
            <a:r>
              <a:rPr lang="zh-CN" altLang="en-US" sz="2800" spc="-40" dirty="0">
                <a:solidFill>
                  <a:srgbClr val="fe0000"/>
                </a:solidFill>
                <a:latin typeface="PMingLiU"/>
                <a:cs typeface="PMingLiU"/>
              </a:rPr>
              <a:t> </a:t>
            </a:r>
            <a:r>
              <a:rPr lang="en-US" altLang="zh-CN" sz="2800" spc="-75" dirty="0">
                <a:solidFill>
                  <a:srgbClr val="fe0000"/>
                </a:solidFill>
                <a:latin typeface="Calibri"/>
                <a:ea typeface="Calibri"/>
              </a:rPr>
              <a:t>2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9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4000" spc="-150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400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4000" spc="-129" dirty="0">
                <a:solidFill>
                  <a:srgbClr val="000000"/>
                </a:solidFill>
                <a:latin typeface="Calibri"/>
                <a:ea typeface="Calibri"/>
              </a:rPr>
              <a:t>Lab</a:t>
            </a:r>
            <a:r>
              <a:rPr lang="en-US" altLang="zh-CN" sz="400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3200" spc="-100" dirty="0">
                <a:solidFill>
                  <a:srgbClr val="000000"/>
                </a:solidFill>
                <a:latin typeface="Calibri"/>
                <a:ea typeface="Calibri"/>
              </a:rPr>
              <a:t>(B</a:t>
            </a:r>
            <a:r>
              <a:rPr lang="zh-CN" altLang="en-US" sz="3200" spc="-109" dirty="0">
                <a:solidFill>
                  <a:srgbClr val="000000"/>
                </a:solidFill>
                <a:latin typeface="PMingLiU"/>
                <a:ea typeface="PMingLiU"/>
              </a:rPr>
              <a:t>ﾗﾎﾞ</a:t>
            </a:r>
            <a:r>
              <a:rPr lang="zh-CN" altLang="en-US" sz="3200" spc="-220" dirty="0">
                <a:solidFill>
                  <a:srgbClr val="000000"/>
                </a:solidFill>
                <a:latin typeface="PMingLiU"/>
                <a:ea typeface="PMingLiU"/>
              </a:rPr>
              <a:t>）</a:t>
            </a:r>
            <a:r>
              <a:rPr lang="zh-CN" altLang="en-US" sz="3200" spc="-60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en-US" altLang="zh-CN" sz="2800" spc="-100" dirty="0">
                <a:solidFill>
                  <a:srgbClr val="000000"/>
                </a:solidFill>
                <a:latin typeface="Calibri"/>
                <a:ea typeface="Calibri"/>
              </a:rPr>
              <a:t>2006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25"/>
              </a:lnSpc>
            </a:pPr>
            <a:endParaRPr lang="en-US" dirty="0" smtClean="0"/>
          </a:p>
          <a:p>
            <a:pPr hangingPunct="0" marL="0">
              <a:lnSpc>
                <a:spcPct val="100416"/>
              </a:lnSpc>
            </a:pPr>
            <a:r>
              <a:rPr lang="en-US" altLang="zh-CN" sz="4000" dirty="0">
                <a:solidFill>
                  <a:srgbClr val="000000"/>
                </a:solidFill>
                <a:latin typeface="Calibri"/>
                <a:ea typeface="Calibri"/>
              </a:rPr>
              <a:t>Certified</a:t>
            </a:r>
            <a:r>
              <a:rPr lang="en-US" altLang="zh-CN" sz="4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4000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4000" spc="-17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4000" dirty="0">
                <a:solidFill>
                  <a:srgbClr val="000000"/>
                </a:solidFill>
                <a:latin typeface="Calibri"/>
                <a:ea typeface="Calibri"/>
              </a:rPr>
              <a:t>Corporation</a:t>
            </a:r>
            <a:br/>
            <a:r>
              <a:rPr lang="zh-CN" altLang="en-US" sz="3200" spc="-375" dirty="0">
                <a:solidFill>
                  <a:srgbClr val="000000"/>
                </a:solidFill>
                <a:latin typeface="PMingLiU"/>
                <a:ea typeface="PMingLiU"/>
              </a:rPr>
              <a:t>（</a:t>
            </a:r>
            <a:r>
              <a:rPr lang="en-US" altLang="zh-CN" sz="3200" spc="-204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3200" spc="-8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3200" spc="-184" dirty="0">
                <a:solidFill>
                  <a:srgbClr val="000000"/>
                </a:solidFill>
                <a:latin typeface="Calibri"/>
                <a:ea typeface="Calibri"/>
              </a:rPr>
              <a:t>Corp</a:t>
            </a:r>
            <a:r>
              <a:rPr lang="zh-CN" altLang="en-US" sz="3200" spc="-375" dirty="0">
                <a:solidFill>
                  <a:srgbClr val="000000"/>
                </a:solidFill>
                <a:latin typeface="PMingLiU"/>
                <a:ea typeface="PMingLiU"/>
              </a:rPr>
              <a:t>認証）</a:t>
            </a:r>
            <a:r>
              <a:rPr lang="zh-CN" altLang="en-US" sz="3200" spc="-104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en-US" altLang="zh-CN" sz="2800" spc="-164" dirty="0">
                <a:solidFill>
                  <a:srgbClr val="000000"/>
                </a:solidFill>
                <a:latin typeface="Calibri"/>
                <a:ea typeface="Calibri"/>
              </a:rPr>
              <a:t>2007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19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4000" spc="-10" dirty="0">
                <a:solidFill>
                  <a:srgbClr val="000000"/>
                </a:solidFill>
                <a:latin typeface="Calibri"/>
                <a:ea typeface="Calibri"/>
              </a:rPr>
              <a:t>Benefit</a:t>
            </a:r>
            <a:r>
              <a:rPr lang="en-US" altLang="zh-CN" sz="40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4000" spc="-10" dirty="0">
                <a:solidFill>
                  <a:srgbClr val="000000"/>
                </a:solidFill>
                <a:latin typeface="Calibri"/>
                <a:ea typeface="Calibri"/>
              </a:rPr>
              <a:t>Corporation</a:t>
            </a:r>
          </a:p>
          <a:p>
            <a:pPr>
              <a:lnSpc>
                <a:spcPts val="80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zh-CN" altLang="en-US" sz="3200" spc="-300" dirty="0">
                <a:solidFill>
                  <a:srgbClr val="000000"/>
                </a:solidFill>
                <a:latin typeface="PMingLiU"/>
                <a:ea typeface="PMingLiU"/>
              </a:rPr>
              <a:t>（</a:t>
            </a:r>
            <a:r>
              <a:rPr lang="zh-CN" altLang="en-US" sz="3200" spc="-150" dirty="0">
                <a:solidFill>
                  <a:srgbClr val="000000"/>
                </a:solidFill>
                <a:latin typeface="PMingLiU"/>
                <a:ea typeface="PMingLiU"/>
              </a:rPr>
              <a:t>ﾍﾞﾈﾌｨｯﾄ</a:t>
            </a:r>
            <a:r>
              <a:rPr lang="zh-CN" altLang="en-US" sz="3200" spc="-304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zh-CN" altLang="en-US" sz="3200" spc="-150" dirty="0">
                <a:solidFill>
                  <a:srgbClr val="000000"/>
                </a:solidFill>
                <a:latin typeface="PMingLiU"/>
                <a:ea typeface="PMingLiU"/>
              </a:rPr>
              <a:t>ｺｰﾎﾟﾚｰｼｮﾝ</a:t>
            </a:r>
            <a:r>
              <a:rPr lang="zh-CN" altLang="en-US" sz="3200" spc="-304" dirty="0">
                <a:solidFill>
                  <a:srgbClr val="000000"/>
                </a:solidFill>
                <a:latin typeface="PMingLiU"/>
                <a:ea typeface="PMingLiU"/>
              </a:rPr>
              <a:t>）</a:t>
            </a:r>
            <a:r>
              <a:rPr lang="zh-CN" altLang="en-US" sz="3200" spc="75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en-US" altLang="zh-CN" sz="2800" spc="-134" dirty="0">
                <a:solidFill>
                  <a:srgbClr val="000000"/>
                </a:solidFill>
                <a:latin typeface="Calibri"/>
                <a:ea typeface="Calibri"/>
              </a:rPr>
              <a:t>2010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  <a:p>
            <a:pPr hangingPunct="0" marL="0">
              <a:lnSpc>
                <a:spcPct val="97916"/>
              </a:lnSpc>
            </a:pPr>
            <a:r>
              <a:rPr lang="en-US" altLang="zh-CN" sz="1800" spc="-5" dirty="0">
                <a:solidFill>
                  <a:srgbClr val="0000fe"/>
                </a:solidFill>
                <a:latin typeface="Calibri"/>
                <a:ea typeface="Calibri"/>
              </a:rPr>
              <a:t>https://www.youtube.com/watch?list=UU</a:t>
            </a:r>
            <a:r>
              <a:rPr lang="en-US" altLang="zh-CN" sz="1800" spc="-69" dirty="0">
                <a:solidFill>
                  <a:srgbClr val="0000fe"/>
                </a:solidFill>
                <a:latin typeface="Calibri"/>
                <a:ea typeface="Calibri"/>
              </a:rPr>
              <a:t>-</a:t>
            </a:r>
            <a:r>
              <a:rPr lang="en-US" altLang="zh-CN" sz="1800" spc="-10" dirty="0">
                <a:solidFill>
                  <a:srgbClr val="0000fe"/>
                </a:solidFill>
                <a:latin typeface="Calibri"/>
                <a:ea typeface="Calibri"/>
              </a:rPr>
              <a:t>VDwwCN</a:t>
            </a:r>
            <a:r>
              <a:rPr lang="en-US" altLang="zh-CN" sz="1800" spc="-5" dirty="0">
                <a:solidFill>
                  <a:srgbClr val="0000fe"/>
                </a:solidFill>
                <a:latin typeface="Calibri"/>
                <a:ea typeface="Calibri"/>
              </a:rPr>
              <a:t>-</a:t>
            </a:r>
            <a:r>
              <a:rPr lang="en-US" altLang="zh-CN" sz="1800" dirty="0">
                <a:solidFill>
                  <a:srgbClr val="0000fe"/>
                </a:solidFill>
                <a:latin typeface="Calibri"/>
                <a:cs typeface="Calibri"/>
              </a:rPr>
              <a:t> </a:t>
            </a:r>
            <a:r>
              <a:rPr lang="en-US" altLang="zh-CN" sz="1800" spc="-10" dirty="0">
                <a:solidFill>
                  <a:srgbClr val="0000fe"/>
                </a:solidFill>
                <a:latin typeface="Calibri"/>
                <a:ea typeface="Calibri"/>
                <a:hlinkClick r:id="rId3"/>
              </a:rPr>
              <a:t>6Z3DGEzcrmvQtQ&amp;time_continue=7&amp;v=V</a:t>
            </a:r>
            <a:r>
              <a:rPr lang="en-US" altLang="zh-CN" sz="1800" spc="50" dirty="0">
                <a:solidFill>
                  <a:srgbClr val="0000fe"/>
                </a:solidFill>
                <a:latin typeface="Calibri"/>
                <a:ea typeface="Calibri"/>
                <a:hlinkClick r:id="rId2"/>
              </a:rPr>
              <a:t>-</a:t>
            </a:r>
            <a:r>
              <a:rPr lang="en-US" altLang="zh-CN" sz="1800" spc="-10" dirty="0">
                <a:solidFill>
                  <a:srgbClr val="0000fe"/>
                </a:solidFill>
                <a:latin typeface="Calibri"/>
                <a:ea typeface="Calibri"/>
                <a:hlinkClick r:id="rId2"/>
              </a:rPr>
              <a:t>VFZU</a:t>
            </a:r>
            <a:r>
              <a:rPr lang="en-US" altLang="zh-CN" sz="1800" spc="-5" dirty="0">
                <a:solidFill>
                  <a:srgbClr val="0000fe"/>
                </a:solidFill>
                <a:latin typeface="Calibri"/>
                <a:ea typeface="Calibri"/>
                <a:hlinkClick r:id="rId2"/>
              </a:rPr>
              <a:t>FJwt4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8478545" y="6399547"/>
            <a:ext cx="242862" cy="2788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Calibri"/>
                <a:ea typeface="Calibri"/>
              </a:rPr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>
					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2960"/>
            <a:ext cx="9144000" cy="6035040"/>
          </a:xfrm>
          <a:prstGeom prst="rect">
            <a:avLst/>
          </a:prstGeom>
        </p:spPr>
      </p:pic>
      <p:sp>
        <p:nvSpPr>
          <p:cNvPr id="12" name="TextBox 12"/>
          <p:cNvSpPr txBox="1"/>
          <p:nvPr/>
        </p:nvSpPr>
        <p:spPr>
          <a:xfrm>
            <a:off x="1866112" y="423415"/>
            <a:ext cx="5576131" cy="40014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zh-CN" altLang="en-US" sz="2800" spc="-179" dirty="0">
                <a:solidFill>
                  <a:srgbClr val="000000"/>
                </a:solidFill>
                <a:latin typeface="宋体"/>
                <a:ea typeface="宋体"/>
              </a:rPr>
              <a:t>社会的課題解決</a:t>
            </a:r>
            <a:r>
              <a:rPr lang="zh-CN" altLang="en-US" sz="2800" spc="-179" dirty="0">
                <a:solidFill>
                  <a:srgbClr val="000000"/>
                </a:solidFill>
                <a:latin typeface="宋体"/>
                <a:ea typeface="宋体"/>
              </a:rPr>
              <a:t>にむけた</a:t>
            </a:r>
            <a:r>
              <a:rPr lang="en-US" altLang="zh-CN" sz="2800" spc="-90" dirty="0">
                <a:solidFill>
                  <a:srgbClr val="fe0000"/>
                </a:solidFill>
                <a:latin typeface="Calibri"/>
                <a:ea typeface="Calibri"/>
              </a:rPr>
              <a:t>B</a:t>
            </a:r>
            <a:r>
              <a:rPr lang="en-US" altLang="zh-CN" sz="2800" spc="-40" dirty="0">
                <a:solidFill>
                  <a:srgbClr val="fe0000"/>
                </a:solidFill>
                <a:latin typeface="Calibri"/>
                <a:cs typeface="Calibri"/>
              </a:rPr>
              <a:t> </a:t>
            </a:r>
            <a:r>
              <a:rPr lang="en-US" altLang="zh-CN" sz="2800" spc="-85" dirty="0">
                <a:solidFill>
                  <a:srgbClr val="fe0000"/>
                </a:solidFill>
                <a:latin typeface="Calibri"/>
                <a:ea typeface="Calibri"/>
              </a:rPr>
              <a:t>Corp</a:t>
            </a:r>
            <a:r>
              <a:rPr lang="zh-CN" altLang="en-US" sz="2800" spc="-179" dirty="0">
                <a:solidFill>
                  <a:srgbClr val="fe0000"/>
                </a:solidFill>
                <a:latin typeface="宋体"/>
                <a:ea typeface="宋体"/>
              </a:rPr>
              <a:t>活動</a:t>
            </a:r>
            <a:r>
              <a:rPr lang="zh-CN" altLang="en-US" sz="2800" spc="-94" dirty="0">
                <a:solidFill>
                  <a:srgbClr val="fe0000"/>
                </a:solidFill>
                <a:latin typeface="宋体"/>
                <a:cs typeface="宋体"/>
              </a:rPr>
              <a:t> </a:t>
            </a:r>
            <a:r>
              <a:rPr lang="en-US" altLang="zh-CN" sz="2800" spc="-94" dirty="0">
                <a:solidFill>
                  <a:srgbClr val="fe0000"/>
                </a:solidFill>
                <a:latin typeface="Calibri"/>
                <a:ea typeface="Calibri"/>
              </a:rPr>
              <a:t>3</a:t>
            </a:r>
          </a:p>
          <a:p>
            <a:pPr>
              <a:lnSpc>
                <a:spcPts val="855"/>
              </a:lnSpc>
            </a:pPr>
            <a:endParaRPr lang="en-US" dirty="0" smtClean="0"/>
          </a:p>
          <a:p>
            <a:pPr marL="0" indent="3552875">
              <a:lnSpc>
                <a:spcPct val="101666"/>
              </a:lnSpc>
            </a:pPr>
            <a:r>
              <a:rPr lang="en-US" altLang="zh-CN" sz="3200" spc="5" dirty="0">
                <a:solidFill>
                  <a:srgbClr val="000000"/>
                </a:solidFill>
                <a:latin typeface="Calibri"/>
                <a:ea typeface="Calibri"/>
              </a:rPr>
              <a:t>2</a:t>
            </a:r>
            <a:r>
              <a:rPr lang="en-US" altLang="zh-CN" sz="3200" dirty="0">
                <a:solidFill>
                  <a:srgbClr val="000000"/>
                </a:solidFill>
                <a:latin typeface="Calibri"/>
                <a:ea typeface="Calibri"/>
              </a:rPr>
              <a:t>,788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19"/>
              </a:lnSpc>
            </a:pPr>
            <a:endParaRPr lang="en-US" dirty="0" smtClean="0"/>
          </a:p>
          <a:p>
            <a:pPr marL="0" indent="3701567">
              <a:lnSpc>
                <a:spcPct val="101666"/>
              </a:lnSpc>
            </a:pPr>
            <a:r>
              <a:rPr lang="en-US" altLang="zh-CN" sz="3200" spc="-5" dirty="0">
                <a:solidFill>
                  <a:srgbClr val="000000"/>
                </a:solidFill>
                <a:latin typeface="Calibri"/>
                <a:ea typeface="Calibri"/>
              </a:rPr>
              <a:t>64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8478545" y="6399547"/>
            <a:ext cx="242862" cy="2788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Calibri"/>
                <a:ea typeface="Calibri"/>
              </a:rPr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5">
					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" y="1363980"/>
            <a:ext cx="2468880" cy="4480560"/>
          </a:xfrm>
          <a:prstGeom prst="rect">
            <a:avLst/>
          </a:prstGeom>
        </p:spPr>
      </p:pic>
      <p:sp>
        <p:nvSpPr>
          <p:cNvPr id="15" name="Freeform 15"> 
				</p:cNvPr>
          <p:cNvSpPr/>
          <p:nvPr/>
        </p:nvSpPr>
        <p:spPr>
          <a:xfrm>
            <a:off x="4654550" y="1416050"/>
            <a:ext cx="1327150" cy="19050"/>
          </a:xfrm>
          <a:custGeom>
            <a:avLst/>
            <a:gdLst>
              <a:gd name="connsiteX0" fmla="*/ 11557 w 1327150"/>
              <a:gd name="connsiteY0" fmla="*/ 8661 h 19050"/>
              <a:gd name="connsiteX1" fmla="*/ 341757 w 1327150"/>
              <a:gd name="connsiteY1" fmla="*/ 8661 h 19050"/>
              <a:gd name="connsiteX2" fmla="*/ 671957 w 1327150"/>
              <a:gd name="connsiteY2" fmla="*/ 8661 h 19050"/>
              <a:gd name="connsiteX3" fmla="*/ 1002157 w 1327150"/>
              <a:gd name="connsiteY3" fmla="*/ 8661 h 19050"/>
              <a:gd name="connsiteX4" fmla="*/ 1332357 w 1327150"/>
              <a:gd name="connsiteY4" fmla="*/ 8661 h 19050"/>
              <a:gd name="connsiteX5" fmla="*/ 1332357 w 1327150"/>
              <a:gd name="connsiteY5" fmla="*/ 21361 h 19050"/>
              <a:gd name="connsiteX6" fmla="*/ 1002157 w 1327150"/>
              <a:gd name="connsiteY6" fmla="*/ 21361 h 19050"/>
              <a:gd name="connsiteX7" fmla="*/ 671957 w 1327150"/>
              <a:gd name="connsiteY7" fmla="*/ 21361 h 19050"/>
              <a:gd name="connsiteX8" fmla="*/ 341757 w 1327150"/>
              <a:gd name="connsiteY8" fmla="*/ 21361 h 19050"/>
              <a:gd name="connsiteX9" fmla="*/ 11557 w 1327150"/>
              <a:gd name="connsiteY9" fmla="*/ 21361 h 19050"/>
              <a:gd name="connsiteX10" fmla="*/ 11557 w 1327150"/>
              <a:gd name="connsiteY10" fmla="*/ 8661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7150" h="19050">
                <a:moveTo>
                  <a:pt x="11557" y="8661"/>
                </a:moveTo>
                <a:lnTo>
                  <a:pt x="341757" y="8661"/>
                </a:lnTo>
                <a:lnTo>
                  <a:pt x="671957" y="8661"/>
                </a:lnTo>
                <a:lnTo>
                  <a:pt x="1002157" y="8661"/>
                </a:lnTo>
                <a:lnTo>
                  <a:pt x="1332357" y="8661"/>
                </a:lnTo>
                <a:lnTo>
                  <a:pt x="1332357" y="21361"/>
                </a:lnTo>
                <a:lnTo>
                  <a:pt x="1002157" y="21361"/>
                </a:lnTo>
                <a:lnTo>
                  <a:pt x="671957" y="21361"/>
                </a:lnTo>
                <a:lnTo>
                  <a:pt x="341757" y="21361"/>
                </a:lnTo>
                <a:lnTo>
                  <a:pt x="11557" y="21361"/>
                </a:lnTo>
                <a:lnTo>
                  <a:pt x="11557" y="866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6"/>
          <p:cNvSpPr txBox="1"/>
          <p:nvPr/>
        </p:nvSpPr>
        <p:spPr>
          <a:xfrm>
            <a:off x="1866112" y="423415"/>
            <a:ext cx="6867069" cy="14573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zh-CN" altLang="en-US" sz="2800" spc="-139" dirty="0">
                <a:solidFill>
                  <a:srgbClr val="000000"/>
                </a:solidFill>
                <a:latin typeface="PMingLiU"/>
                <a:ea typeface="PMingLiU"/>
              </a:rPr>
              <a:t>社会的課題解決にむけた</a:t>
            </a:r>
            <a:r>
              <a:rPr lang="en-US" altLang="zh-CN" sz="2800" spc="-90" dirty="0">
                <a:solidFill>
                  <a:srgbClr val="fe0000"/>
                </a:solidFill>
                <a:latin typeface="Calibri"/>
                <a:ea typeface="Calibri"/>
              </a:rPr>
              <a:t>B</a:t>
            </a:r>
            <a:r>
              <a:rPr lang="en-US" altLang="zh-CN" sz="2800" spc="-30" dirty="0">
                <a:solidFill>
                  <a:srgbClr val="fe0000"/>
                </a:solidFill>
                <a:latin typeface="Calibri"/>
                <a:cs typeface="Calibri"/>
              </a:rPr>
              <a:t> </a:t>
            </a:r>
            <a:r>
              <a:rPr lang="en-US" altLang="zh-CN" sz="2800" spc="-69" dirty="0">
                <a:solidFill>
                  <a:srgbClr val="fe0000"/>
                </a:solidFill>
                <a:latin typeface="Calibri"/>
                <a:ea typeface="Calibri"/>
              </a:rPr>
              <a:t>Corp</a:t>
            </a:r>
            <a:r>
              <a:rPr lang="zh-CN" altLang="en-US" sz="2800" spc="-135" dirty="0">
                <a:solidFill>
                  <a:srgbClr val="fe0000"/>
                </a:solidFill>
                <a:latin typeface="PMingLiU"/>
                <a:ea typeface="PMingLiU"/>
              </a:rPr>
              <a:t>活動</a:t>
            </a:r>
            <a:r>
              <a:rPr lang="zh-CN" altLang="en-US" sz="2800" spc="-40" dirty="0">
                <a:solidFill>
                  <a:srgbClr val="fe0000"/>
                </a:solidFill>
                <a:latin typeface="PMingLiU"/>
                <a:cs typeface="PMingLiU"/>
              </a:rPr>
              <a:t> </a:t>
            </a:r>
            <a:r>
              <a:rPr lang="en-US" altLang="zh-CN" sz="2800" spc="-75" dirty="0">
                <a:solidFill>
                  <a:srgbClr val="fe0000"/>
                </a:solidFill>
                <a:latin typeface="Calibri"/>
                <a:ea typeface="Calibri"/>
              </a:rPr>
              <a:t>4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35"/>
              </a:lnSpc>
            </a:pPr>
            <a:endParaRPr lang="en-US" dirty="0" smtClean="0"/>
          </a:p>
          <a:p>
            <a:pPr marL="0" indent="2795993">
              <a:lnSpc>
                <a:spcPct val="100000"/>
              </a:lnSpc>
            </a:pPr>
            <a:r>
              <a:rPr lang="zh-CN" altLang="en-US" sz="1800" spc="-55" dirty="0">
                <a:solidFill>
                  <a:srgbClr val="000000"/>
                </a:solidFill>
                <a:latin typeface="PMingLiU"/>
                <a:ea typeface="PMingLiU"/>
              </a:rPr>
              <a:t>審査項目</a:t>
            </a:r>
            <a:r>
              <a:rPr lang="zh-CN" altLang="en-US" sz="1800" spc="-60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1800" spc="-55" dirty="0">
                <a:solidFill>
                  <a:srgbClr val="000000"/>
                </a:solidFill>
                <a:latin typeface="PMingLiU"/>
                <a:ea typeface="PMingLiU"/>
              </a:rPr>
              <a:t>例</a:t>
            </a:r>
          </a:p>
          <a:p>
            <a:pPr>
              <a:lnSpc>
                <a:spcPts val="1194"/>
              </a:lnSpc>
            </a:pPr>
            <a:endParaRPr lang="en-US" dirty="0" smtClean="0"/>
          </a:p>
          <a:p>
            <a:pPr marL="0" indent="1073403">
              <a:lnSpc>
                <a:spcPct val="100000"/>
              </a:lnSpc>
            </a:pPr>
            <a:r>
              <a:rPr lang="zh-CN" altLang="en-US" sz="1800" spc="-504" dirty="0">
                <a:solidFill>
                  <a:srgbClr val="000000"/>
                </a:solidFill>
                <a:latin typeface="PMingLiU"/>
                <a:ea typeface="PMingLiU"/>
              </a:rPr>
              <a:t>ミッションとエンゲージメント、コー</a:t>
            </a:r>
            <a:r>
              <a:rPr lang="zh-CN" altLang="en-US" sz="1800" spc="-494" dirty="0">
                <a:solidFill>
                  <a:srgbClr val="000000"/>
                </a:solidFill>
                <a:latin typeface="PMingLiU"/>
                <a:ea typeface="PMingLiU"/>
              </a:rPr>
              <a:t>ポレイト・アカウンタビリティ、倫理、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419059" y="1923430"/>
            <a:ext cx="932679" cy="39197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zh-CN" altLang="en-US" sz="1800" spc="-384" dirty="0">
                <a:solidFill>
                  <a:srgbClr val="000000"/>
                </a:solidFill>
                <a:latin typeface="PMingLiU"/>
                <a:ea typeface="PMingLiU"/>
              </a:rPr>
              <a:t>ガバ</a:t>
            </a:r>
            <a:r>
              <a:rPr lang="zh-CN" altLang="en-US" sz="1800" spc="-375" dirty="0">
                <a:solidFill>
                  <a:srgbClr val="000000"/>
                </a:solidFill>
                <a:latin typeface="PMingLiU"/>
                <a:ea typeface="PMingLiU"/>
              </a:rPr>
              <a:t>ナンス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25"/>
              </a:lnSpc>
            </a:pPr>
            <a:endParaRPr lang="en-US" dirty="0" smtClean="0"/>
          </a:p>
          <a:p>
            <a:pPr marL="0" indent="104051">
              <a:lnSpc>
                <a:spcPct val="100000"/>
              </a:lnSpc>
            </a:pPr>
            <a:r>
              <a:rPr lang="zh-CN" altLang="en-US" sz="1800" spc="-5" dirty="0">
                <a:solidFill>
                  <a:srgbClr val="000000"/>
                </a:solidFill>
                <a:latin typeface="PMingLiU"/>
                <a:ea typeface="PMingLiU"/>
              </a:rPr>
              <a:t>従業員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3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zh-CN" altLang="en-US" sz="1800" spc="-600" dirty="0">
                <a:solidFill>
                  <a:srgbClr val="000000"/>
                </a:solidFill>
                <a:latin typeface="PMingLiU"/>
                <a:ea typeface="PMingLiU"/>
              </a:rPr>
              <a:t>コミュ</a:t>
            </a:r>
            <a:r>
              <a:rPr lang="zh-CN" altLang="en-US" sz="1800" spc="-590" dirty="0">
                <a:solidFill>
                  <a:srgbClr val="000000"/>
                </a:solidFill>
                <a:latin typeface="PMingLiU"/>
                <a:ea typeface="PMingLiU"/>
              </a:rPr>
              <a:t>ニティ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00"/>
              </a:lnSpc>
            </a:pPr>
            <a:endParaRPr lang="en-US" dirty="0" smtClean="0"/>
          </a:p>
          <a:p>
            <a:pPr marL="0" indent="278269">
              <a:lnSpc>
                <a:spcPct val="100000"/>
              </a:lnSpc>
            </a:pPr>
            <a:r>
              <a:rPr lang="zh-CN" altLang="en-US" sz="1800" spc="-5" dirty="0">
                <a:solidFill>
                  <a:srgbClr val="000000"/>
                </a:solidFill>
                <a:latin typeface="PMingLiU"/>
                <a:ea typeface="PMingLiU"/>
              </a:rPr>
              <a:t>環境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95"/>
              </a:lnSpc>
            </a:pPr>
            <a:endParaRPr lang="en-US" dirty="0" smtClean="0"/>
          </a:p>
          <a:p>
            <a:pPr marL="0" indent="278269">
              <a:lnSpc>
                <a:spcPct val="100000"/>
              </a:lnSpc>
            </a:pPr>
            <a:r>
              <a:rPr lang="zh-CN" altLang="en-US" sz="1800" spc="-5" dirty="0">
                <a:solidFill>
                  <a:srgbClr val="000000"/>
                </a:solidFill>
                <a:latin typeface="PMingLiU"/>
                <a:ea typeface="PMingLiU"/>
              </a:rPr>
              <a:t>顧客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2926092" y="1880759"/>
            <a:ext cx="5766523" cy="44258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423">
              <a:lnSpc>
                <a:spcPct val="100000"/>
              </a:lnSpc>
            </a:pPr>
            <a:r>
              <a:rPr lang="zh-CN" altLang="en-US" sz="1800" spc="-405" dirty="0">
                <a:solidFill>
                  <a:srgbClr val="000000"/>
                </a:solidFill>
                <a:latin typeface="PMingLiU"/>
                <a:ea typeface="PMingLiU"/>
              </a:rPr>
              <a:t>透明性、ガバナンス指標、ミッショ</a:t>
            </a:r>
            <a:r>
              <a:rPr lang="zh-CN" altLang="en-US" sz="1800" spc="-400" dirty="0">
                <a:solidFill>
                  <a:srgbClr val="000000"/>
                </a:solidFill>
                <a:latin typeface="PMingLiU"/>
                <a:ea typeface="PMingLiU"/>
              </a:rPr>
              <a:t>ンロック</a:t>
            </a:r>
          </a:p>
          <a:p>
            <a:pPr>
              <a:lnSpc>
                <a:spcPts val="1410"/>
              </a:lnSpc>
            </a:pPr>
            <a:endParaRPr lang="en-US" dirty="0" smtClean="0"/>
          </a:p>
          <a:p>
            <a:pPr hangingPunct="0" marL="13423">
              <a:lnSpc>
                <a:spcPct val="95833"/>
              </a:lnSpc>
            </a:pPr>
            <a:r>
              <a:rPr lang="zh-CN" altLang="en-US" sz="1800" spc="-239" dirty="0">
                <a:solidFill>
                  <a:srgbClr val="000000"/>
                </a:solidFill>
                <a:latin typeface="PMingLiU"/>
                <a:ea typeface="PMingLiU"/>
              </a:rPr>
              <a:t>労働者の指標、報酬と賃金、福利厚生、</a:t>
            </a:r>
            <a:r>
              <a:rPr lang="zh-CN" altLang="en-US" sz="1800" spc="-234" dirty="0">
                <a:solidFill>
                  <a:srgbClr val="000000"/>
                </a:solidFill>
                <a:latin typeface="PMingLiU"/>
                <a:ea typeface="PMingLiU"/>
              </a:rPr>
              <a:t>トレーニングと教育、</a:t>
            </a:r>
            <a:br/>
            <a:r>
              <a:rPr lang="zh-CN" altLang="en-US" sz="1800" spc="-264" dirty="0">
                <a:solidFill>
                  <a:srgbClr val="000000"/>
                </a:solidFill>
                <a:latin typeface="PMingLiU"/>
                <a:ea typeface="PMingLiU"/>
              </a:rPr>
              <a:t>労働者の所有、経営と労働者のコミュニ</a:t>
            </a:r>
            <a:r>
              <a:rPr lang="zh-CN" altLang="en-US" sz="1800" spc="-259" dirty="0">
                <a:solidFill>
                  <a:srgbClr val="000000"/>
                </a:solidFill>
                <a:latin typeface="PMingLiU"/>
                <a:ea typeface="PMingLiU"/>
              </a:rPr>
              <a:t>ケーション、職務の柔軟</a:t>
            </a:r>
            <a:r>
              <a:rPr lang="zh-CN" altLang="en-US" sz="1800" spc="-40" dirty="0">
                <a:solidFill>
                  <a:srgbClr val="000000"/>
                </a:solidFill>
                <a:latin typeface="PMingLiU"/>
                <a:ea typeface="PMingLiU"/>
              </a:rPr>
              <a:t>性</a:t>
            </a:r>
            <a:r>
              <a:rPr lang="en-US" altLang="zh-CN" sz="1800" spc="-15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zh-CN" altLang="en-US" sz="1800" spc="-40" dirty="0">
                <a:solidFill>
                  <a:srgbClr val="000000"/>
                </a:solidFill>
                <a:latin typeface="PMingLiU"/>
                <a:ea typeface="PMingLiU"/>
              </a:rPr>
              <a:t>企業文化、労働環境</a:t>
            </a:r>
            <a:r>
              <a:rPr lang="en-US" altLang="zh-CN" sz="1800" spc="-25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zh-CN" altLang="en-US" sz="1800" spc="-45" dirty="0">
                <a:solidFill>
                  <a:srgbClr val="000000"/>
                </a:solidFill>
                <a:latin typeface="PMingLiU"/>
                <a:ea typeface="PMingLiU"/>
              </a:rPr>
              <a:t>安</a:t>
            </a:r>
            <a:r>
              <a:rPr lang="zh-CN" altLang="en-US" sz="1800" spc="-40" dirty="0">
                <a:solidFill>
                  <a:srgbClr val="000000"/>
                </a:solidFill>
                <a:latin typeface="PMingLiU"/>
                <a:ea typeface="PMingLiU"/>
              </a:rPr>
              <a:t>全衛生</a:t>
            </a:r>
          </a:p>
          <a:p>
            <a:pPr>
              <a:lnSpc>
                <a:spcPts val="1135"/>
              </a:lnSpc>
            </a:pPr>
            <a:endParaRPr lang="en-US" dirty="0" smtClean="0"/>
          </a:p>
          <a:p>
            <a:pPr marL="0" indent="13423">
              <a:lnSpc>
                <a:spcPct val="100000"/>
              </a:lnSpc>
            </a:pPr>
            <a:r>
              <a:rPr lang="zh-CN" altLang="en-US" sz="1800" spc="-304" dirty="0">
                <a:solidFill>
                  <a:srgbClr val="000000"/>
                </a:solidFill>
                <a:latin typeface="PMingLiU"/>
                <a:ea typeface="PMingLiU"/>
              </a:rPr>
              <a:t>雇用創造、</a:t>
            </a:r>
            <a:r>
              <a:rPr lang="zh-CN" altLang="en-US" sz="1800" spc="-304" dirty="0">
                <a:solidFill>
                  <a:srgbClr val="000000"/>
                </a:solidFill>
                <a:latin typeface="PMingLiU"/>
                <a:ea typeface="PMingLiU"/>
              </a:rPr>
              <a:t>ダイバーシティ＆インクルージョン、</a:t>
            </a:r>
            <a:r>
              <a:rPr lang="zh-CN" altLang="en-US" sz="1800" spc="-295" dirty="0">
                <a:solidFill>
                  <a:srgbClr val="000000"/>
                </a:solidFill>
                <a:latin typeface="PMingLiU"/>
                <a:ea typeface="PMingLiU"/>
              </a:rPr>
              <a:t>市民活動</a:t>
            </a:r>
            <a:r>
              <a:rPr lang="zh-CN" altLang="en-US" sz="1800" spc="-300" dirty="0">
                <a:solidFill>
                  <a:srgbClr val="000000"/>
                </a:solidFill>
                <a:latin typeface="PMingLiU"/>
                <a:ea typeface="PMingLiU"/>
              </a:rPr>
              <a:t>への</a:t>
            </a:r>
            <a:r>
              <a:rPr lang="zh-CN" altLang="en-US" sz="1800" spc="-309" dirty="0">
                <a:solidFill>
                  <a:srgbClr val="000000"/>
                </a:solidFill>
                <a:latin typeface="PMingLiU"/>
                <a:ea typeface="PMingLiU"/>
              </a:rPr>
              <a:t>関</a:t>
            </a:r>
          </a:p>
          <a:p>
            <a:pPr hangingPunct="0" marL="13423">
              <a:lnSpc>
                <a:spcPct val="95833"/>
              </a:lnSpc>
            </a:pPr>
            <a:r>
              <a:rPr lang="zh-CN" altLang="en-US" sz="1800" spc="-389" dirty="0">
                <a:solidFill>
                  <a:srgbClr val="000000"/>
                </a:solidFill>
                <a:latin typeface="PMingLiU"/>
                <a:ea typeface="PMingLiU"/>
              </a:rPr>
              <a:t>与・寄付、地域</a:t>
            </a:r>
            <a:r>
              <a:rPr lang="zh-CN" altLang="en-US" sz="1800" spc="-384" dirty="0">
                <a:solidFill>
                  <a:srgbClr val="000000"/>
                </a:solidFill>
                <a:latin typeface="PMingLiU"/>
                <a:ea typeface="PMingLiU"/>
              </a:rPr>
              <a:t>への</a:t>
            </a:r>
            <a:r>
              <a:rPr lang="zh-CN" altLang="en-US" sz="1800" spc="-389" dirty="0">
                <a:solidFill>
                  <a:srgbClr val="000000"/>
                </a:solidFill>
                <a:latin typeface="PMingLiU"/>
                <a:ea typeface="PMingLiU"/>
              </a:rPr>
              <a:t>関与・寄付、</a:t>
            </a:r>
            <a:r>
              <a:rPr lang="zh-CN" altLang="en-US" sz="1800" spc="-389" dirty="0">
                <a:solidFill>
                  <a:srgbClr val="000000"/>
                </a:solidFill>
                <a:latin typeface="PMingLiU"/>
                <a:ea typeface="PMingLiU"/>
              </a:rPr>
              <a:t>サプライヤ・ディストリビュータ・</a:t>
            </a:r>
            <a:r>
              <a:rPr lang="zh-CN" altLang="en-US" sz="1800" spc="-370" dirty="0">
                <a:solidFill>
                  <a:srgbClr val="000000"/>
                </a:solidFill>
                <a:latin typeface="PMingLiU"/>
                <a:ea typeface="PMingLiU"/>
              </a:rPr>
              <a:t>製</a:t>
            </a:r>
            <a:r>
              <a:rPr lang="zh-CN" altLang="en-US" sz="1800" spc="-485" dirty="0">
                <a:solidFill>
                  <a:srgbClr val="000000"/>
                </a:solidFill>
                <a:latin typeface="PMingLiU"/>
                <a:ea typeface="PMingLiU"/>
              </a:rPr>
              <a:t>品、</a:t>
            </a:r>
            <a:r>
              <a:rPr lang="zh-CN" altLang="en-US" sz="1800" spc="-485" dirty="0">
                <a:solidFill>
                  <a:srgbClr val="000000"/>
                </a:solidFill>
                <a:latin typeface="PMingLiU"/>
                <a:ea typeface="PMingLiU"/>
              </a:rPr>
              <a:t>コミュニティ・ビ</a:t>
            </a:r>
            <a:r>
              <a:rPr lang="zh-CN" altLang="en-US" sz="1800" spc="-480" dirty="0">
                <a:solidFill>
                  <a:srgbClr val="000000"/>
                </a:solidFill>
                <a:latin typeface="PMingLiU"/>
                <a:ea typeface="PMingLiU"/>
              </a:rPr>
              <a:t>ジネスモデル</a:t>
            </a:r>
          </a:p>
          <a:p>
            <a:pPr>
              <a:lnSpc>
                <a:spcPts val="1360"/>
              </a:lnSpc>
            </a:pPr>
            <a:endParaRPr lang="en-US" dirty="0" smtClean="0"/>
          </a:p>
          <a:p>
            <a:pPr hangingPunct="0" marL="0">
              <a:lnSpc>
                <a:spcPct val="95833"/>
              </a:lnSpc>
            </a:pPr>
            <a:r>
              <a:rPr lang="zh-CN" altLang="en-US" sz="1800" spc="-309" dirty="0">
                <a:solidFill>
                  <a:srgbClr val="000000"/>
                </a:solidFill>
                <a:latin typeface="PMingLiU"/>
                <a:ea typeface="PMingLiU"/>
              </a:rPr>
              <a:t>土地・</a:t>
            </a:r>
            <a:r>
              <a:rPr lang="zh-CN" altLang="en-US" sz="1800" spc="-309" dirty="0">
                <a:solidFill>
                  <a:srgbClr val="000000"/>
                </a:solidFill>
                <a:latin typeface="PMingLiU"/>
                <a:ea typeface="PMingLiU"/>
              </a:rPr>
              <a:t>オフィス・</a:t>
            </a:r>
            <a:r>
              <a:rPr lang="zh-CN" altLang="en-US" sz="1800" spc="-309" dirty="0">
                <a:solidFill>
                  <a:srgbClr val="000000"/>
                </a:solidFill>
                <a:latin typeface="PMingLiU"/>
                <a:ea typeface="PMingLiU"/>
              </a:rPr>
              <a:t>工場、排出量、環境</a:t>
            </a:r>
            <a:r>
              <a:rPr lang="zh-CN" altLang="en-US" sz="1800" spc="-304" dirty="0">
                <a:solidFill>
                  <a:srgbClr val="000000"/>
                </a:solidFill>
                <a:latin typeface="PMingLiU"/>
                <a:ea typeface="PMingLiU"/>
              </a:rPr>
              <a:t>モデル、</a:t>
            </a:r>
            <a:r>
              <a:rPr lang="zh-CN" altLang="en-US" sz="1800" spc="-309" dirty="0">
                <a:solidFill>
                  <a:srgbClr val="000000"/>
                </a:solidFill>
                <a:latin typeface="PMingLiU"/>
                <a:ea typeface="PMingLiU"/>
              </a:rPr>
              <a:t>卸売</a:t>
            </a:r>
            <a:r>
              <a:rPr lang="zh-CN" altLang="en-US" sz="1800" spc="-309" dirty="0">
                <a:solidFill>
                  <a:srgbClr val="000000"/>
                </a:solidFill>
                <a:latin typeface="PMingLiU"/>
                <a:ea typeface="PMingLiU"/>
              </a:rPr>
              <a:t>プロセス</a:t>
            </a:r>
            <a:r>
              <a:rPr lang="zh-CN" altLang="en-US" sz="1800" spc="-304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1800" spc="-309" dirty="0">
                <a:solidFill>
                  <a:srgbClr val="000000"/>
                </a:solidFill>
                <a:latin typeface="PMingLiU"/>
                <a:ea typeface="PMingLiU"/>
              </a:rPr>
              <a:t>保</a:t>
            </a:r>
            <a:br/>
            <a:r>
              <a:rPr lang="zh-CN" altLang="en-US" sz="1800" spc="-254" dirty="0">
                <a:solidFill>
                  <a:srgbClr val="000000"/>
                </a:solidFill>
                <a:latin typeface="PMingLiU"/>
                <a:ea typeface="PMingLiU"/>
              </a:rPr>
              <a:t>全、環境製品</a:t>
            </a:r>
            <a:r>
              <a:rPr lang="zh-CN" altLang="en-US" sz="1800" spc="-245" dirty="0">
                <a:solidFill>
                  <a:srgbClr val="000000"/>
                </a:solidFill>
                <a:latin typeface="PMingLiU"/>
                <a:ea typeface="PMingLiU"/>
              </a:rPr>
              <a:t>と</a:t>
            </a:r>
            <a:r>
              <a:rPr lang="zh-CN" altLang="en-US" sz="1800" spc="-254" dirty="0">
                <a:solidFill>
                  <a:srgbClr val="000000"/>
                </a:solidFill>
                <a:latin typeface="PMingLiU"/>
                <a:ea typeface="PMingLiU"/>
              </a:rPr>
              <a:t>サービス</a:t>
            </a:r>
            <a:r>
              <a:rPr lang="zh-CN" altLang="en-US" sz="1800" spc="-245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1800" spc="-254" dirty="0">
                <a:solidFill>
                  <a:srgbClr val="000000"/>
                </a:solidFill>
                <a:latin typeface="PMingLiU"/>
                <a:ea typeface="PMingLiU"/>
              </a:rPr>
              <a:t>問題、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8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zh-CN" altLang="en-US" sz="1800" spc="-339" dirty="0">
                <a:solidFill>
                  <a:srgbClr val="000000"/>
                </a:solidFill>
                <a:latin typeface="PMingLiU"/>
                <a:ea typeface="PMingLiU"/>
              </a:rPr>
              <a:t>顧客モデル、顧客と製</a:t>
            </a:r>
            <a:r>
              <a:rPr lang="zh-CN" altLang="en-US" sz="1800" spc="-334" dirty="0">
                <a:solidFill>
                  <a:srgbClr val="000000"/>
                </a:solidFill>
                <a:latin typeface="PMingLiU"/>
                <a:ea typeface="PMingLiU"/>
              </a:rPr>
              <a:t>品・サービス、ニーズの高いサービス、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75"/>
              </a:lnSpc>
            </a:pPr>
            <a:endParaRPr lang="en-US" dirty="0" smtClean="0"/>
          </a:p>
          <a:p>
            <a:pPr marL="0" indent="5552452">
              <a:lnSpc>
                <a:spcPct val="101666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Calibri"/>
                <a:ea typeface="Calibri"/>
              </a:rPr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0">
					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479" y="1859280"/>
            <a:ext cx="3947160" cy="3870960"/>
          </a:xfrm>
          <a:prstGeom prst="rect">
            <a:avLst/>
          </a:prstGeom>
        </p:spPr>
      </p:pic>
      <p:pic>
        <p:nvPicPr>
          <p:cNvPr id="21" name="Picture 21">
					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580" y="960119"/>
            <a:ext cx="2004060" cy="807720"/>
          </a:xfrm>
          <a:prstGeom prst="rect">
            <a:avLst/>
          </a:prstGeom>
        </p:spPr>
      </p:pic>
      <p:pic>
        <p:nvPicPr>
          <p:cNvPr id="22" name="Picture 22">
					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" y="1859280"/>
            <a:ext cx="3985260" cy="4800600"/>
          </a:xfrm>
          <a:prstGeom prst="rect">
            <a:avLst/>
          </a:prstGeom>
        </p:spPr>
      </p:pic>
      <p:sp>
        <p:nvSpPr>
          <p:cNvPr id="22" name="TextBox 22"/>
          <p:cNvSpPr txBox="1"/>
          <p:nvPr/>
        </p:nvSpPr>
        <p:spPr>
          <a:xfrm>
            <a:off x="599440" y="322831"/>
            <a:ext cx="5643563" cy="12781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zh-CN" altLang="en-US" sz="2800" spc="-139" dirty="0">
                <a:solidFill>
                  <a:srgbClr val="000000"/>
                </a:solidFill>
                <a:latin typeface="PMingLiU"/>
                <a:ea typeface="PMingLiU"/>
              </a:rPr>
              <a:t>社会的課題解決</a:t>
            </a:r>
            <a:r>
              <a:rPr lang="zh-CN" altLang="en-US" sz="2800" spc="-144" dirty="0">
                <a:solidFill>
                  <a:srgbClr val="000000"/>
                </a:solidFill>
                <a:latin typeface="PMingLiU"/>
                <a:ea typeface="PMingLiU"/>
              </a:rPr>
              <a:t>にむけた</a:t>
            </a:r>
            <a:r>
              <a:rPr lang="en-US" altLang="zh-CN" sz="2800" spc="-69" dirty="0">
                <a:solidFill>
                  <a:srgbClr val="fe0000"/>
                </a:solidFill>
                <a:latin typeface="Calibri"/>
                <a:ea typeface="Calibri"/>
              </a:rPr>
              <a:t>B</a:t>
            </a:r>
            <a:r>
              <a:rPr lang="en-US" altLang="zh-CN" sz="2800" spc="-30" dirty="0">
                <a:solidFill>
                  <a:srgbClr val="fe0000"/>
                </a:solidFill>
                <a:latin typeface="Calibri"/>
                <a:cs typeface="Calibri"/>
              </a:rPr>
              <a:t> </a:t>
            </a:r>
            <a:r>
              <a:rPr lang="en-US" altLang="zh-CN" sz="2800" spc="-69" dirty="0">
                <a:solidFill>
                  <a:srgbClr val="fe0000"/>
                </a:solidFill>
                <a:latin typeface="Calibri"/>
                <a:ea typeface="Calibri"/>
              </a:rPr>
              <a:t>Corp</a:t>
            </a:r>
            <a:r>
              <a:rPr lang="zh-CN" altLang="en-US" sz="2800" spc="-135" dirty="0">
                <a:solidFill>
                  <a:srgbClr val="fe0000"/>
                </a:solidFill>
                <a:latin typeface="PMingLiU"/>
                <a:ea typeface="PMingLiU"/>
              </a:rPr>
              <a:t>活動</a:t>
            </a:r>
            <a:r>
              <a:rPr lang="zh-CN" altLang="en-US" sz="2800" spc="-40" dirty="0">
                <a:solidFill>
                  <a:srgbClr val="fe0000"/>
                </a:solidFill>
                <a:latin typeface="PMingLiU"/>
                <a:cs typeface="PMingLiU"/>
              </a:rPr>
              <a:t> </a:t>
            </a:r>
            <a:r>
              <a:rPr lang="en-US" altLang="zh-CN" sz="2800" spc="-75" dirty="0">
                <a:solidFill>
                  <a:srgbClr val="fe0000"/>
                </a:solidFill>
                <a:latin typeface="Calibri"/>
                <a:ea typeface="Calibri"/>
              </a:rPr>
              <a:t>5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30"/>
              </a:lnSpc>
            </a:pPr>
            <a:endParaRPr lang="en-US" dirty="0" smtClean="0"/>
          </a:p>
          <a:p>
            <a:pPr marL="0" indent="355599">
              <a:lnSpc>
                <a:spcPct val="101666"/>
              </a:lnSpc>
            </a:pPr>
            <a:r>
              <a:rPr lang="en-US" altLang="zh-CN" sz="2800" spc="-114" dirty="0">
                <a:solidFill>
                  <a:srgbClr val="000000"/>
                </a:solidFill>
                <a:latin typeface="Calibri"/>
                <a:ea typeface="Calibri"/>
              </a:rPr>
              <a:t>Patagonia</a:t>
            </a:r>
            <a:r>
              <a:rPr lang="en-US" altLang="zh-CN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zh-CN" altLang="en-US" sz="2800" spc="-120" dirty="0">
                <a:solidFill>
                  <a:srgbClr val="000000"/>
                </a:solidFill>
                <a:latin typeface="PMingLiU"/>
                <a:ea typeface="PMingLiU"/>
              </a:rPr>
              <a:t>ﾊﾟﾀｺﾞﾆｱ</a:t>
            </a:r>
            <a:r>
              <a:rPr lang="zh-CN" altLang="en-US" sz="2800" spc="-270" dirty="0">
                <a:solidFill>
                  <a:srgbClr val="000000"/>
                </a:solidFill>
                <a:latin typeface="PMingLiU"/>
                <a:ea typeface="PMingLiU"/>
              </a:rPr>
              <a:t>（</a:t>
            </a:r>
            <a:r>
              <a:rPr lang="zh-CN" altLang="en-US" sz="2800" spc="-125" dirty="0">
                <a:solidFill>
                  <a:srgbClr val="000000"/>
                </a:solidFill>
                <a:latin typeface="PMingLiU"/>
                <a:ea typeface="PMingLiU"/>
              </a:rPr>
              <a:t>ｱｳﾄﾄﾞｱ</a:t>
            </a:r>
            <a:r>
              <a:rPr lang="zh-CN" altLang="en-US" sz="2800" spc="-250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zh-CN" altLang="en-US" sz="2800" spc="-125" dirty="0">
                <a:solidFill>
                  <a:srgbClr val="000000"/>
                </a:solidFill>
                <a:latin typeface="PMingLiU"/>
                <a:ea typeface="PMingLiU"/>
              </a:rPr>
              <a:t>ｱﾊﾟﾚﾙ</a:t>
            </a:r>
            <a:r>
              <a:rPr lang="zh-CN" altLang="en-US" sz="2800" spc="-254" dirty="0">
                <a:solidFill>
                  <a:srgbClr val="000000"/>
                </a:solidFill>
                <a:latin typeface="PMingLiU"/>
                <a:ea typeface="PMingLiU"/>
              </a:rPr>
              <a:t>）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8478545" y="6320299"/>
            <a:ext cx="242862" cy="2788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Calibri"/>
                <a:ea typeface="Calibri"/>
              </a:rPr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5">
					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5920" y="2065020"/>
            <a:ext cx="3550920" cy="3680460"/>
          </a:xfrm>
          <a:prstGeom prst="rect">
            <a:avLst/>
          </a:prstGeom>
        </p:spPr>
      </p:pic>
      <p:sp>
        <p:nvSpPr>
          <p:cNvPr id="25" name="TextBox 25"/>
          <p:cNvSpPr txBox="1"/>
          <p:nvPr/>
        </p:nvSpPr>
        <p:spPr>
          <a:xfrm>
            <a:off x="599440" y="423415"/>
            <a:ext cx="6842804" cy="1996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266672">
              <a:lnSpc>
                <a:spcPct val="101666"/>
              </a:lnSpc>
            </a:pPr>
            <a:r>
              <a:rPr lang="zh-CN" altLang="en-US" sz="2800" spc="-139" dirty="0">
                <a:solidFill>
                  <a:srgbClr val="000000"/>
                </a:solidFill>
                <a:latin typeface="PMingLiU"/>
                <a:ea typeface="PMingLiU"/>
              </a:rPr>
              <a:t>社会的課題解決</a:t>
            </a:r>
            <a:r>
              <a:rPr lang="zh-CN" altLang="en-US" sz="2800" spc="-144" dirty="0">
                <a:solidFill>
                  <a:srgbClr val="000000"/>
                </a:solidFill>
                <a:latin typeface="PMingLiU"/>
                <a:ea typeface="PMingLiU"/>
              </a:rPr>
              <a:t>にむけた</a:t>
            </a:r>
            <a:r>
              <a:rPr lang="en-US" altLang="zh-CN" sz="2800" spc="-69" dirty="0">
                <a:solidFill>
                  <a:srgbClr val="fe0000"/>
                </a:solidFill>
                <a:latin typeface="Calibri"/>
                <a:ea typeface="Calibri"/>
              </a:rPr>
              <a:t>B</a:t>
            </a:r>
            <a:r>
              <a:rPr lang="en-US" altLang="zh-CN" sz="2800" spc="-30" dirty="0">
                <a:solidFill>
                  <a:srgbClr val="fe0000"/>
                </a:solidFill>
                <a:latin typeface="Calibri"/>
                <a:cs typeface="Calibri"/>
              </a:rPr>
              <a:t> </a:t>
            </a:r>
            <a:r>
              <a:rPr lang="en-US" altLang="zh-CN" sz="2800" spc="-69" dirty="0">
                <a:solidFill>
                  <a:srgbClr val="fe0000"/>
                </a:solidFill>
                <a:latin typeface="Calibri"/>
                <a:ea typeface="Calibri"/>
              </a:rPr>
              <a:t>Corp</a:t>
            </a:r>
            <a:r>
              <a:rPr lang="zh-CN" altLang="en-US" sz="2800" spc="-135" dirty="0">
                <a:solidFill>
                  <a:srgbClr val="fe0000"/>
                </a:solidFill>
                <a:latin typeface="PMingLiU"/>
                <a:ea typeface="PMingLiU"/>
              </a:rPr>
              <a:t>活動</a:t>
            </a:r>
            <a:r>
              <a:rPr lang="zh-CN" altLang="en-US" sz="2800" spc="-40" dirty="0">
                <a:solidFill>
                  <a:srgbClr val="fe0000"/>
                </a:solidFill>
                <a:latin typeface="PMingLiU"/>
                <a:cs typeface="PMingLiU"/>
              </a:rPr>
              <a:t> </a:t>
            </a:r>
            <a:r>
              <a:rPr lang="en-US" altLang="zh-CN" sz="2800" spc="-75" dirty="0">
                <a:solidFill>
                  <a:srgbClr val="fe0000"/>
                </a:solidFill>
                <a:latin typeface="Calibri"/>
                <a:ea typeface="Calibri"/>
              </a:rPr>
              <a:t>6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00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zh-CN" altLang="en-US" sz="2400" spc="-20" dirty="0">
                <a:solidFill>
                  <a:srgbClr val="000000"/>
                </a:solidFill>
                <a:latin typeface="PMingLiU"/>
                <a:ea typeface="PMingLiU"/>
              </a:rPr>
              <a:t>企業内の副次的な</a:t>
            </a:r>
            <a:r>
              <a:rPr lang="en-US" altLang="zh-CN" sz="2400" spc="-15" dirty="0">
                <a:solidFill>
                  <a:srgbClr val="000000"/>
                </a:solidFill>
                <a:latin typeface="Calibri"/>
                <a:ea typeface="Calibri"/>
              </a:rPr>
              <a:t>CSR</a:t>
            </a:r>
            <a:r>
              <a:rPr lang="zh-CN" altLang="en-US" sz="2400" spc="-25" dirty="0">
                <a:solidFill>
                  <a:srgbClr val="000000"/>
                </a:solidFill>
                <a:latin typeface="PMingLiU"/>
                <a:ea typeface="PMingLiU"/>
              </a:rPr>
              <a:t>活動</a:t>
            </a:r>
            <a:r>
              <a:rPr lang="zh-CN" altLang="en-US" sz="2400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Wingdings"/>
                <a:ea typeface="Wingdings"/>
              </a:rPr>
              <a:t>à</a:t>
            </a: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Benefit</a:t>
            </a:r>
            <a:r>
              <a:rPr lang="en-US" altLang="zh-CN" sz="2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Corporation</a:t>
            </a:r>
          </a:p>
          <a:p>
            <a:pPr>
              <a:lnSpc>
                <a:spcPts val="860"/>
              </a:lnSpc>
            </a:pPr>
            <a:endParaRPr lang="en-US" dirty="0" smtClean="0"/>
          </a:p>
          <a:p>
            <a:pPr hangingPunct="0" marL="482599">
              <a:lnSpc>
                <a:spcPct val="100416"/>
              </a:lnSpc>
            </a:pPr>
            <a:r>
              <a:rPr lang="zh-CN" altLang="en-US" sz="2400" spc="-229" dirty="0">
                <a:solidFill>
                  <a:srgbClr val="000000"/>
                </a:solidFill>
                <a:latin typeface="PMingLiU"/>
                <a:ea typeface="PMingLiU"/>
              </a:rPr>
              <a:t>・企業目的は</a:t>
            </a:r>
            <a:r>
              <a:rPr lang="zh-CN" altLang="en-US" sz="2400" spc="-100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en-US" altLang="zh-CN" sz="2400" spc="-90" dirty="0">
                <a:solidFill>
                  <a:srgbClr val="000000"/>
                </a:solidFill>
                <a:latin typeface="Calibri"/>
                <a:ea typeface="Calibri"/>
              </a:rPr>
              <a:t>(1)</a:t>
            </a:r>
            <a:r>
              <a:rPr lang="zh-CN" altLang="en-US" sz="2400" spc="-229" dirty="0">
                <a:solidFill>
                  <a:srgbClr val="000000"/>
                </a:solidFill>
                <a:latin typeface="PMingLiU"/>
                <a:ea typeface="PMingLiU"/>
              </a:rPr>
              <a:t>営利</a:t>
            </a:r>
            <a:r>
              <a:rPr lang="zh-CN" altLang="en-US" sz="2400" spc="-229" dirty="0">
                <a:solidFill>
                  <a:srgbClr val="000000"/>
                </a:solidFill>
                <a:latin typeface="PMingLiU"/>
                <a:ea typeface="PMingLiU"/>
              </a:rPr>
              <a:t>（株主</a:t>
            </a:r>
            <a:r>
              <a:rPr lang="zh-CN" altLang="en-US" sz="2400" spc="-229" dirty="0">
                <a:solidFill>
                  <a:srgbClr val="000000"/>
                </a:solidFill>
                <a:latin typeface="PMingLiU"/>
                <a:ea typeface="PMingLiU"/>
              </a:rPr>
              <a:t>利益）と</a:t>
            </a:r>
            <a:r>
              <a:rPr lang="en-US" altLang="zh-CN" sz="2400" spc="-85" dirty="0">
                <a:solidFill>
                  <a:srgbClr val="000000"/>
                </a:solidFill>
                <a:latin typeface="Calibri"/>
                <a:ea typeface="Calibri"/>
              </a:rPr>
              <a:t>(2)</a:t>
            </a:r>
            <a:r>
              <a:rPr lang="zh-CN" altLang="en-US" sz="2400" spc="-229" dirty="0">
                <a:solidFill>
                  <a:srgbClr val="000000"/>
                </a:solidFill>
                <a:latin typeface="PMingLiU"/>
                <a:ea typeface="PMingLiU"/>
              </a:rPr>
              <a:t>社会貢献</a:t>
            </a:r>
            <a:br/>
            <a:r>
              <a:rPr lang="zh-CN" altLang="en-US" sz="2400" spc="-225" dirty="0">
                <a:solidFill>
                  <a:srgbClr val="000000"/>
                </a:solidFill>
                <a:latin typeface="PMingLiU"/>
                <a:ea typeface="PMingLiU"/>
              </a:rPr>
              <a:t>・成果</a:t>
            </a:r>
            <a:r>
              <a:rPr lang="zh-CN" altLang="en-US" sz="2400" spc="-225" dirty="0">
                <a:solidFill>
                  <a:srgbClr val="000000"/>
                </a:solidFill>
                <a:latin typeface="PMingLiU"/>
                <a:ea typeface="PMingLiU"/>
              </a:rPr>
              <a:t>の開示</a:t>
            </a:r>
            <a:r>
              <a:rPr lang="zh-CN" altLang="en-US" sz="2400" spc="-225" dirty="0">
                <a:solidFill>
                  <a:srgbClr val="000000"/>
                </a:solidFill>
                <a:latin typeface="PMingLiU"/>
                <a:ea typeface="PMingLiU"/>
              </a:rPr>
              <a:t>が義務（</a:t>
            </a:r>
            <a:r>
              <a:rPr lang="en-US" altLang="zh-CN" sz="2400" spc="-109" dirty="0">
                <a:solidFill>
                  <a:srgbClr val="000000"/>
                </a:solidFill>
                <a:latin typeface="Calibri"/>
                <a:ea typeface="Calibri"/>
              </a:rPr>
              <a:t>Annual</a:t>
            </a:r>
            <a:r>
              <a:rPr lang="en-US" altLang="zh-CN" sz="240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94" dirty="0">
                <a:solidFill>
                  <a:srgbClr val="000000"/>
                </a:solidFill>
                <a:latin typeface="Calibri"/>
                <a:ea typeface="Calibri"/>
              </a:rPr>
              <a:t>Benefit</a:t>
            </a:r>
            <a:r>
              <a:rPr lang="en-US" altLang="zh-CN" sz="24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Calibri"/>
                <a:ea typeface="Calibri"/>
              </a:rPr>
              <a:t>Report</a:t>
            </a:r>
            <a:r>
              <a:rPr lang="zh-CN" altLang="en-US" sz="2400" spc="-234" dirty="0">
                <a:solidFill>
                  <a:srgbClr val="000000"/>
                </a:solidFill>
                <a:latin typeface="PMingLiU"/>
                <a:ea typeface="PMingLiU"/>
              </a:rPr>
              <a:t>）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684033" y="2246519"/>
            <a:ext cx="324554" cy="274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zh-CN" altLang="en-US" sz="1800" spc="-580" dirty="0">
                <a:solidFill>
                  <a:srgbClr val="000000"/>
                </a:solidFill>
                <a:latin typeface="PMingLiU"/>
                <a:ea typeface="PMingLiU"/>
              </a:rPr>
              <a:t>３６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548640" y="2715113"/>
            <a:ext cx="4841875" cy="30892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zh-CN" altLang="en-US" sz="2400" dirty="0">
                <a:solidFill>
                  <a:srgbClr val="000000"/>
                </a:solidFill>
                <a:latin typeface="PMingLiU"/>
                <a:ea typeface="PMingLiU"/>
              </a:rPr>
              <a:t>＜</a:t>
            </a: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Benefit</a:t>
            </a:r>
            <a:r>
              <a:rPr lang="en-US" altLang="zh-CN" sz="2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Corpora4on</a:t>
            </a:r>
          </a:p>
          <a:p>
            <a:pPr marL="0" indent="482599">
              <a:lnSpc>
                <a:spcPct val="100000"/>
              </a:lnSpc>
            </a:pPr>
            <a:r>
              <a:rPr lang="zh-CN" altLang="en-US" sz="2400" spc="-25" dirty="0">
                <a:solidFill>
                  <a:srgbClr val="000000"/>
                </a:solidFill>
                <a:latin typeface="PMingLiU"/>
                <a:ea typeface="PMingLiU"/>
              </a:rPr>
              <a:t>ﾍﾞﾈﾌｨｯﾄ</a:t>
            </a:r>
            <a:r>
              <a:rPr lang="zh-CN" altLang="en-US" sz="2400" spc="-50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zh-CN" altLang="en-US" sz="2400" spc="-30" dirty="0">
                <a:solidFill>
                  <a:srgbClr val="000000"/>
                </a:solidFill>
                <a:latin typeface="PMingLiU"/>
                <a:ea typeface="PMingLiU"/>
              </a:rPr>
              <a:t>ｺｰﾎﾟﾚ</a:t>
            </a:r>
            <a:r>
              <a:rPr lang="zh-CN" altLang="en-US" sz="2400" spc="-25" dirty="0">
                <a:solidFill>
                  <a:srgbClr val="000000"/>
                </a:solidFill>
                <a:latin typeface="PMingLiU"/>
                <a:ea typeface="PMingLiU"/>
              </a:rPr>
              <a:t>ｰｼｮﾝ＞</a:t>
            </a:r>
          </a:p>
          <a:p>
            <a:pPr>
              <a:lnSpc>
                <a:spcPts val="88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000" spc="-69" dirty="0">
                <a:solidFill>
                  <a:srgbClr val="000000"/>
                </a:solidFill>
                <a:latin typeface="Calibri"/>
                <a:ea typeface="Calibri"/>
              </a:rPr>
              <a:t>1)</a:t>
            </a:r>
            <a:r>
              <a:rPr lang="en-US" altLang="zh-CN" sz="20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zh-CN" altLang="en-US" sz="2000" spc="-170" dirty="0">
                <a:solidFill>
                  <a:srgbClr val="000000"/>
                </a:solidFill>
                <a:latin typeface="PMingLiU"/>
                <a:ea typeface="PMingLiU"/>
              </a:rPr>
              <a:t>社会</a:t>
            </a:r>
            <a:r>
              <a:rPr lang="zh-CN" altLang="en-US" sz="2000" spc="-175" dirty="0">
                <a:solidFill>
                  <a:srgbClr val="000000"/>
                </a:solidFill>
                <a:latin typeface="PMingLiU"/>
                <a:ea typeface="PMingLiU"/>
              </a:rPr>
              <a:t>や</a:t>
            </a:r>
            <a:r>
              <a:rPr lang="zh-CN" altLang="en-US" sz="2000" spc="-170" dirty="0">
                <a:solidFill>
                  <a:srgbClr val="000000"/>
                </a:solidFill>
                <a:latin typeface="PMingLiU"/>
                <a:ea typeface="PMingLiU"/>
              </a:rPr>
              <a:t>環境</a:t>
            </a:r>
            <a:r>
              <a:rPr lang="zh-CN" altLang="en-US" sz="2000" spc="-175" dirty="0">
                <a:solidFill>
                  <a:srgbClr val="000000"/>
                </a:solidFill>
                <a:latin typeface="PMingLiU"/>
                <a:ea typeface="PMingLiU"/>
              </a:rPr>
              <a:t>に</a:t>
            </a:r>
            <a:r>
              <a:rPr lang="zh-CN" altLang="en-US" sz="2000" spc="-169" dirty="0">
                <a:solidFill>
                  <a:srgbClr val="000000"/>
                </a:solidFill>
                <a:latin typeface="PMingLiU"/>
                <a:ea typeface="PMingLiU"/>
              </a:rPr>
              <a:t>良</a:t>
            </a:r>
            <a:r>
              <a:rPr lang="zh-CN" altLang="en-US" sz="2000" spc="-170" dirty="0">
                <a:solidFill>
                  <a:srgbClr val="000000"/>
                </a:solidFill>
                <a:latin typeface="PMingLiU"/>
                <a:ea typeface="PMingLiU"/>
              </a:rPr>
              <a:t>い</a:t>
            </a:r>
            <a:r>
              <a:rPr lang="zh-CN" altLang="en-US" sz="2000" spc="-170" dirty="0">
                <a:solidFill>
                  <a:srgbClr val="000000"/>
                </a:solidFill>
                <a:latin typeface="PMingLiU"/>
                <a:ea typeface="PMingLiU"/>
              </a:rPr>
              <a:t>影響</a:t>
            </a:r>
            <a:r>
              <a:rPr lang="zh-CN" altLang="en-US" sz="2000" spc="-170" dirty="0">
                <a:solidFill>
                  <a:srgbClr val="000000"/>
                </a:solidFill>
                <a:latin typeface="PMingLiU"/>
                <a:ea typeface="PMingLiU"/>
              </a:rPr>
              <a:t>をもらたす</a:t>
            </a:r>
            <a:r>
              <a:rPr lang="zh-CN" altLang="en-US" sz="2000" spc="-175" dirty="0">
                <a:solidFill>
                  <a:srgbClr val="000000"/>
                </a:solidFill>
                <a:latin typeface="PMingLiU"/>
                <a:ea typeface="PMingLiU"/>
              </a:rPr>
              <a:t>企業目的</a:t>
            </a:r>
          </a:p>
          <a:p>
            <a:pPr hangingPunct="0" marL="0">
              <a:lnSpc>
                <a:spcPct val="95416"/>
              </a:lnSpc>
            </a:pPr>
            <a:r>
              <a:rPr lang="en-US" altLang="zh-CN" sz="2000" spc="-45" dirty="0">
                <a:solidFill>
                  <a:srgbClr val="000000"/>
                </a:solidFill>
                <a:latin typeface="Calibri"/>
                <a:ea typeface="Calibri"/>
              </a:rPr>
              <a:t>2)</a:t>
            </a:r>
            <a:r>
              <a:rPr lang="en-US" altLang="zh-CN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zh-CN" altLang="en-US" sz="2000" spc="-104" dirty="0">
                <a:solidFill>
                  <a:srgbClr val="000000"/>
                </a:solidFill>
                <a:latin typeface="PMingLiU"/>
                <a:ea typeface="PMingLiU"/>
              </a:rPr>
              <a:t>非財務的利益</a:t>
            </a:r>
            <a:r>
              <a:rPr lang="zh-CN" altLang="en-US" sz="2000" spc="-109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000" spc="-104" dirty="0">
                <a:solidFill>
                  <a:srgbClr val="000000"/>
                </a:solidFill>
                <a:latin typeface="PMingLiU"/>
                <a:ea typeface="PMingLiU"/>
              </a:rPr>
              <a:t>考慮</a:t>
            </a:r>
            <a:r>
              <a:rPr lang="zh-CN" altLang="en-US" sz="2000" spc="-104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000" spc="-109" dirty="0">
                <a:solidFill>
                  <a:srgbClr val="000000"/>
                </a:solidFill>
                <a:latin typeface="PMingLiU"/>
                <a:ea typeface="PMingLiU"/>
              </a:rPr>
              <a:t>求</a:t>
            </a:r>
            <a:r>
              <a:rPr lang="zh-CN" altLang="en-US" sz="2000" spc="-104" dirty="0">
                <a:solidFill>
                  <a:srgbClr val="000000"/>
                </a:solidFill>
                <a:latin typeface="PMingLiU"/>
                <a:ea typeface="PMingLiU"/>
              </a:rPr>
              <a:t>める</a:t>
            </a:r>
            <a:r>
              <a:rPr lang="zh-CN" altLang="en-US" sz="2000" spc="-104" dirty="0">
                <a:solidFill>
                  <a:srgbClr val="000000"/>
                </a:solidFill>
                <a:latin typeface="PMingLiU"/>
                <a:ea typeface="PMingLiU"/>
              </a:rPr>
              <a:t>取締役</a:t>
            </a:r>
            <a:r>
              <a:rPr lang="zh-CN" altLang="en-US" sz="2000" spc="-109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000" spc="-104" dirty="0">
                <a:solidFill>
                  <a:srgbClr val="000000"/>
                </a:solidFill>
                <a:latin typeface="PMingLiU"/>
                <a:ea typeface="PMingLiU"/>
              </a:rPr>
              <a:t>信託</a:t>
            </a:r>
            <a:r>
              <a:rPr lang="zh-CN" altLang="en-US" sz="2000" spc="-10" dirty="0">
                <a:solidFill>
                  <a:srgbClr val="000000"/>
                </a:solidFill>
                <a:latin typeface="PMingLiU"/>
                <a:ea typeface="PMingLiU"/>
              </a:rPr>
              <a:t>義務</a:t>
            </a:r>
          </a:p>
          <a:p>
            <a:pPr hangingPunct="0" marL="0">
              <a:lnSpc>
                <a:spcPct val="100833"/>
              </a:lnSpc>
              <a:spcBef>
                <a:spcPts val="220"/>
              </a:spcBef>
            </a:pPr>
            <a:r>
              <a:rPr lang="en-US" altLang="zh-CN" sz="2000" spc="-60" dirty="0">
                <a:solidFill>
                  <a:srgbClr val="000000"/>
                </a:solidFill>
                <a:latin typeface="Calibri"/>
                <a:ea typeface="Calibri"/>
              </a:rPr>
              <a:t>3)</a:t>
            </a:r>
            <a:r>
              <a:rPr lang="en-US" altLang="zh-CN" sz="20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zh-CN" altLang="en-US" sz="2000" spc="-145" dirty="0">
                <a:solidFill>
                  <a:srgbClr val="000000"/>
                </a:solidFill>
                <a:latin typeface="PMingLiU"/>
                <a:ea typeface="PMingLiU"/>
              </a:rPr>
              <a:t>包括的</a:t>
            </a:r>
            <a:r>
              <a:rPr lang="zh-CN" altLang="en-US" sz="2000" spc="-150" dirty="0">
                <a:solidFill>
                  <a:srgbClr val="000000"/>
                </a:solidFill>
                <a:latin typeface="PMingLiU"/>
                <a:ea typeface="PMingLiU"/>
              </a:rPr>
              <a:t>、信頼性、独立性、透明性</a:t>
            </a:r>
            <a:r>
              <a:rPr lang="zh-CN" altLang="en-US" sz="2000" spc="-129" dirty="0">
                <a:solidFill>
                  <a:srgbClr val="000000"/>
                </a:solidFill>
                <a:latin typeface="PMingLiU"/>
                <a:ea typeface="PMingLiU"/>
              </a:rPr>
              <a:t>ある</a:t>
            </a:r>
            <a:r>
              <a:rPr lang="zh-CN" altLang="en-US" sz="2000" spc="-150" dirty="0">
                <a:solidFill>
                  <a:srgbClr val="000000"/>
                </a:solidFill>
                <a:latin typeface="PMingLiU"/>
                <a:ea typeface="PMingLiU"/>
              </a:rPr>
              <a:t>第三</a:t>
            </a:r>
            <a:r>
              <a:rPr lang="zh-CN" altLang="en-US" sz="2000" spc="-250" dirty="0">
                <a:solidFill>
                  <a:srgbClr val="000000"/>
                </a:solidFill>
                <a:latin typeface="PMingLiU"/>
                <a:ea typeface="PMingLiU"/>
              </a:rPr>
              <a:t>者機関</a:t>
            </a:r>
            <a:r>
              <a:rPr lang="zh-CN" altLang="en-US" sz="2000" spc="-254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2000" spc="-250" dirty="0">
                <a:solidFill>
                  <a:srgbClr val="000000"/>
                </a:solidFill>
                <a:latin typeface="PMingLiU"/>
                <a:ea typeface="PMingLiU"/>
              </a:rPr>
              <a:t>基準</a:t>
            </a:r>
            <a:r>
              <a:rPr lang="zh-CN" altLang="en-US" sz="2000" spc="-254" dirty="0">
                <a:solidFill>
                  <a:srgbClr val="000000"/>
                </a:solidFill>
                <a:latin typeface="PMingLiU"/>
                <a:ea typeface="PMingLiU"/>
              </a:rPr>
              <a:t>に</a:t>
            </a:r>
            <a:r>
              <a:rPr lang="zh-CN" altLang="en-US" sz="2000" spc="-250" dirty="0">
                <a:solidFill>
                  <a:srgbClr val="000000"/>
                </a:solidFill>
                <a:latin typeface="PMingLiU"/>
                <a:ea typeface="PMingLiU"/>
              </a:rPr>
              <a:t>照</a:t>
            </a:r>
            <a:r>
              <a:rPr lang="zh-CN" altLang="en-US" sz="2000" spc="-250" dirty="0">
                <a:solidFill>
                  <a:srgbClr val="000000"/>
                </a:solidFill>
                <a:latin typeface="PMingLiU"/>
                <a:ea typeface="PMingLiU"/>
              </a:rPr>
              <a:t>らして、すべ</a:t>
            </a:r>
            <a:r>
              <a:rPr lang="zh-CN" altLang="en-US" sz="2000" spc="-254" dirty="0">
                <a:solidFill>
                  <a:srgbClr val="000000"/>
                </a:solidFill>
                <a:latin typeface="PMingLiU"/>
                <a:ea typeface="PMingLiU"/>
              </a:rPr>
              <a:t>ての</a:t>
            </a:r>
            <a:r>
              <a:rPr lang="zh-CN" altLang="en-US" sz="2000" spc="-254" dirty="0">
                <a:solidFill>
                  <a:srgbClr val="000000"/>
                </a:solidFill>
                <a:latin typeface="PMingLiU"/>
                <a:ea typeface="PMingLiU"/>
              </a:rPr>
              <a:t>社会的</a:t>
            </a:r>
            <a:r>
              <a:rPr lang="zh-CN" altLang="en-US" sz="2000" spc="-250" dirty="0">
                <a:solidFill>
                  <a:srgbClr val="000000"/>
                </a:solidFill>
                <a:latin typeface="PMingLiU"/>
                <a:ea typeface="PMingLiU"/>
              </a:rPr>
              <a:t>かつ</a:t>
            </a:r>
            <a:r>
              <a:rPr lang="zh-CN" altLang="en-US" sz="2000" spc="-104" dirty="0">
                <a:solidFill>
                  <a:srgbClr val="000000"/>
                </a:solidFill>
                <a:latin typeface="PMingLiU"/>
                <a:ea typeface="PMingLiU"/>
              </a:rPr>
              <a:t>環境的業績</a:t>
            </a:r>
            <a:r>
              <a:rPr lang="zh-CN" altLang="en-US" sz="2000" spc="-110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2000" spc="-104" dirty="0">
                <a:solidFill>
                  <a:srgbClr val="000000"/>
                </a:solidFill>
                <a:latin typeface="PMingLiU"/>
                <a:ea typeface="PMingLiU"/>
              </a:rPr>
              <a:t>報告</a:t>
            </a:r>
            <a:r>
              <a:rPr lang="zh-CN" altLang="en-US" sz="2000" spc="-109" dirty="0">
                <a:solidFill>
                  <a:srgbClr val="000000"/>
                </a:solidFill>
                <a:latin typeface="PMingLiU"/>
                <a:ea typeface="PMingLiU"/>
              </a:rPr>
              <a:t>する</a:t>
            </a:r>
            <a:r>
              <a:rPr lang="zh-CN" altLang="en-US" sz="2000" spc="-104" dirty="0">
                <a:solidFill>
                  <a:srgbClr val="000000"/>
                </a:solidFill>
                <a:latin typeface="PMingLiU"/>
                <a:ea typeface="PMingLiU"/>
              </a:rPr>
              <a:t>義務</a:t>
            </a:r>
          </a:p>
          <a:p>
            <a:pPr>
              <a:lnSpc>
                <a:spcPts val="730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zh-CN" altLang="en-US" sz="2000" spc="-289" dirty="0">
                <a:solidFill>
                  <a:srgbClr val="000000"/>
                </a:solidFill>
                <a:latin typeface="PMingLiU"/>
                <a:ea typeface="PMingLiU"/>
              </a:rPr>
              <a:t>・最初</a:t>
            </a:r>
            <a:r>
              <a:rPr lang="zh-CN" altLang="en-US" sz="2000" spc="-284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en-US" altLang="zh-CN" sz="2000" spc="-154" dirty="0">
                <a:solidFill>
                  <a:srgbClr val="000000"/>
                </a:solidFill>
                <a:latin typeface="Calibri"/>
                <a:ea typeface="Calibri"/>
              </a:rPr>
              <a:t>BC</a:t>
            </a:r>
            <a:r>
              <a:rPr lang="zh-CN" altLang="en-US" sz="2000" spc="-284" dirty="0">
                <a:solidFill>
                  <a:srgbClr val="000000"/>
                </a:solidFill>
                <a:latin typeface="PMingLiU"/>
                <a:ea typeface="PMingLiU"/>
              </a:rPr>
              <a:t>は</a:t>
            </a:r>
            <a:r>
              <a:rPr lang="en-US" altLang="zh-CN" sz="2000" spc="-145" dirty="0">
                <a:solidFill>
                  <a:srgbClr val="000000"/>
                </a:solidFill>
                <a:latin typeface="Calibri"/>
                <a:ea typeface="Calibri"/>
              </a:rPr>
              <a:t>2010</a:t>
            </a:r>
            <a:r>
              <a:rPr lang="zh-CN" altLang="en-US" sz="2000" spc="-295" dirty="0">
                <a:solidFill>
                  <a:srgbClr val="000000"/>
                </a:solidFill>
                <a:latin typeface="PMingLiU"/>
                <a:ea typeface="PMingLiU"/>
              </a:rPr>
              <a:t>年</a:t>
            </a:r>
            <a:r>
              <a:rPr lang="zh-CN" altLang="en-US" sz="2000" spc="-289" dirty="0">
                <a:solidFill>
                  <a:srgbClr val="000000"/>
                </a:solidFill>
                <a:latin typeface="PMingLiU"/>
                <a:ea typeface="PMingLiU"/>
              </a:rPr>
              <a:t>メリーランド</a:t>
            </a:r>
            <a:r>
              <a:rPr lang="zh-CN" altLang="en-US" sz="2000" spc="-275" dirty="0">
                <a:solidFill>
                  <a:srgbClr val="000000"/>
                </a:solidFill>
                <a:latin typeface="PMingLiU"/>
                <a:ea typeface="PMingLiU"/>
              </a:rPr>
              <a:t>州</a:t>
            </a:r>
            <a:r>
              <a:rPr lang="zh-CN" altLang="en-US" sz="2000" spc="-290" dirty="0">
                <a:solidFill>
                  <a:srgbClr val="000000"/>
                </a:solidFill>
                <a:latin typeface="PMingLiU"/>
                <a:ea typeface="PMingLiU"/>
              </a:rPr>
              <a:t>で</a:t>
            </a:r>
            <a:r>
              <a:rPr lang="zh-CN" altLang="en-US" sz="2000" spc="-289" dirty="0">
                <a:solidFill>
                  <a:srgbClr val="000000"/>
                </a:solidFill>
                <a:latin typeface="PMingLiU"/>
                <a:ea typeface="PMingLiU"/>
              </a:rPr>
              <a:t>承認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8478545" y="6012451"/>
            <a:ext cx="242862" cy="2788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Calibri"/>
                <a:ea typeface="Calibri"/>
              </a:rPr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30">
					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" y="1592580"/>
            <a:ext cx="8191500" cy="4556760"/>
          </a:xfrm>
          <a:prstGeom prst="rect">
            <a:avLst/>
          </a:prstGeom>
        </p:spPr>
      </p:pic>
      <p:sp>
        <p:nvSpPr>
          <p:cNvPr id="30" name="TextBox 30"/>
          <p:cNvSpPr txBox="1"/>
          <p:nvPr/>
        </p:nvSpPr>
        <p:spPr>
          <a:xfrm>
            <a:off x="1866112" y="423415"/>
            <a:ext cx="5690431" cy="433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zh-CN" altLang="en-US" sz="2800" spc="-139" dirty="0">
                <a:solidFill>
                  <a:srgbClr val="000000"/>
                </a:solidFill>
                <a:latin typeface="PMingLiU"/>
                <a:ea typeface="PMingLiU"/>
              </a:rPr>
              <a:t>社会的課題解決</a:t>
            </a:r>
            <a:r>
              <a:rPr lang="zh-CN" altLang="en-US" sz="2800" spc="-144" dirty="0">
                <a:solidFill>
                  <a:srgbClr val="000000"/>
                </a:solidFill>
                <a:latin typeface="PMingLiU"/>
                <a:ea typeface="PMingLiU"/>
              </a:rPr>
              <a:t>にむけた</a:t>
            </a:r>
            <a:r>
              <a:rPr lang="en-US" altLang="zh-CN" sz="2800" spc="-69" dirty="0">
                <a:solidFill>
                  <a:srgbClr val="fe0000"/>
                </a:solidFill>
                <a:latin typeface="Calibri"/>
                <a:ea typeface="Calibri"/>
              </a:rPr>
              <a:t>B</a:t>
            </a:r>
            <a:r>
              <a:rPr lang="en-US" altLang="zh-CN" sz="2800" spc="-30" dirty="0">
                <a:solidFill>
                  <a:srgbClr val="fe0000"/>
                </a:solidFill>
                <a:latin typeface="Calibri"/>
                <a:cs typeface="Calibri"/>
              </a:rPr>
              <a:t> </a:t>
            </a:r>
            <a:r>
              <a:rPr lang="en-US" altLang="zh-CN" sz="2800" spc="-69" dirty="0">
                <a:solidFill>
                  <a:srgbClr val="fe0000"/>
                </a:solidFill>
                <a:latin typeface="Calibri"/>
                <a:ea typeface="Calibri"/>
              </a:rPr>
              <a:t>Corp</a:t>
            </a:r>
            <a:r>
              <a:rPr lang="zh-CN" altLang="en-US" sz="2800" spc="-135" dirty="0">
                <a:solidFill>
                  <a:srgbClr val="fe0000"/>
                </a:solidFill>
                <a:latin typeface="PMingLiU"/>
                <a:ea typeface="PMingLiU"/>
              </a:rPr>
              <a:t>活動</a:t>
            </a:r>
            <a:r>
              <a:rPr lang="zh-CN" altLang="en-US" sz="2800" spc="-40" dirty="0">
                <a:solidFill>
                  <a:srgbClr val="fe0000"/>
                </a:solidFill>
                <a:latin typeface="PMingLiU"/>
                <a:cs typeface="PMingLiU"/>
              </a:rPr>
              <a:t> </a:t>
            </a:r>
            <a:r>
              <a:rPr lang="en-US" altLang="zh-CN" sz="2800" spc="-75" dirty="0">
                <a:solidFill>
                  <a:srgbClr val="fe0000"/>
                </a:solidFill>
                <a:latin typeface="Calibri"/>
                <a:ea typeface="Calibri"/>
              </a:rPr>
              <a:t>7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99441" y="2214552"/>
            <a:ext cx="2463798" cy="22160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 marL="161099" indent="70675">
              <a:lnSpc>
                <a:spcPct val="95416"/>
              </a:lnSpc>
            </a:pPr>
            <a:r>
              <a:rPr lang="en-US" altLang="zh-CN" sz="2000" b="1" dirty="0">
                <a:solidFill>
                  <a:srgbClr val="fe6500"/>
                </a:solidFill>
                <a:latin typeface="Calibri"/>
                <a:ea typeface="Calibri"/>
              </a:rPr>
              <a:t>Benefit</a:t>
            </a:r>
            <a:r>
              <a:rPr lang="en-US" altLang="zh-CN" sz="2000" spc="20" b="1" dirty="0">
                <a:solidFill>
                  <a:srgbClr val="fe6500"/>
                </a:solidFill>
                <a:latin typeface="Calibri"/>
                <a:cs typeface="Calibri"/>
              </a:rPr>
              <a:t> </a:t>
            </a:r>
            <a:r>
              <a:rPr lang="en-US" altLang="zh-CN" sz="2000" spc="5" b="1" dirty="0">
                <a:solidFill>
                  <a:srgbClr val="fe6500"/>
                </a:solidFill>
                <a:latin typeface="Calibri"/>
                <a:ea typeface="Calibri"/>
              </a:rPr>
              <a:t>Corpora2on</a:t>
            </a:r>
            <a:r>
              <a:rPr lang="zh-CN" altLang="en-US" sz="1800" spc="-139" dirty="0">
                <a:solidFill>
                  <a:srgbClr val="fe6500"/>
                </a:solidFill>
                <a:latin typeface="PMingLiU"/>
                <a:ea typeface="PMingLiU"/>
              </a:rPr>
              <a:t>（</a:t>
            </a:r>
            <a:r>
              <a:rPr lang="zh-CN" altLang="en-US" sz="1800" spc="-69" dirty="0">
                <a:solidFill>
                  <a:srgbClr val="fe6500"/>
                </a:solidFill>
                <a:latin typeface="PMingLiU"/>
                <a:ea typeface="PMingLiU"/>
              </a:rPr>
              <a:t>ﾍﾞﾈﾌｨｯﾄ･ｺｰﾎﾟﾚｰｼｮﾝ</a:t>
            </a:r>
            <a:r>
              <a:rPr lang="zh-CN" altLang="en-US" sz="1800" spc="-129" dirty="0">
                <a:solidFill>
                  <a:srgbClr val="fe6500"/>
                </a:solidFill>
                <a:latin typeface="PMingLiU"/>
                <a:ea typeface="PMingLiU"/>
              </a:rPr>
              <a:t>）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3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zh-CN" altLang="en-US" sz="1800" spc="-229" dirty="0">
                <a:solidFill>
                  <a:srgbClr val="000000"/>
                </a:solidFill>
                <a:latin typeface="PMingLiU"/>
                <a:ea typeface="PMingLiU"/>
              </a:rPr>
              <a:t>・成果</a:t>
            </a:r>
            <a:r>
              <a:rPr lang="zh-CN" altLang="en-US" sz="1800" spc="-225" dirty="0">
                <a:solidFill>
                  <a:srgbClr val="000000"/>
                </a:solidFill>
                <a:latin typeface="PMingLiU"/>
                <a:ea typeface="PMingLiU"/>
              </a:rPr>
              <a:t>：自主報告</a:t>
            </a:r>
          </a:p>
          <a:p>
            <a:pPr hangingPunct="0" marL="0">
              <a:lnSpc>
                <a:spcPct val="98750"/>
              </a:lnSpc>
            </a:pPr>
            <a:r>
              <a:rPr lang="zh-CN" altLang="en-US" sz="1800" spc="-160" dirty="0">
                <a:solidFill>
                  <a:srgbClr val="000000"/>
                </a:solidFill>
                <a:latin typeface="PMingLiU"/>
                <a:ea typeface="PMingLiU"/>
              </a:rPr>
              <a:t>・利用</a:t>
            </a:r>
            <a:r>
              <a:rPr lang="zh-CN" altLang="en-US" sz="1800" spc="-164" dirty="0">
                <a:solidFill>
                  <a:srgbClr val="000000"/>
                </a:solidFill>
                <a:latin typeface="PMingLiU"/>
                <a:ea typeface="PMingLiU"/>
              </a:rPr>
              <a:t>：</a:t>
            </a:r>
            <a:r>
              <a:rPr lang="zh-CN" altLang="en-US" sz="1800" spc="-40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zh-CN" altLang="en-US" sz="1800" spc="-160" dirty="0">
                <a:solidFill>
                  <a:srgbClr val="000000"/>
                </a:solidFill>
                <a:latin typeface="PMingLiU"/>
                <a:ea typeface="PMingLiU"/>
              </a:rPr>
              <a:t>米国</a:t>
            </a:r>
            <a:r>
              <a:rPr lang="en-US" altLang="zh-CN" sz="1800" spc="-85" dirty="0">
                <a:solidFill>
                  <a:srgbClr val="000000"/>
                </a:solidFill>
                <a:latin typeface="Calibri"/>
                <a:ea typeface="Calibri"/>
              </a:rPr>
              <a:t>36</a:t>
            </a:r>
            <a:r>
              <a:rPr lang="zh-CN" altLang="en-US" sz="1800" spc="-159" dirty="0">
                <a:solidFill>
                  <a:srgbClr val="000000"/>
                </a:solidFill>
                <a:latin typeface="PMingLiU"/>
                <a:ea typeface="PMingLiU"/>
              </a:rPr>
              <a:t>州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ea typeface="Calibri"/>
              </a:rPr>
              <a:t>,</a:t>
            </a:r>
            <a:r>
              <a:rPr lang="en-US" altLang="zh-CN" sz="180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zh-CN" altLang="en-US" sz="1800" spc="-160" dirty="0">
                <a:solidFill>
                  <a:srgbClr val="000000"/>
                </a:solidFill>
                <a:latin typeface="PMingLiU"/>
                <a:ea typeface="PMingLiU"/>
              </a:rPr>
              <a:t>欧州他</a:t>
            </a:r>
            <a:r>
              <a:rPr lang="zh-CN" altLang="en-US" sz="1800" spc="-179" dirty="0">
                <a:solidFill>
                  <a:srgbClr val="000000"/>
                </a:solidFill>
                <a:latin typeface="PMingLiU"/>
                <a:ea typeface="PMingLiU"/>
              </a:rPr>
              <a:t>・費用：</a:t>
            </a:r>
            <a:r>
              <a:rPr lang="zh-CN" altLang="en-US" sz="1800" spc="-60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zh-CN" altLang="en-US" sz="1800" spc="-179" dirty="0">
                <a:solidFill>
                  <a:srgbClr val="000000"/>
                </a:solidFill>
                <a:latin typeface="PMingLiU"/>
                <a:ea typeface="PMingLiU"/>
              </a:rPr>
              <a:t>登記料</a:t>
            </a:r>
            <a:r>
              <a:rPr lang="zh-CN" altLang="en-US" sz="1800" spc="-185" dirty="0">
                <a:solidFill>
                  <a:srgbClr val="000000"/>
                </a:solidFill>
                <a:latin typeface="PMingLiU"/>
                <a:ea typeface="PMingLiU"/>
              </a:rPr>
              <a:t>は</a:t>
            </a:r>
            <a:r>
              <a:rPr lang="en-US" altLang="zh-CN" sz="1800" spc="-89" dirty="0">
                <a:solidFill>
                  <a:srgbClr val="000000"/>
                </a:solidFill>
                <a:latin typeface="Calibri"/>
                <a:ea typeface="Calibri"/>
              </a:rPr>
              <a:t>$70</a:t>
            </a:r>
            <a:r>
              <a:rPr lang="en-US" altLang="zh-CN" sz="1800" spc="-65" dirty="0">
                <a:solidFill>
                  <a:srgbClr val="000000"/>
                </a:solidFill>
                <a:latin typeface="Calibri"/>
                <a:ea typeface="Calibri"/>
              </a:rPr>
              <a:t>-</a:t>
            </a:r>
            <a:r>
              <a:rPr lang="en-US" altLang="zh-CN" sz="1800" spc="-89" dirty="0">
                <a:solidFill>
                  <a:srgbClr val="000000"/>
                </a:solidFill>
                <a:latin typeface="Calibri"/>
                <a:ea typeface="Calibri"/>
              </a:rPr>
              <a:t>200</a:t>
            </a:r>
            <a:r>
              <a:rPr lang="zh-CN" altLang="en-US" sz="1800" spc="-169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en-US" altLang="zh-CN" sz="1800" spc="-89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18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80" dirty="0">
                <a:solidFill>
                  <a:srgbClr val="000000"/>
                </a:solidFill>
                <a:latin typeface="Calibri"/>
                <a:ea typeface="Calibri"/>
              </a:rPr>
              <a:t>Lab</a:t>
            </a:r>
            <a:r>
              <a:rPr lang="zh-CN" altLang="en-US" sz="1800" spc="-169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1800" spc="-169" dirty="0">
                <a:solidFill>
                  <a:srgbClr val="000000"/>
                </a:solidFill>
                <a:latin typeface="PMingLiU"/>
                <a:ea typeface="PMingLiU"/>
              </a:rPr>
              <a:t>役割：</a:t>
            </a:r>
            <a:r>
              <a:rPr lang="zh-CN" altLang="en-US" sz="1800" spc="-50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zh-CN" altLang="en-US" sz="1800" spc="-85" dirty="0">
                <a:solidFill>
                  <a:srgbClr val="000000"/>
                </a:solidFill>
                <a:latin typeface="PMingLiU"/>
                <a:ea typeface="PMingLiU"/>
              </a:rPr>
              <a:t>ﾓﾃﾞﾙ</a:t>
            </a:r>
            <a:r>
              <a:rPr lang="zh-CN" altLang="en-US" sz="1800" spc="-164" dirty="0">
                <a:solidFill>
                  <a:srgbClr val="000000"/>
                </a:solidFill>
                <a:latin typeface="PMingLiU"/>
                <a:ea typeface="PMingLiU"/>
              </a:rPr>
              <a:t>法案</a:t>
            </a:r>
            <a:r>
              <a:rPr lang="zh-CN" altLang="en-US" sz="1800" spc="-200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1800" spc="-200" dirty="0">
                <a:solidFill>
                  <a:srgbClr val="000000"/>
                </a:solidFill>
                <a:latin typeface="PMingLiU"/>
                <a:ea typeface="PMingLiU"/>
              </a:rPr>
              <a:t>策定・利用</a:t>
            </a:r>
            <a:r>
              <a:rPr lang="zh-CN" altLang="en-US" sz="1800" spc="-195" dirty="0">
                <a:solidFill>
                  <a:srgbClr val="000000"/>
                </a:solidFill>
                <a:latin typeface="PMingLiU"/>
                <a:ea typeface="PMingLiU"/>
              </a:rPr>
              <a:t>に</a:t>
            </a:r>
            <a:r>
              <a:rPr lang="zh-CN" altLang="en-US" sz="1800" spc="-200" dirty="0">
                <a:solidFill>
                  <a:srgbClr val="000000"/>
                </a:solidFill>
                <a:latin typeface="PMingLiU"/>
                <a:ea typeface="PMingLiU"/>
              </a:rPr>
              <a:t>向</a:t>
            </a:r>
            <a:r>
              <a:rPr lang="zh-CN" altLang="en-US" sz="1800" spc="-200" dirty="0">
                <a:solidFill>
                  <a:srgbClr val="000000"/>
                </a:solidFill>
                <a:latin typeface="PMingLiU"/>
                <a:ea typeface="PMingLiU"/>
              </a:rPr>
              <a:t>けた</a:t>
            </a:r>
            <a:r>
              <a:rPr lang="zh-CN" altLang="en-US" sz="1800" spc="-204" dirty="0">
                <a:solidFill>
                  <a:srgbClr val="000000"/>
                </a:solidFill>
                <a:latin typeface="PMingLiU"/>
                <a:ea typeface="PMingLiU"/>
              </a:rPr>
              <a:t>支援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329940" y="2228230"/>
            <a:ext cx="2028814" cy="2743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20675">
              <a:lnSpc>
                <a:spcPct val="100000"/>
              </a:lnSpc>
            </a:pPr>
            <a:r>
              <a:rPr lang="zh-CN" altLang="en-US" sz="1800" spc="-550" dirty="0">
                <a:solidFill>
                  <a:srgbClr val="0000fe"/>
                </a:solidFill>
                <a:latin typeface="PMingLiU"/>
                <a:ea typeface="PMingLiU"/>
              </a:rPr>
              <a:t>アカウ</a:t>
            </a:r>
            <a:r>
              <a:rPr lang="zh-CN" altLang="en-US" sz="1800" spc="-544" dirty="0">
                <a:solidFill>
                  <a:srgbClr val="0000fe"/>
                </a:solidFill>
                <a:latin typeface="PMingLiU"/>
                <a:ea typeface="PMingLiU"/>
              </a:rPr>
              <a:t>ンタビリティ</a:t>
            </a:r>
          </a:p>
          <a:p>
            <a:pPr marL="0" indent="466725">
              <a:lnSpc>
                <a:spcPct val="100000"/>
              </a:lnSpc>
            </a:pPr>
            <a:r>
              <a:rPr lang="zh-CN" altLang="en-US" sz="1800" spc="-304" dirty="0">
                <a:solidFill>
                  <a:srgbClr val="0000fe"/>
                </a:solidFill>
                <a:latin typeface="PMingLiU"/>
                <a:ea typeface="PMingLiU"/>
              </a:rPr>
              <a:t>（説明</a:t>
            </a:r>
            <a:r>
              <a:rPr lang="zh-CN" altLang="en-US" sz="1800" spc="-300" dirty="0">
                <a:solidFill>
                  <a:srgbClr val="0000fe"/>
                </a:solidFill>
                <a:latin typeface="PMingLiU"/>
                <a:ea typeface="PMingLiU"/>
              </a:rPr>
              <a:t>責任）</a:t>
            </a:r>
          </a:p>
          <a:p>
            <a:pPr hangingPunct="0" marL="0">
              <a:lnSpc>
                <a:spcPct val="95416"/>
              </a:lnSpc>
              <a:spcBef>
                <a:spcPts val="215"/>
              </a:spcBef>
            </a:pPr>
            <a:r>
              <a:rPr lang="zh-CN" altLang="en-US" sz="1800" spc="-234" dirty="0">
                <a:solidFill>
                  <a:srgbClr val="000000"/>
                </a:solidFill>
                <a:latin typeface="PMingLiU"/>
                <a:ea typeface="PMingLiU"/>
              </a:rPr>
              <a:t>・取締役</a:t>
            </a:r>
            <a:r>
              <a:rPr lang="zh-CN" altLang="en-US" sz="1800" spc="-229" dirty="0">
                <a:solidFill>
                  <a:srgbClr val="000000"/>
                </a:solidFill>
                <a:latin typeface="PMingLiU"/>
                <a:ea typeface="PMingLiU"/>
              </a:rPr>
              <a:t>は、</a:t>
            </a:r>
            <a:r>
              <a:rPr lang="zh-CN" altLang="en-US" sz="1800" spc="-234" dirty="0">
                <a:solidFill>
                  <a:srgbClr val="000000"/>
                </a:solidFill>
                <a:latin typeface="PMingLiU"/>
                <a:ea typeface="PMingLiU"/>
              </a:rPr>
              <a:t>全</a:t>
            </a:r>
            <a:r>
              <a:rPr lang="zh-CN" altLang="en-US" sz="1800" spc="-234" dirty="0">
                <a:solidFill>
                  <a:srgbClr val="000000"/>
                </a:solidFill>
                <a:latin typeface="PMingLiU"/>
                <a:ea typeface="PMingLiU"/>
              </a:rPr>
              <a:t>ての</a:t>
            </a:r>
            <a:r>
              <a:rPr lang="zh-CN" altLang="en-US" sz="1800" spc="-114" dirty="0">
                <a:solidFill>
                  <a:srgbClr val="000000"/>
                </a:solidFill>
                <a:latin typeface="PMingLiU"/>
                <a:ea typeface="PMingLiU"/>
              </a:rPr>
              <a:t>ｽ</a:t>
            </a:r>
            <a:br/>
            <a:r>
              <a:rPr lang="zh-CN" altLang="en-US" sz="1800" spc="15" dirty="0">
                <a:solidFill>
                  <a:srgbClr val="000000"/>
                </a:solidFill>
                <a:latin typeface="PMingLiU"/>
                <a:ea typeface="PMingLiU"/>
              </a:rPr>
              <a:t>ﾃｰｸﾎﾙﾀﾞｰ</a:t>
            </a:r>
            <a:r>
              <a:rPr lang="zh-CN" altLang="en-US" sz="1800" spc="30" dirty="0">
                <a:solidFill>
                  <a:srgbClr val="000000"/>
                </a:solidFill>
                <a:latin typeface="PMingLiU"/>
                <a:ea typeface="PMingLiU"/>
              </a:rPr>
              <a:t>への</a:t>
            </a:r>
            <a:r>
              <a:rPr lang="zh-CN" altLang="en-US" sz="1800" spc="20" dirty="0">
                <a:solidFill>
                  <a:srgbClr val="000000"/>
                </a:solidFill>
                <a:latin typeface="PMingLiU"/>
                <a:ea typeface="PMingLiU"/>
              </a:rPr>
              <a:t>ｲ</a:t>
            </a:r>
            <a:r>
              <a:rPr lang="zh-CN" altLang="en-US" sz="1800" spc="15" dirty="0">
                <a:solidFill>
                  <a:srgbClr val="000000"/>
                </a:solidFill>
                <a:latin typeface="PMingLiU"/>
                <a:ea typeface="PMingLiU"/>
              </a:rPr>
              <a:t>ﾝﾊﾟｸ</a:t>
            </a:r>
            <a:r>
              <a:rPr lang="zh-CN" altLang="en-US" sz="1800" spc="-80" dirty="0">
                <a:solidFill>
                  <a:srgbClr val="000000"/>
                </a:solidFill>
                <a:latin typeface="PMingLiU"/>
                <a:ea typeface="PMingLiU"/>
              </a:rPr>
              <a:t>ﾄ</a:t>
            </a:r>
            <a:r>
              <a:rPr lang="zh-CN" altLang="en-US" sz="1800" spc="-164" dirty="0">
                <a:solidFill>
                  <a:srgbClr val="000000"/>
                </a:solidFill>
                <a:latin typeface="PMingLiU"/>
                <a:ea typeface="PMingLiU"/>
              </a:rPr>
              <a:t>を考慮</a:t>
            </a:r>
            <a:r>
              <a:rPr lang="zh-CN" altLang="en-US" sz="1800" spc="-164" dirty="0">
                <a:solidFill>
                  <a:srgbClr val="000000"/>
                </a:solidFill>
                <a:latin typeface="PMingLiU"/>
                <a:ea typeface="PMingLiU"/>
              </a:rPr>
              <a:t>する</a:t>
            </a:r>
            <a:r>
              <a:rPr lang="zh-CN" altLang="en-US" sz="1800" spc="-160" dirty="0">
                <a:solidFill>
                  <a:srgbClr val="000000"/>
                </a:solidFill>
                <a:latin typeface="PMingLiU"/>
                <a:ea typeface="PMingLiU"/>
              </a:rPr>
              <a:t>義務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35"/>
              </a:lnSpc>
            </a:pPr>
            <a:endParaRPr lang="en-US" dirty="0" smtClean="0"/>
          </a:p>
          <a:p>
            <a:pPr marL="0" indent="166687">
              <a:lnSpc>
                <a:spcPct val="100000"/>
              </a:lnSpc>
            </a:pPr>
            <a:r>
              <a:rPr lang="zh-CN" altLang="en-US" sz="1800" spc="-430" dirty="0">
                <a:solidFill>
                  <a:srgbClr val="0000fe"/>
                </a:solidFill>
                <a:latin typeface="PMingLiU"/>
                <a:ea typeface="PMingLiU"/>
              </a:rPr>
              <a:t>トランスペアレン</a:t>
            </a:r>
            <a:r>
              <a:rPr lang="zh-CN" altLang="en-US" sz="1800" spc="-425" dirty="0">
                <a:solidFill>
                  <a:srgbClr val="0000fe"/>
                </a:solidFill>
                <a:latin typeface="PMingLiU"/>
                <a:ea typeface="PMingLiU"/>
              </a:rPr>
              <a:t>シー</a:t>
            </a:r>
          </a:p>
          <a:p>
            <a:pPr marL="0" indent="581025">
              <a:lnSpc>
                <a:spcPct val="100000"/>
              </a:lnSpc>
            </a:pPr>
            <a:r>
              <a:rPr lang="zh-CN" altLang="en-US" sz="1800" spc="-364" dirty="0">
                <a:solidFill>
                  <a:srgbClr val="0000fe"/>
                </a:solidFill>
                <a:latin typeface="PMingLiU"/>
                <a:ea typeface="PMingLiU"/>
              </a:rPr>
              <a:t>（透明</a:t>
            </a:r>
            <a:r>
              <a:rPr lang="zh-CN" altLang="en-US" sz="1800" spc="-359" dirty="0">
                <a:solidFill>
                  <a:srgbClr val="0000fe"/>
                </a:solidFill>
                <a:latin typeface="PMingLiU"/>
                <a:ea typeface="PMingLiU"/>
              </a:rPr>
              <a:t>性）</a:t>
            </a:r>
          </a:p>
          <a:p>
            <a:pPr hangingPunct="0" marL="0">
              <a:lnSpc>
                <a:spcPct val="95833"/>
              </a:lnSpc>
              <a:spcBef>
                <a:spcPts val="135"/>
              </a:spcBef>
            </a:pPr>
            <a:r>
              <a:rPr lang="zh-CN" altLang="en-US" sz="1800" spc="-220" dirty="0">
                <a:solidFill>
                  <a:srgbClr val="000000"/>
                </a:solidFill>
                <a:latin typeface="PMingLiU"/>
                <a:ea typeface="PMingLiU"/>
              </a:rPr>
              <a:t>・社会・環境面</a:t>
            </a:r>
            <a:r>
              <a:rPr lang="zh-CN" altLang="en-US" sz="1800" spc="-214" dirty="0">
                <a:solidFill>
                  <a:srgbClr val="000000"/>
                </a:solidFill>
                <a:latin typeface="PMingLiU"/>
                <a:ea typeface="PMingLiU"/>
              </a:rPr>
              <a:t>の成果</a:t>
            </a:r>
            <a:r>
              <a:rPr lang="zh-CN" altLang="en-US" sz="1800" spc="-164" dirty="0">
                <a:solidFill>
                  <a:srgbClr val="000000"/>
                </a:solidFill>
                <a:latin typeface="PMingLiU"/>
                <a:ea typeface="PMingLiU"/>
              </a:rPr>
              <a:t>を高め開示する</a:t>
            </a:r>
            <a:r>
              <a:rPr lang="zh-CN" altLang="en-US" sz="1800" spc="-160" dirty="0">
                <a:solidFill>
                  <a:srgbClr val="000000"/>
                </a:solidFill>
                <a:latin typeface="PMingLiU"/>
                <a:ea typeface="PMingLiU"/>
              </a:rPr>
              <a:t>義務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5672378" y="2214842"/>
            <a:ext cx="2779017" cy="3040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 marL="948499" indent="112712">
              <a:lnSpc>
                <a:spcPct val="99583"/>
              </a:lnSpc>
            </a:pPr>
            <a:r>
              <a:rPr lang="en-US" altLang="zh-CN" sz="2000" b="1" u="sng" dirty="0">
                <a:solidFill>
                  <a:srgbClr val="00d300"/>
                </a:solidFill>
                <a:uFill>
                  <a:solidFill>
                    <a:srgbClr val="00d300"/>
                  </a:solidFill>
                </a:uFill>
                <a:latin typeface="Calibri"/>
                <a:ea typeface="Calibri"/>
              </a:rPr>
              <a:t>B</a:t>
            </a:r>
            <a:r>
              <a:rPr lang="en-US" altLang="zh-CN" sz="2000" spc="15" b="1" u="sng" dirty="0">
                <a:solidFill>
                  <a:srgbClr val="00d300"/>
                </a:solidFill>
                <a:uFill>
                  <a:solidFill>
                    <a:srgbClr val="00d300"/>
                  </a:solidFill>
                </a:uFill>
                <a:latin typeface="Calibri"/>
                <a:cs typeface="Calibri"/>
              </a:rPr>
              <a:t> </a:t>
            </a:r>
            <a:r>
              <a:rPr lang="en-US" altLang="zh-CN" sz="2000" b="1" u="sng" dirty="0">
                <a:solidFill>
                  <a:srgbClr val="00d300"/>
                </a:solidFill>
                <a:uFill>
                  <a:solidFill>
                    <a:srgbClr val="00d300"/>
                  </a:solidFill>
                </a:uFill>
                <a:latin typeface="Calibri"/>
                <a:ea typeface="Calibri"/>
              </a:rPr>
              <a:t>Corp</a:t>
            </a:r>
            <a:br/>
            <a:r>
              <a:rPr lang="zh-CN" altLang="en-US" sz="1800" spc="-575" dirty="0">
                <a:solidFill>
                  <a:srgbClr val="00d300"/>
                </a:solidFill>
                <a:latin typeface="PMingLiU"/>
                <a:ea typeface="PMingLiU"/>
              </a:rPr>
              <a:t>（</a:t>
            </a:r>
            <a:r>
              <a:rPr lang="en-US" altLang="zh-CN" sz="1800" spc="-309" dirty="0">
                <a:solidFill>
                  <a:srgbClr val="00d300"/>
                </a:solidFill>
                <a:latin typeface="Calibri"/>
                <a:ea typeface="Calibri"/>
              </a:rPr>
              <a:t>B</a:t>
            </a:r>
            <a:r>
              <a:rPr lang="en-US" altLang="zh-CN" sz="1800" dirty="0">
                <a:solidFill>
                  <a:srgbClr val="00d300"/>
                </a:solidFill>
                <a:latin typeface="Calibri"/>
                <a:cs typeface="Calibri"/>
              </a:rPr>
              <a:t> </a:t>
            </a:r>
            <a:r>
              <a:rPr lang="zh-CN" altLang="en-US" sz="1800" spc="-575" dirty="0">
                <a:solidFill>
                  <a:srgbClr val="00d300"/>
                </a:solidFill>
                <a:latin typeface="PMingLiU"/>
                <a:ea typeface="PMingLiU"/>
              </a:rPr>
              <a:t>コープ）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50"/>
              </a:lnSpc>
            </a:pPr>
            <a:endParaRPr lang="en-US" dirty="0" smtClean="0"/>
          </a:p>
          <a:p>
            <a:pPr hangingPunct="0" marL="0">
              <a:lnSpc>
                <a:spcPct val="99166"/>
              </a:lnSpc>
            </a:pPr>
            <a:r>
              <a:rPr lang="zh-CN" altLang="en-US" sz="1800" spc="-229" dirty="0">
                <a:solidFill>
                  <a:srgbClr val="000000"/>
                </a:solidFill>
                <a:latin typeface="PMingLiU"/>
                <a:ea typeface="PMingLiU"/>
              </a:rPr>
              <a:t>・成果：</a:t>
            </a:r>
            <a:r>
              <a:rPr lang="zh-CN" altLang="en-US" sz="1800" spc="-60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en-US" altLang="zh-CN" sz="1800" spc="-129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zh-CN" altLang="en-US" sz="1800" spc="-114" dirty="0">
                <a:solidFill>
                  <a:srgbClr val="000000"/>
                </a:solidFill>
                <a:latin typeface="PMingLiU"/>
                <a:ea typeface="PMingLiU"/>
              </a:rPr>
              <a:t>ｲﾝﾊﾟｸﾄ</a:t>
            </a:r>
            <a:r>
              <a:rPr lang="zh-CN" altLang="en-US" sz="1800" spc="-234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zh-CN" altLang="en-US" sz="1800" spc="-114" dirty="0">
                <a:solidFill>
                  <a:srgbClr val="000000"/>
                </a:solidFill>
                <a:latin typeface="PMingLiU"/>
                <a:ea typeface="PMingLiU"/>
              </a:rPr>
              <a:t>ﾚﾎﾟｰﾄ</a:t>
            </a:r>
            <a:r>
              <a:rPr lang="zh-CN" altLang="en-US" sz="1800" spc="-234" dirty="0">
                <a:solidFill>
                  <a:srgbClr val="000000"/>
                </a:solidFill>
                <a:latin typeface="PMingLiU"/>
                <a:ea typeface="PMingLiU"/>
              </a:rPr>
              <a:t>で</a:t>
            </a:r>
            <a:r>
              <a:rPr lang="zh-CN" altLang="en-US" sz="1800" spc="-229" dirty="0">
                <a:solidFill>
                  <a:srgbClr val="000000"/>
                </a:solidFill>
                <a:latin typeface="PMingLiU"/>
                <a:ea typeface="PMingLiU"/>
              </a:rPr>
              <a:t>最</a:t>
            </a:r>
            <a:r>
              <a:rPr lang="zh-CN" altLang="en-US" sz="1800" spc="-164" dirty="0">
                <a:solidFill>
                  <a:srgbClr val="000000"/>
                </a:solidFill>
                <a:latin typeface="PMingLiU"/>
                <a:ea typeface="PMingLiU"/>
              </a:rPr>
              <a:t>低</a:t>
            </a:r>
            <a:r>
              <a:rPr lang="en-US" altLang="zh-CN" sz="1800" spc="-85" dirty="0">
                <a:solidFill>
                  <a:srgbClr val="000000"/>
                </a:solidFill>
                <a:latin typeface="Calibri"/>
                <a:ea typeface="Calibri"/>
              </a:rPr>
              <a:t>80</a:t>
            </a:r>
            <a:r>
              <a:rPr lang="zh-CN" altLang="en-US" sz="1800" spc="-164" dirty="0">
                <a:solidFill>
                  <a:srgbClr val="000000"/>
                </a:solidFill>
                <a:latin typeface="PMingLiU"/>
                <a:ea typeface="PMingLiU"/>
              </a:rPr>
              <a:t>点、数年</a:t>
            </a:r>
            <a:r>
              <a:rPr lang="zh-CN" altLang="en-US" sz="1800" spc="-164" dirty="0">
                <a:solidFill>
                  <a:srgbClr val="000000"/>
                </a:solidFill>
                <a:latin typeface="PMingLiU"/>
                <a:ea typeface="PMingLiU"/>
              </a:rPr>
              <a:t>ごとの</a:t>
            </a:r>
            <a:r>
              <a:rPr lang="zh-CN" altLang="en-US" sz="1800" spc="-169" dirty="0">
                <a:solidFill>
                  <a:srgbClr val="000000"/>
                </a:solidFill>
                <a:latin typeface="PMingLiU"/>
                <a:ea typeface="PMingLiU"/>
              </a:rPr>
              <a:t>再認証</a:t>
            </a:r>
            <a:br/>
            <a:r>
              <a:rPr lang="zh-CN" altLang="en-US" sz="1800" spc="-229" dirty="0">
                <a:solidFill>
                  <a:srgbClr val="000000"/>
                </a:solidFill>
                <a:latin typeface="PMingLiU"/>
                <a:ea typeface="PMingLiU"/>
              </a:rPr>
              <a:t>・利用：</a:t>
            </a:r>
            <a:r>
              <a:rPr lang="zh-CN" altLang="en-US" sz="1800" spc="-55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zh-CN" altLang="en-US" sz="1800" spc="-225" dirty="0">
                <a:solidFill>
                  <a:srgbClr val="000000"/>
                </a:solidFill>
                <a:latin typeface="PMingLiU"/>
                <a:ea typeface="PMingLiU"/>
              </a:rPr>
              <a:t>全</a:t>
            </a:r>
            <a:r>
              <a:rPr lang="zh-CN" altLang="en-US" sz="1800" spc="-229" dirty="0">
                <a:solidFill>
                  <a:srgbClr val="000000"/>
                </a:solidFill>
                <a:latin typeface="PMingLiU"/>
                <a:ea typeface="PMingLiU"/>
              </a:rPr>
              <a:t>ての</a:t>
            </a:r>
            <a:r>
              <a:rPr lang="zh-CN" altLang="en-US" sz="1800" spc="-229" dirty="0">
                <a:solidFill>
                  <a:srgbClr val="000000"/>
                </a:solidFill>
                <a:latin typeface="PMingLiU"/>
                <a:ea typeface="PMingLiU"/>
              </a:rPr>
              <a:t>営利企業</a:t>
            </a:r>
          </a:p>
          <a:p>
            <a:pPr marL="0">
              <a:lnSpc>
                <a:spcPct val="101666"/>
              </a:lnSpc>
            </a:pPr>
            <a:r>
              <a:rPr lang="zh-CN" altLang="en-US" sz="1800" spc="-225" dirty="0">
                <a:solidFill>
                  <a:srgbClr val="000000"/>
                </a:solidFill>
                <a:latin typeface="PMingLiU"/>
                <a:ea typeface="PMingLiU"/>
              </a:rPr>
              <a:t>・費用：</a:t>
            </a:r>
            <a:r>
              <a:rPr lang="zh-CN" altLang="en-US" sz="1800" spc="-55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en-US" altLang="zh-CN" sz="1800" spc="-119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18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04" dirty="0">
                <a:solidFill>
                  <a:srgbClr val="000000"/>
                </a:solidFill>
                <a:latin typeface="Calibri"/>
                <a:ea typeface="Calibri"/>
              </a:rPr>
              <a:t>Lab</a:t>
            </a:r>
            <a:r>
              <a:rPr lang="zh-CN" altLang="en-US" sz="1800" spc="-225" dirty="0">
                <a:solidFill>
                  <a:srgbClr val="000000"/>
                </a:solidFill>
                <a:latin typeface="PMingLiU"/>
                <a:ea typeface="PMingLiU"/>
              </a:rPr>
              <a:t>費用</a:t>
            </a:r>
            <a:r>
              <a:rPr lang="zh-CN" altLang="en-US" sz="1800" spc="-225" dirty="0">
                <a:solidFill>
                  <a:srgbClr val="000000"/>
                </a:solidFill>
                <a:latin typeface="PMingLiU"/>
                <a:ea typeface="PMingLiU"/>
              </a:rPr>
              <a:t>は</a:t>
            </a:r>
            <a:r>
              <a:rPr lang="zh-CN" altLang="en-US" sz="1800" spc="-225" dirty="0">
                <a:solidFill>
                  <a:srgbClr val="000000"/>
                </a:solidFill>
                <a:latin typeface="PMingLiU"/>
                <a:ea typeface="PMingLiU"/>
              </a:rPr>
              <a:t>、</a:t>
            </a:r>
            <a:r>
              <a:rPr lang="zh-CN" altLang="en-US" sz="1800" spc="-225" dirty="0">
                <a:solidFill>
                  <a:srgbClr val="000000"/>
                </a:solidFill>
                <a:latin typeface="PMingLiU"/>
                <a:ea typeface="PMingLiU"/>
              </a:rPr>
              <a:t>売上</a:t>
            </a:r>
            <a:r>
              <a:rPr lang="zh-CN" altLang="en-US" sz="1800" spc="-225" dirty="0">
                <a:solidFill>
                  <a:srgbClr val="000000"/>
                </a:solidFill>
                <a:latin typeface="PMingLiU"/>
                <a:ea typeface="PMingLiU"/>
              </a:rPr>
              <a:t>げ</a:t>
            </a:r>
          </a:p>
          <a:p>
            <a:pPr marL="0">
              <a:lnSpc>
                <a:spcPct val="98750"/>
              </a:lnSpc>
            </a:pPr>
            <a:r>
              <a:rPr lang="zh-CN" altLang="en-US" sz="1800" spc="-110" dirty="0">
                <a:solidFill>
                  <a:srgbClr val="000000"/>
                </a:solidFill>
                <a:latin typeface="PMingLiU"/>
                <a:ea typeface="PMingLiU"/>
              </a:rPr>
              <a:t>に</a:t>
            </a:r>
            <a:r>
              <a:rPr lang="zh-CN" altLang="en-US" sz="1800" spc="-110" dirty="0">
                <a:solidFill>
                  <a:srgbClr val="000000"/>
                </a:solidFill>
                <a:latin typeface="PMingLiU"/>
                <a:ea typeface="PMingLiU"/>
              </a:rPr>
              <a:t>応</a:t>
            </a:r>
            <a:r>
              <a:rPr lang="zh-CN" altLang="en-US" sz="1800" spc="-110" dirty="0">
                <a:solidFill>
                  <a:srgbClr val="000000"/>
                </a:solidFill>
                <a:latin typeface="PMingLiU"/>
                <a:ea typeface="PMingLiU"/>
              </a:rPr>
              <a:t>じ</a:t>
            </a:r>
            <a:r>
              <a:rPr lang="en-US" altLang="zh-CN" sz="1800" spc="-55" dirty="0">
                <a:solidFill>
                  <a:srgbClr val="000000"/>
                </a:solidFill>
                <a:latin typeface="Calibri"/>
                <a:ea typeface="Calibri"/>
              </a:rPr>
              <a:t>$500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ea typeface="Calibri"/>
              </a:rPr>
              <a:t>-</a:t>
            </a:r>
            <a:r>
              <a:rPr lang="en-US" altLang="zh-CN" sz="1800" spc="-55" dirty="0">
                <a:solidFill>
                  <a:srgbClr val="000000"/>
                </a:solidFill>
                <a:latin typeface="Calibri"/>
                <a:ea typeface="Calibri"/>
              </a:rPr>
              <a:t>50</a:t>
            </a:r>
            <a:r>
              <a:rPr lang="en-US" altLang="zh-CN" sz="1800" spc="-50" dirty="0">
                <a:solidFill>
                  <a:srgbClr val="000000"/>
                </a:solidFill>
                <a:latin typeface="Calibri"/>
                <a:ea typeface="Calibri"/>
              </a:rPr>
              <a:t>,000</a:t>
            </a:r>
          </a:p>
          <a:p>
            <a:pPr hangingPunct="0" marL="0">
              <a:lnSpc>
                <a:spcPct val="98750"/>
              </a:lnSpc>
            </a:pPr>
            <a:r>
              <a:rPr lang="zh-CN" altLang="en-US" sz="1800" spc="-245" dirty="0">
                <a:solidFill>
                  <a:srgbClr val="000000"/>
                </a:solidFill>
                <a:latin typeface="PMingLiU"/>
                <a:ea typeface="PMingLiU"/>
              </a:rPr>
              <a:t>・</a:t>
            </a:r>
            <a:r>
              <a:rPr lang="en-US" altLang="zh-CN" sz="1800" spc="-129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18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114" dirty="0">
                <a:solidFill>
                  <a:srgbClr val="000000"/>
                </a:solidFill>
                <a:latin typeface="Calibri"/>
                <a:ea typeface="Calibri"/>
              </a:rPr>
              <a:t>Lab</a:t>
            </a:r>
            <a:r>
              <a:rPr lang="zh-CN" altLang="en-US" sz="1800" spc="-245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1800" spc="-240" dirty="0">
                <a:solidFill>
                  <a:srgbClr val="000000"/>
                </a:solidFill>
                <a:latin typeface="PMingLiU"/>
                <a:ea typeface="PMingLiU"/>
              </a:rPr>
              <a:t>役割：</a:t>
            </a:r>
            <a:r>
              <a:rPr lang="zh-CN" altLang="en-US" sz="1800" spc="-65" dirty="0">
                <a:solidFill>
                  <a:srgbClr val="000000"/>
                </a:solidFill>
                <a:latin typeface="PMingLiU"/>
                <a:cs typeface="PMingLiU"/>
              </a:rPr>
              <a:t> </a:t>
            </a:r>
            <a:r>
              <a:rPr lang="zh-CN" altLang="en-US" sz="1800" spc="-245" dirty="0">
                <a:solidFill>
                  <a:srgbClr val="000000"/>
                </a:solidFill>
                <a:latin typeface="PMingLiU"/>
                <a:ea typeface="PMingLiU"/>
              </a:rPr>
              <a:t>監督権</a:t>
            </a:r>
            <a:r>
              <a:rPr lang="zh-CN" altLang="en-US" sz="1800" spc="-240" dirty="0">
                <a:solidFill>
                  <a:srgbClr val="000000"/>
                </a:solidFill>
                <a:latin typeface="PMingLiU"/>
                <a:ea typeface="PMingLiU"/>
              </a:rPr>
              <a:t>を</a:t>
            </a:r>
            <a:r>
              <a:rPr lang="zh-CN" altLang="en-US" sz="1800" spc="-245" dirty="0">
                <a:solidFill>
                  <a:srgbClr val="000000"/>
                </a:solidFill>
                <a:latin typeface="PMingLiU"/>
                <a:ea typeface="PMingLiU"/>
              </a:rPr>
              <a:t>持</a:t>
            </a:r>
            <a:r>
              <a:rPr lang="zh-CN" altLang="en-US" sz="1800" spc="-240" dirty="0">
                <a:solidFill>
                  <a:srgbClr val="000000"/>
                </a:solidFill>
                <a:latin typeface="PMingLiU"/>
                <a:ea typeface="PMingLiU"/>
              </a:rPr>
              <a:t>っ</a:t>
            </a:r>
            <a:r>
              <a:rPr lang="zh-CN" altLang="en-US" sz="1800" spc="-89" dirty="0">
                <a:solidFill>
                  <a:srgbClr val="000000"/>
                </a:solidFill>
                <a:latin typeface="PMingLiU"/>
                <a:ea typeface="PMingLiU"/>
              </a:rPr>
              <a:t>た</a:t>
            </a:r>
            <a:r>
              <a:rPr lang="zh-CN" altLang="en-US" sz="1800" spc="-89" dirty="0">
                <a:solidFill>
                  <a:srgbClr val="000000"/>
                </a:solidFill>
                <a:latin typeface="PMingLiU"/>
                <a:ea typeface="PMingLiU"/>
              </a:rPr>
              <a:t>認証</a:t>
            </a:r>
            <a:r>
              <a:rPr lang="zh-CN" altLang="en-US" sz="1800" spc="-94" dirty="0">
                <a:solidFill>
                  <a:srgbClr val="000000"/>
                </a:solidFill>
                <a:latin typeface="PMingLiU"/>
                <a:ea typeface="PMingLiU"/>
              </a:rPr>
              <a:t>主体。</a:t>
            </a:r>
            <a:r>
              <a:rPr lang="en-US" altLang="zh-CN" sz="1800" spc="-40" dirty="0">
                <a:solidFill>
                  <a:srgbClr val="000000"/>
                </a:solidFill>
                <a:latin typeface="Calibri"/>
                <a:ea typeface="Calibri"/>
              </a:rPr>
              <a:t>B</a:t>
            </a:r>
            <a:r>
              <a:rPr lang="en-US" altLang="zh-CN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800" spc="-45" dirty="0">
                <a:solidFill>
                  <a:srgbClr val="000000"/>
                </a:solidFill>
                <a:latin typeface="Calibri"/>
                <a:ea typeface="Calibri"/>
              </a:rPr>
              <a:t>Corp</a:t>
            </a:r>
            <a:r>
              <a:rPr lang="zh-CN" altLang="en-US" sz="1800" spc="-44" dirty="0">
                <a:solidFill>
                  <a:srgbClr val="000000"/>
                </a:solidFill>
                <a:latin typeface="PMingLiU"/>
                <a:ea typeface="PMingLiU"/>
              </a:rPr>
              <a:t>ｺﾐｭﾆﾃｨ</a:t>
            </a:r>
            <a:r>
              <a:rPr lang="zh-CN" altLang="en-US" sz="1800" spc="-94" dirty="0">
                <a:solidFill>
                  <a:srgbClr val="000000"/>
                </a:solidFill>
                <a:latin typeface="PMingLiU"/>
                <a:ea typeface="PMingLiU"/>
              </a:rPr>
              <a:t>の</a:t>
            </a:r>
            <a:r>
              <a:rPr lang="zh-CN" altLang="en-US" sz="1800" spc="-5" dirty="0">
                <a:solidFill>
                  <a:srgbClr val="000000"/>
                </a:solidFill>
                <a:latin typeface="PMingLiU"/>
                <a:ea typeface="PMingLiU"/>
              </a:rPr>
              <a:t>支援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7344156" y="6196327"/>
            <a:ext cx="1377251" cy="4818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2916"/>
              </a:lnSpc>
              <a:tabLst>
                <a:tab pos="1134388" algn="l"/>
              </a:tabLst>
            </a:pPr>
            <a:r>
              <a:rPr lang="en-US" altLang="zh-CN" sz="2800" dirty="0">
                <a:solidFill>
                  <a:srgbClr val="000000"/>
                </a:solidFill>
                <a:latin typeface="Calibri"/>
                <a:ea typeface="Calibri"/>
              </a:rPr>
              <a:t>END	</a:t>
            </a:r>
            <a:r>
              <a:rPr lang="en-US" altLang="zh-CN" sz="1800" spc="-45" dirty="0">
                <a:solidFill>
                  <a:srgbClr val="000000"/>
                </a:solidFill>
                <a:latin typeface="Calibri"/>
                <a:ea typeface="Calibri"/>
              </a:rPr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1</cp:revision>
  <dcterms:created xsi:type="dcterms:W3CDTF">2011-01-21T15:00:27Z</dcterms:created>
  <dcterms:modified xsi:type="dcterms:W3CDTF">2011-01-21T15:01:14Z</dcterms:modified>
</cp:coreProperties>
</file>