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9144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
	<Relationship Id="rId3" Type="http://schemas.openxmlformats.org/officeDocument/2006/relationships/printerSettings" Target="printerSettings/printerSettings1.bin"/>
	<Relationship Id="rId4" Type="http://schemas.openxmlformats.org/officeDocument/2006/relationships/presProps" Target="presProps.xml"/>
	<Relationship Id="rId5" Type="http://schemas.openxmlformats.org/officeDocument/2006/relationships/viewProps" Target="viewProps.xml"/>
	<Relationship Id="rId6" Type="http://schemas.openxmlformats.org/officeDocument/2006/relationships/theme" Target="theme/theme1.xml"/>
	<Relationship Id="rId7" Type="http://schemas.openxmlformats.org/officeDocument/2006/relationships/tableStyles" Target="tableStyles.xml"/>
	<Relationship Id="rId1" Type="http://schemas.openxmlformats.org/officeDocument/2006/relationships/slideMaster" Target="slideMasters/slideMaster1.xml"/>
	<Relationship Id="rId8" Type="http://schemas.openxmlformats.org/officeDocument/2006/relationships/slide" Target="slides/slide1.xml"/>
	<Relationship Id="rId9" Type="http://schemas.openxmlformats.org/officeDocument/2006/relationships/slide" Target="slides/slide2.xml"/>
	<Relationship Id="rId10" Type="http://schemas.openxmlformats.org/officeDocument/2006/relationships/slide" Target="slides/slide3.xml"/>
	<Relationship Id="rId11" Type="http://schemas.openxmlformats.org/officeDocument/2006/relationships/slide" Target="slides/slide4.xml"/>
	<Relationship Id="rId12" Type="http://schemas.openxmlformats.org/officeDocument/2006/relationships/slide" Target="slides/slide5.xml"/>
	<Relationship Id="rId13" Type="http://schemas.openxmlformats.org/officeDocument/2006/relationships/slide" Target="slides/slide6.xml"/>
	<Relationship Id="rId14" Type="http://schemas.openxmlformats.org/officeDocument/2006/relationships/slide" Target="slides/slide7.xml"/>
	<Relationship Id="rId15" Type="http://schemas.openxmlformats.org/officeDocument/2006/relationships/slide" Target="slides/slide8.xml"/>
	<Relationship Id="rId16" Type="http://schemas.openxmlformats.org/officeDocument/2006/relationships/slide" Target="slides/slide9.xml"/>
	<Relationship Id="rId17" Type="http://schemas.openxmlformats.org/officeDocument/2006/relationships/slide" Target="slides/slide10.xml"/>
	<Relationship Id="rId18" Type="http://schemas.openxmlformats.org/officeDocument/2006/relationships/slide" Target="slides/slide11.xml"/>
	<Relationship Id="rId19" Type="http://schemas.openxmlformats.org/officeDocument/2006/relationships/slide" Target="slides/slide12.xml"/>
	<Relationship Id="rId20" Type="http://schemas.openxmlformats.org/officeDocument/2006/relationships/slide" Target="slides/slide13.xml"/>
	<Relationship Id="rId21" Type="http://schemas.openxmlformats.org/officeDocument/2006/relationships/slide" Target="slides/slide14.xml"/>
	<Relationship Id="rId22" Type="http://schemas.openxmlformats.org/officeDocument/2006/relationships/slide" Target="slides/slide15.xml"/>
	<Relationship Id="rId23" Type="http://schemas.openxmlformats.org/officeDocument/2006/relationships/slide" Target="slides/slide16.xml"/>
	<Relationship Id="rId24" Type="http://schemas.openxmlformats.org/officeDocument/2006/relationships/slide" Target="slides/slide17.xml"/>
	<Relationship Id="rId25" Type="http://schemas.openxmlformats.org/officeDocument/2006/relationships/slide" Target="slides/slide18.xml"/>
	<Relationship Id="rId26" Type="http://schemas.openxmlformats.org/officeDocument/2006/relationships/slide" Target="slides/slide19.xml"/>
	<Relationship Id="rId27" Type="http://schemas.openxmlformats.org/officeDocument/2006/relationships/slide" Target="slides/slide20.xml"/>
	<Relationship Id="rId28" Type="http://schemas.openxmlformats.org/officeDocument/2006/relationships/slide" Target="slides/slide21.xml"/>
	<Relationship Id="rId29" Type="http://schemas.openxmlformats.org/officeDocument/2006/relationships/slide" Target="slides/slide22.xml"/>
	<Relationship Id="rId30" Type="http://schemas.openxmlformats.org/officeDocument/2006/relationships/slide" Target="slides/slide23.xml"/>
	<Relationship Id="rId31" Type="http://schemas.openxmlformats.org/officeDocument/2006/relationships/slide" Target="slides/slide24.xml"/>
	<Relationship Id="rId32" Type="http://schemas.openxmlformats.org/officeDocument/2006/relationships/slide" Target="slides/slide25.xml"/>
	<Relationship Id="rId33" Type="http://schemas.openxmlformats.org/officeDocument/2006/relationships/slide" Target="slides/slide26.xml"/>
	<Relationship Id="rId34" Type="http://schemas.openxmlformats.org/officeDocument/2006/relationships/slide" Target="slides/slide27.xml"/>
	<Relationship Id="rId35" Type="http://schemas.openxmlformats.org/officeDocument/2006/relationships/slide" Target="slides/slide28.xml"/>
	<Relationship Id="rId36" Type="http://schemas.openxmlformats.org/officeDocument/2006/relationships/slide" Target="slides/slide29.xml"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10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1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1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1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1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1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1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1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image.jpeg"/>
</Relationships>
</file>

<file path=ppt/slides/_rels/slide1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image.jpeg"/>
</Relationships>
</file>

<file path=ppt/slides/_rels/slide19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image.jpeg"/>
</Relationships>
</file>

<file path=ppt/slides/_rels/slide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20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4image.jpeg"/>
</Relationships>
</file>

<file path=ppt/slides/_rels/slide2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5image.jpeg"/>
</Relationships>
</file>

<file path=ppt/slides/_rels/slide2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6image.jpeg"/>
</Relationships>
</file>

<file path=ppt/slides/_rels/slide2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7image.jpeg"/>
	<Relationship Id="rId3" Type="http://schemas.openxmlformats.org/officeDocument/2006/relationships/image" Target="../media/8image.jpeg"/>
</Relationships>
</file>

<file path=ppt/slides/_rels/slide2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9image.jpeg"/>
	<Relationship Id="rId3" Type="http://schemas.openxmlformats.org/officeDocument/2006/relationships/image" Target="../media/10image.jpeg"/>
</Relationships>
</file>

<file path=ppt/slides/_rels/slide2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1image.jpeg"/>
</Relationships>
</file>

<file path=ppt/slides/_rels/slide2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2image.jpeg"/>
</Relationships>
</file>

<file path=ppt/slides/_rels/slide2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2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29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8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_rels/slide9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TextBox 0"/>
          <p:cNvSpPr txBox="1"/>
          <p:nvPr/>
        </p:nvSpPr>
        <p:spPr>
          <a:xfrm>
            <a:off x="1599311" y="1498123"/>
            <a:ext cx="5940425" cy="4595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spc="64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3600" spc="129" dirty="0">
                <a:solidFill>
                  <a:srgbClr val="000000"/>
                </a:solidFill>
                <a:latin typeface="MS Gothic"/>
                <a:ea typeface="MS Gothic"/>
              </a:rPr>
              <a:t>投資から見た</a:t>
            </a:r>
            <a:r>
              <a:rPr lang="en-US" altLang="zh-CN" sz="3600" spc="69" dirty="0">
                <a:solidFill>
                  <a:srgbClr val="000000"/>
                </a:solidFill>
                <a:latin typeface="MS Gothic"/>
                <a:ea typeface="MS Gothic"/>
              </a:rPr>
              <a:t>SDGs</a:t>
            </a:r>
            <a:r>
              <a:rPr lang="en-US" altLang="zh-CN" sz="3600" spc="135" dirty="0">
                <a:solidFill>
                  <a:srgbClr val="000000"/>
                </a:solidFill>
                <a:latin typeface="MS Gothic"/>
                <a:ea typeface="MS Gothic"/>
              </a:rPr>
              <a:t>の意義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04"/>
              </a:lnSpc>
            </a:pPr>
            <a:endParaRPr lang="en-US" dirty="0" smtClean="0"/>
          </a:p>
          <a:p>
            <a:pPr marL="0" indent="1981835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MS Gothic"/>
                <a:ea typeface="MS Gothic"/>
              </a:rPr>
              <a:t>2019</a:t>
            </a:r>
            <a:r>
              <a:rPr lang="en-US" altLang="zh-CN" sz="2400" spc="-5" dirty="0">
                <a:solidFill>
                  <a:srgbClr val="000000"/>
                </a:solidFill>
                <a:latin typeface="MS Gothic"/>
                <a:ea typeface="MS Gothic"/>
              </a:rPr>
              <a:t>年</a:t>
            </a:r>
            <a:r>
              <a:rPr lang="en-US" altLang="zh-CN" sz="2400" dirty="0">
                <a:solidFill>
                  <a:srgbClr val="000000"/>
                </a:solidFill>
                <a:latin typeface="MS Gothic"/>
                <a:ea typeface="MS Gothic"/>
              </a:rPr>
              <a:t>6</a:t>
            </a:r>
            <a:r>
              <a:rPr lang="en-US" altLang="zh-CN" sz="2400" dirty="0">
                <a:solidFill>
                  <a:srgbClr val="000000"/>
                </a:solidFill>
                <a:latin typeface="MS Gothic"/>
                <a:ea typeface="MS Gothic"/>
              </a:rPr>
              <a:t>月</a:t>
            </a:r>
            <a:r>
              <a:rPr lang="en-US" altLang="zh-CN" sz="2400" dirty="0">
                <a:solidFill>
                  <a:srgbClr val="000000"/>
                </a:solidFill>
                <a:latin typeface="MS Gothic"/>
                <a:ea typeface="MS Gothic"/>
              </a:rPr>
              <a:t>14</a:t>
            </a:r>
            <a:r>
              <a:rPr lang="en-US" altLang="zh-CN" sz="2400" spc="-5" dirty="0">
                <a:solidFill>
                  <a:srgbClr val="000000"/>
                </a:solidFill>
                <a:latin typeface="MS Gothic"/>
                <a:ea typeface="MS Gothic"/>
              </a:rPr>
              <a:t>日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95"/>
              </a:lnSpc>
            </a:pPr>
            <a:endParaRPr lang="en-US" dirty="0" smtClean="0"/>
          </a:p>
          <a:p>
            <a:pPr marL="0" indent="1154303">
              <a:lnSpc>
                <a:spcPct val="100000"/>
              </a:lnSpc>
            </a:pPr>
            <a:r>
              <a:rPr lang="en-US" altLang="zh-CN" sz="2400" spc="85" dirty="0">
                <a:solidFill>
                  <a:srgbClr val="000000"/>
                </a:solidFill>
                <a:latin typeface="MS Gothic"/>
                <a:ea typeface="MS Gothic"/>
              </a:rPr>
              <a:t>日本価値創造</a:t>
            </a:r>
            <a:r>
              <a:rPr lang="en-US" altLang="zh-CN" sz="2400" spc="50" dirty="0">
                <a:solidFill>
                  <a:srgbClr val="000000"/>
                </a:solidFill>
                <a:latin typeface="MS Gothic"/>
                <a:ea typeface="MS Gothic"/>
              </a:rPr>
              <a:t>ERM</a:t>
            </a:r>
            <a:r>
              <a:rPr lang="en-US" altLang="zh-CN" sz="2400" spc="94" dirty="0">
                <a:solidFill>
                  <a:srgbClr val="000000"/>
                </a:solidFill>
                <a:latin typeface="MS Gothic"/>
                <a:ea typeface="MS Gothic"/>
              </a:rPr>
              <a:t>学</a:t>
            </a:r>
            <a:r>
              <a:rPr lang="en-US" altLang="zh-CN" sz="2400" spc="89" dirty="0">
                <a:solidFill>
                  <a:srgbClr val="000000"/>
                </a:solidFill>
                <a:latin typeface="MS Gothic"/>
                <a:ea typeface="MS Gothic"/>
              </a:rPr>
              <a:t>会会長</a:t>
            </a:r>
          </a:p>
          <a:p>
            <a:pPr>
              <a:lnSpc>
                <a:spcPts val="715"/>
              </a:lnSpc>
            </a:pPr>
            <a:endParaRPr lang="en-US" dirty="0" smtClean="0"/>
          </a:p>
          <a:p>
            <a:pPr marL="0" indent="2362835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MS Gothic"/>
                <a:ea typeface="MS Gothic"/>
              </a:rPr>
              <a:t>加藤</a:t>
            </a:r>
            <a:r>
              <a:rPr lang="en-US" altLang="zh-CN" sz="2400" dirty="0">
                <a:solidFill>
                  <a:srgbClr val="000000"/>
                </a:solidFill>
                <a:latin typeface="MS Gothic"/>
                <a:ea typeface="MS Gothic"/>
              </a:rPr>
              <a:t>康之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7"/>
          <p:cNvSpPr txBox="1"/>
          <p:nvPr/>
        </p:nvSpPr>
        <p:spPr>
          <a:xfrm>
            <a:off x="720242" y="579081"/>
            <a:ext cx="7715758" cy="60664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69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3200" spc="-150" dirty="0">
                <a:solidFill>
                  <a:srgbClr val="000000"/>
                </a:solidFill>
                <a:latin typeface="MS Gothic"/>
                <a:ea typeface="MS Gothic"/>
              </a:rPr>
              <a:t>アクティブ</a:t>
            </a:r>
            <a:r>
              <a:rPr lang="en-US" altLang="zh-CN" sz="3200" spc="-139" dirty="0">
                <a:solidFill>
                  <a:srgbClr val="000000"/>
                </a:solidFill>
                <a:latin typeface="MS Gothic"/>
                <a:ea typeface="MS Gothic"/>
              </a:rPr>
              <a:t>運用の課題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25"/>
              </a:lnSpc>
            </a:pPr>
            <a:endParaRPr lang="en-US" dirty="0" smtClean="0"/>
          </a:p>
          <a:p>
            <a:pPr hangingPunct="0" marL="228599" indent="-228599">
              <a:lnSpc>
                <a:spcPct val="95416"/>
              </a:lnSpc>
            </a:pPr>
            <a:r>
              <a:rPr lang="en-US" altLang="zh-CN" sz="2800" spc="-69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-100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800" spc="-200" dirty="0">
                <a:solidFill>
                  <a:srgbClr val="000000"/>
                </a:solidFill>
                <a:latin typeface="MS Gothic"/>
                <a:ea typeface="MS Gothic"/>
              </a:rPr>
              <a:t>アクティブ運用を通常のアクティブ運用の一つ</a:t>
            </a:r>
            <a:r>
              <a:rPr lang="en-US" altLang="zh-CN" sz="2800" spc="-184" dirty="0">
                <a:solidFill>
                  <a:srgbClr val="000000"/>
                </a:solidFill>
                <a:latin typeface="MS Gothic"/>
                <a:ea typeface="MS Gothic"/>
              </a:rPr>
              <a:t>と考えれば、本来は結果的な超過リターンの</a:t>
            </a:r>
            <a:r>
              <a:rPr lang="en-US" altLang="zh-CN" sz="2800" spc="-179" dirty="0">
                <a:solidFill>
                  <a:srgbClr val="000000"/>
                </a:solidFill>
                <a:latin typeface="MS Gothic"/>
                <a:ea typeface="MS Gothic"/>
              </a:rPr>
              <a:t>有無</a:t>
            </a:r>
            <a:r>
              <a:rPr lang="en-US" altLang="zh-CN" sz="2800" spc="-225" dirty="0">
                <a:solidFill>
                  <a:srgbClr val="000000"/>
                </a:solidFill>
                <a:latin typeface="MS Gothic"/>
                <a:ea typeface="MS Gothic"/>
              </a:rPr>
              <a:t>のみしか議論にならない</a:t>
            </a:r>
            <a:r>
              <a:rPr lang="en-US" altLang="zh-CN" sz="2800" spc="-220" dirty="0">
                <a:solidFill>
                  <a:srgbClr val="000000"/>
                </a:solidFill>
                <a:latin typeface="MS Gothic"/>
                <a:ea typeface="MS Gothic"/>
              </a:rPr>
              <a:t>はず。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44"/>
              </a:lnSpc>
            </a:pPr>
            <a:endParaRPr lang="en-US" dirty="0" smtClean="0"/>
          </a:p>
          <a:p>
            <a:pPr hangingPunct="0" marL="228599" indent="-228599">
              <a:lnSpc>
                <a:spcPct val="95416"/>
              </a:lnSpc>
            </a:pPr>
            <a:r>
              <a:rPr lang="en-US" altLang="zh-CN" sz="2800" spc="-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-145" dirty="0">
                <a:solidFill>
                  <a:srgbClr val="000000"/>
                </a:solidFill>
                <a:latin typeface="MS Gothic"/>
                <a:ea typeface="MS Gothic"/>
              </a:rPr>
              <a:t>しかし、</a:t>
            </a:r>
            <a:r>
              <a:rPr lang="en-US" altLang="zh-CN" sz="2800" spc="-75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800" spc="-145" dirty="0">
                <a:solidFill>
                  <a:srgbClr val="000000"/>
                </a:solidFill>
                <a:latin typeface="MS Gothic"/>
                <a:ea typeface="MS Gothic"/>
              </a:rPr>
              <a:t>投資は社会的リターンの側面が出過</a:t>
            </a:r>
            <a:r>
              <a:rPr lang="en-US" altLang="zh-CN" sz="2800" spc="-359" dirty="0">
                <a:solidFill>
                  <a:srgbClr val="000000"/>
                </a:solidFill>
                <a:latin typeface="MS Gothic"/>
                <a:ea typeface="MS Gothic"/>
              </a:rPr>
              <a:t>ぎており、超過リターンをもたらす通</a:t>
            </a:r>
            <a:r>
              <a:rPr lang="en-US" altLang="zh-CN" sz="2800" spc="-354" dirty="0">
                <a:solidFill>
                  <a:srgbClr val="000000"/>
                </a:solidFill>
                <a:latin typeface="MS Gothic"/>
                <a:ea typeface="MS Gothic"/>
              </a:rPr>
              <a:t>常のアクティブ</a:t>
            </a:r>
            <a:r>
              <a:rPr lang="en-US" altLang="zh-CN" sz="2800" spc="-194" dirty="0">
                <a:solidFill>
                  <a:srgbClr val="000000"/>
                </a:solidFill>
                <a:latin typeface="MS Gothic"/>
                <a:ea typeface="MS Gothic"/>
              </a:rPr>
              <a:t>運用として認識されて</a:t>
            </a:r>
            <a:r>
              <a:rPr lang="en-US" altLang="zh-CN" sz="2800" spc="-189" dirty="0">
                <a:solidFill>
                  <a:srgbClr val="000000"/>
                </a:solidFill>
                <a:latin typeface="MS Gothic"/>
                <a:ea typeface="MS Gothic"/>
              </a:rPr>
              <a:t>いないのではないか？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44"/>
              </a:lnSpc>
            </a:pPr>
            <a:endParaRPr lang="en-US" dirty="0" smtClean="0"/>
          </a:p>
          <a:p>
            <a:pPr hangingPunct="0" marL="228599" indent="-228599">
              <a:lnSpc>
                <a:spcPct val="95416"/>
              </a:lnSpc>
            </a:pPr>
            <a:r>
              <a:rPr lang="en-US" altLang="zh-CN" sz="2800" spc="-89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-259" dirty="0">
                <a:solidFill>
                  <a:srgbClr val="000000"/>
                </a:solidFill>
                <a:latin typeface="MS Gothic"/>
                <a:ea typeface="MS Gothic"/>
              </a:rPr>
              <a:t>実績のある運用機関は、アクティブ運用であること</a:t>
            </a:r>
            <a:r>
              <a:rPr lang="en-US" altLang="zh-CN" sz="2800" spc="-339" dirty="0">
                <a:solidFill>
                  <a:srgbClr val="000000"/>
                </a:solidFill>
                <a:latin typeface="MS Gothic"/>
                <a:ea typeface="MS Gothic"/>
              </a:rPr>
              <a:t>を強調し、かつ</a:t>
            </a:r>
            <a:r>
              <a:rPr lang="en-US" altLang="zh-CN" sz="2800" spc="-334" dirty="0">
                <a:solidFill>
                  <a:srgbClr val="000000"/>
                </a:solidFill>
                <a:latin typeface="MS Gothic"/>
                <a:ea typeface="MS Gothic"/>
              </a:rPr>
              <a:t>、超過リターンをもたらす根拠、源</a:t>
            </a:r>
            <a:r>
              <a:rPr lang="en-US" altLang="zh-CN" sz="2800" spc="-144" dirty="0">
                <a:solidFill>
                  <a:srgbClr val="000000"/>
                </a:solidFill>
                <a:latin typeface="MS Gothic"/>
                <a:ea typeface="MS Gothic"/>
              </a:rPr>
              <a:t>泉を示すべきで</a:t>
            </a:r>
            <a:r>
              <a:rPr lang="en-US" altLang="zh-CN" sz="2800" spc="-139" dirty="0">
                <a:solidFill>
                  <a:srgbClr val="000000"/>
                </a:solidFill>
                <a:latin typeface="MS Gothic"/>
                <a:ea typeface="MS Gothic"/>
              </a:rPr>
              <a:t>はないか？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05"/>
              </a:lnSpc>
            </a:pPr>
            <a:endParaRPr lang="en-US" dirty="0" smtClean="0"/>
          </a:p>
          <a:p>
            <a:pPr marL="0" indent="7548092">
              <a:lnSpc>
                <a:spcPct val="100000"/>
              </a:lnSpc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8"/>
          <p:cNvSpPr txBox="1"/>
          <p:nvPr/>
        </p:nvSpPr>
        <p:spPr>
          <a:xfrm>
            <a:off x="720242" y="2977097"/>
            <a:ext cx="7255064" cy="883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00" spc="-189" dirty="0">
                <a:solidFill>
                  <a:srgbClr val="000000"/>
                </a:solidFill>
                <a:latin typeface="MS Gothic"/>
                <a:ea typeface="MS Gothic"/>
              </a:rPr>
              <a:t>②市場リターンの維持・</a:t>
            </a:r>
            <a:r>
              <a:rPr lang="en-US" altLang="zh-CN" sz="2900" spc="-179" dirty="0">
                <a:solidFill>
                  <a:srgbClr val="000000"/>
                </a:solidFill>
                <a:latin typeface="MS Gothic"/>
                <a:ea typeface="MS Gothic"/>
              </a:rPr>
              <a:t>向上を目指す投資手法</a:t>
            </a:r>
          </a:p>
          <a:p>
            <a:pPr marL="0">
              <a:lnSpc>
                <a:spcPct val="100000"/>
              </a:lnSpc>
            </a:pPr>
            <a:r>
              <a:rPr lang="en-US" altLang="zh-CN" sz="2900" spc="-450" dirty="0">
                <a:solidFill>
                  <a:srgbClr val="000000"/>
                </a:solidFill>
                <a:latin typeface="MS Gothic"/>
                <a:ea typeface="MS Gothic"/>
              </a:rPr>
              <a:t>（</a:t>
            </a:r>
            <a:r>
              <a:rPr lang="en-US" altLang="zh-CN" sz="2900" spc="-225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900" spc="-455" dirty="0">
                <a:solidFill>
                  <a:srgbClr val="000000"/>
                </a:solidFill>
                <a:latin typeface="MS Gothic"/>
                <a:ea typeface="MS Gothic"/>
              </a:rPr>
              <a:t>ノンアクテ</a:t>
            </a:r>
            <a:r>
              <a:rPr lang="en-US" altLang="zh-CN" sz="2900" spc="-450" dirty="0">
                <a:solidFill>
                  <a:srgbClr val="000000"/>
                </a:solidFill>
                <a:latin typeface="MS Gothic"/>
                <a:ea typeface="MS Gothic"/>
              </a:rPr>
              <a:t>ィブ運用）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9"> 
				</p:cNvPr>
          <p:cNvSpPr/>
          <p:nvPr/>
        </p:nvSpPr>
        <p:spPr>
          <a:xfrm>
            <a:off x="1543050" y="2317750"/>
            <a:ext cx="6699250" cy="19050"/>
          </a:xfrm>
          <a:custGeom>
            <a:avLst/>
            <a:gdLst>
              <a:gd name="connsiteX0" fmla="*/ 15239 w 6699250"/>
              <a:gd name="connsiteY0" fmla="*/ 7874 h 19050"/>
              <a:gd name="connsiteX1" fmla="*/ 1688210 w 6699250"/>
              <a:gd name="connsiteY1" fmla="*/ 7874 h 19050"/>
              <a:gd name="connsiteX2" fmla="*/ 3361182 w 6699250"/>
              <a:gd name="connsiteY2" fmla="*/ 7874 h 19050"/>
              <a:gd name="connsiteX3" fmla="*/ 5034153 w 6699250"/>
              <a:gd name="connsiteY3" fmla="*/ 7874 h 19050"/>
              <a:gd name="connsiteX4" fmla="*/ 6707123 w 6699250"/>
              <a:gd name="connsiteY4" fmla="*/ 7874 h 19050"/>
              <a:gd name="connsiteX5" fmla="*/ 6707123 w 6699250"/>
              <a:gd name="connsiteY5" fmla="*/ 23114 h 19050"/>
              <a:gd name="connsiteX6" fmla="*/ 5034153 w 6699250"/>
              <a:gd name="connsiteY6" fmla="*/ 23114 h 19050"/>
              <a:gd name="connsiteX7" fmla="*/ 3361182 w 6699250"/>
              <a:gd name="connsiteY7" fmla="*/ 23114 h 19050"/>
              <a:gd name="connsiteX8" fmla="*/ 1688210 w 6699250"/>
              <a:gd name="connsiteY8" fmla="*/ 23114 h 19050"/>
              <a:gd name="connsiteX9" fmla="*/ 15239 w 6699250"/>
              <a:gd name="connsiteY9" fmla="*/ 23114 h 19050"/>
              <a:gd name="connsiteX10" fmla="*/ 15239 w 6699250"/>
              <a:gd name="connsiteY10" fmla="*/ 7874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99250" h="19050">
                <a:moveTo>
                  <a:pt x="15239" y="7874"/>
                </a:moveTo>
                <a:lnTo>
                  <a:pt x="1688210" y="7874"/>
                </a:lnTo>
                <a:lnTo>
                  <a:pt x="3361182" y="7874"/>
                </a:lnTo>
                <a:lnTo>
                  <a:pt x="5034153" y="7874"/>
                </a:lnTo>
                <a:lnTo>
                  <a:pt x="6707123" y="7874"/>
                </a:lnTo>
                <a:lnTo>
                  <a:pt x="6707123" y="23114"/>
                </a:lnTo>
                <a:lnTo>
                  <a:pt x="5034153" y="23114"/>
                </a:lnTo>
                <a:lnTo>
                  <a:pt x="3361182" y="23114"/>
                </a:lnTo>
                <a:lnTo>
                  <a:pt x="1688210" y="23114"/>
                </a:lnTo>
                <a:lnTo>
                  <a:pt x="15239" y="23114"/>
                </a:lnTo>
                <a:lnTo>
                  <a:pt x="15239" y="787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80"> 
				</p:cNvPr>
          <p:cNvSpPr/>
          <p:nvPr/>
        </p:nvSpPr>
        <p:spPr>
          <a:xfrm>
            <a:off x="4375150" y="6292850"/>
            <a:ext cx="4146550" cy="19050"/>
          </a:xfrm>
          <a:custGeom>
            <a:avLst/>
            <a:gdLst>
              <a:gd name="connsiteX0" fmla="*/ 16255 w 4146550"/>
              <a:gd name="connsiteY0" fmla="*/ 7366 h 19050"/>
              <a:gd name="connsiteX1" fmla="*/ 1394967 w 4146550"/>
              <a:gd name="connsiteY1" fmla="*/ 7366 h 19050"/>
              <a:gd name="connsiteX2" fmla="*/ 2773680 w 4146550"/>
              <a:gd name="connsiteY2" fmla="*/ 7366 h 19050"/>
              <a:gd name="connsiteX3" fmla="*/ 4152392 w 4146550"/>
              <a:gd name="connsiteY3" fmla="*/ 7366 h 19050"/>
              <a:gd name="connsiteX4" fmla="*/ 4152392 w 4146550"/>
              <a:gd name="connsiteY4" fmla="*/ 22606 h 19050"/>
              <a:gd name="connsiteX5" fmla="*/ 2773680 w 4146550"/>
              <a:gd name="connsiteY5" fmla="*/ 22606 h 19050"/>
              <a:gd name="connsiteX6" fmla="*/ 1394967 w 4146550"/>
              <a:gd name="connsiteY6" fmla="*/ 22606 h 19050"/>
              <a:gd name="connsiteX7" fmla="*/ 16255 w 4146550"/>
              <a:gd name="connsiteY7" fmla="*/ 22606 h 19050"/>
              <a:gd name="connsiteX8" fmla="*/ 16255 w 4146550"/>
              <a:gd name="connsiteY8" fmla="*/ 736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6550" h="19050">
                <a:moveTo>
                  <a:pt x="16255" y="7366"/>
                </a:moveTo>
                <a:lnTo>
                  <a:pt x="1394967" y="7366"/>
                </a:lnTo>
                <a:lnTo>
                  <a:pt x="2773680" y="7366"/>
                </a:lnTo>
                <a:lnTo>
                  <a:pt x="4152392" y="7366"/>
                </a:lnTo>
                <a:lnTo>
                  <a:pt x="4152392" y="22606"/>
                </a:lnTo>
                <a:lnTo>
                  <a:pt x="2773680" y="22606"/>
                </a:lnTo>
                <a:lnTo>
                  <a:pt x="1394967" y="22606"/>
                </a:lnTo>
                <a:lnTo>
                  <a:pt x="16255" y="22606"/>
                </a:lnTo>
                <a:lnTo>
                  <a:pt x="16255" y="736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1"/>
          <p:cNvSpPr txBox="1"/>
          <p:nvPr/>
        </p:nvSpPr>
        <p:spPr>
          <a:xfrm>
            <a:off x="720242" y="485314"/>
            <a:ext cx="7819522" cy="58531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900" spc="-189" dirty="0">
                <a:solidFill>
                  <a:srgbClr val="000000"/>
                </a:solidFill>
                <a:latin typeface="MS Gothic"/>
                <a:ea typeface="MS Gothic"/>
              </a:rPr>
              <a:t>②市場リターンの維持・</a:t>
            </a:r>
            <a:r>
              <a:rPr lang="en-US" altLang="zh-CN" sz="2900" spc="-179" dirty="0">
                <a:solidFill>
                  <a:srgbClr val="000000"/>
                </a:solidFill>
                <a:latin typeface="MS Gothic"/>
                <a:ea typeface="MS Gothic"/>
              </a:rPr>
              <a:t>向上を目指す投資手法</a:t>
            </a:r>
          </a:p>
          <a:p>
            <a:pPr marL="0">
              <a:lnSpc>
                <a:spcPct val="100000"/>
              </a:lnSpc>
            </a:pPr>
            <a:r>
              <a:rPr lang="en-US" altLang="zh-CN" sz="2900" spc="-440" dirty="0">
                <a:solidFill>
                  <a:srgbClr val="000000"/>
                </a:solidFill>
                <a:latin typeface="MS Gothic"/>
                <a:ea typeface="MS Gothic"/>
              </a:rPr>
              <a:t>（</a:t>
            </a:r>
            <a:r>
              <a:rPr lang="en-US" altLang="zh-CN" sz="2900" spc="-220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900" spc="-445" dirty="0">
                <a:solidFill>
                  <a:srgbClr val="000000"/>
                </a:solidFill>
                <a:latin typeface="MS Gothic"/>
                <a:ea typeface="MS Gothic"/>
              </a:rPr>
              <a:t>ノンア</a:t>
            </a:r>
            <a:r>
              <a:rPr lang="en-US" altLang="zh-CN" sz="2900" spc="-440" dirty="0">
                <a:solidFill>
                  <a:srgbClr val="000000"/>
                </a:solidFill>
                <a:latin typeface="MS Gothic"/>
                <a:ea typeface="MS Gothic"/>
              </a:rPr>
              <a:t>クティブ運用）のポイント</a:t>
            </a:r>
          </a:p>
          <a:p>
            <a:pPr>
              <a:lnSpc>
                <a:spcPts val="148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-10" dirty="0">
                <a:solidFill>
                  <a:srgbClr val="000000"/>
                </a:solidFill>
                <a:latin typeface="MS Gothic"/>
                <a:ea typeface="MS Gothic"/>
              </a:rPr>
              <a:t>前提</a:t>
            </a:r>
          </a:p>
          <a:p>
            <a:pPr marL="0" indent="457199">
              <a:lnSpc>
                <a:spcPct val="100000"/>
              </a:lnSpc>
            </a:pPr>
            <a:r>
              <a:rPr lang="en-US" altLang="zh-CN" sz="2400" spc="-94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279" dirty="0">
                <a:solidFill>
                  <a:srgbClr val="000000"/>
                </a:solidFill>
                <a:latin typeface="MS Gothic"/>
                <a:ea typeface="MS Gothic"/>
              </a:rPr>
              <a:t>「</a:t>
            </a:r>
            <a:r>
              <a:rPr lang="en-US" altLang="zh-CN" sz="2400" spc="-275" dirty="0">
                <a:solidFill>
                  <a:srgbClr val="000000"/>
                </a:solidFill>
                <a:latin typeface="MS Gothic"/>
                <a:ea typeface="MS Gothic"/>
              </a:rPr>
              <a:t>社会的リターンは長期的に経済的リターンをもたらす</a:t>
            </a:r>
            <a:r>
              <a:rPr lang="en-US" altLang="zh-CN" sz="2400" spc="-334" dirty="0">
                <a:solidFill>
                  <a:srgbClr val="000000"/>
                </a:solidFill>
                <a:latin typeface="MS Gothic"/>
                <a:ea typeface="MS Gothic"/>
              </a:rPr>
              <a:t>」</a:t>
            </a:r>
          </a:p>
          <a:p>
            <a:pPr marL="0" indent="685774">
              <a:lnSpc>
                <a:spcPct val="100000"/>
              </a:lnSpc>
            </a:pPr>
            <a:r>
              <a:rPr lang="en-US" altLang="zh-CN" sz="2400" spc="-389" dirty="0">
                <a:solidFill>
                  <a:srgbClr val="000000"/>
                </a:solidFill>
                <a:latin typeface="MS Gothic"/>
                <a:ea typeface="MS Gothic"/>
              </a:rPr>
              <a:t>と</a:t>
            </a:r>
            <a:r>
              <a:rPr lang="en-US" altLang="zh-CN" sz="2400" spc="-384" dirty="0">
                <a:solidFill>
                  <a:srgbClr val="000000"/>
                </a:solidFill>
                <a:latin typeface="MS Gothic"/>
                <a:ea typeface="MS Gothic"/>
              </a:rPr>
              <a:t>いう理念（投資信念）。</a:t>
            </a:r>
          </a:p>
          <a:p>
            <a:pPr hangingPunct="0" marL="685774" indent="-228574">
              <a:lnSpc>
                <a:spcPct val="95416"/>
              </a:lnSpc>
            </a:pPr>
            <a:r>
              <a:rPr lang="en-US" altLang="zh-CN" sz="2400" spc="-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3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39" dirty="0">
                <a:solidFill>
                  <a:srgbClr val="000000"/>
                </a:solidFill>
                <a:latin typeface="MS Gothic"/>
                <a:ea typeface="MS Gothic"/>
              </a:rPr>
              <a:t>投資家からの働きかけで企業に社会的リターンへのイ</a:t>
            </a:r>
            <a:r>
              <a:rPr lang="en-US" altLang="zh-CN" sz="2400" spc="-275" dirty="0">
                <a:solidFill>
                  <a:srgbClr val="000000"/>
                </a:solidFill>
                <a:latin typeface="MS Gothic"/>
                <a:ea typeface="MS Gothic"/>
              </a:rPr>
              <a:t>ンセンティブ付けが出来る。</a:t>
            </a:r>
            <a:r>
              <a:rPr lang="en-US" altLang="zh-CN" sz="2400" spc="-455" dirty="0">
                <a:solidFill>
                  <a:srgbClr val="000000"/>
                </a:solidFill>
                <a:latin typeface="MS Gothic"/>
                <a:cs typeface="MS Gothic"/>
              </a:rPr>
              <a:t> </a:t>
            </a:r>
            <a:r>
              <a:rPr lang="en-US" altLang="zh-CN" sz="2400" spc="-304" dirty="0">
                <a:solidFill>
                  <a:srgbClr val="000000"/>
                </a:solidFill>
                <a:latin typeface="MS Gothic"/>
                <a:ea typeface="MS Gothic"/>
              </a:rPr>
              <a:t>（</a:t>
            </a:r>
            <a:r>
              <a:rPr lang="en-US" altLang="zh-CN" sz="2400" spc="-139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400" spc="-275" dirty="0">
                <a:solidFill>
                  <a:srgbClr val="000000"/>
                </a:solidFill>
                <a:latin typeface="MS Gothic"/>
                <a:ea typeface="MS Gothic"/>
              </a:rPr>
              <a:t>インデックス運用もこ</a:t>
            </a:r>
            <a:r>
              <a:rPr lang="en-US" altLang="zh-CN" sz="2400" spc="-314" dirty="0">
                <a:solidFill>
                  <a:srgbClr val="000000"/>
                </a:solidFill>
                <a:latin typeface="MS Gothic"/>
                <a:ea typeface="MS Gothic"/>
              </a:rPr>
              <a:t>れ</a:t>
            </a:r>
            <a:r>
              <a:rPr lang="en-US" altLang="zh-CN" sz="2400" spc="-309" dirty="0">
                <a:solidFill>
                  <a:srgbClr val="000000"/>
                </a:solidFill>
                <a:latin typeface="MS Gothic"/>
                <a:ea typeface="MS Gothic"/>
              </a:rPr>
              <a:t>に含まれると考えられる。）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8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spc="-2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-69" dirty="0">
                <a:solidFill>
                  <a:srgbClr val="000000"/>
                </a:solidFill>
                <a:latin typeface="MS Gothic"/>
                <a:ea typeface="MS Gothic"/>
              </a:rPr>
              <a:t>位置づけ</a:t>
            </a:r>
          </a:p>
          <a:p>
            <a:pPr marL="0" indent="457199">
              <a:lnSpc>
                <a:spcPct val="100000"/>
              </a:lnSpc>
            </a:pPr>
            <a:r>
              <a:rPr lang="en-US" altLang="zh-CN" sz="2400" spc="-69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3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94" dirty="0">
                <a:solidFill>
                  <a:srgbClr val="000000"/>
                </a:solidFill>
                <a:latin typeface="MS Gothic"/>
                <a:ea typeface="MS Gothic"/>
              </a:rPr>
              <a:t>社会的リターンが一義的であり、短期的な経済的リター</a:t>
            </a:r>
          </a:p>
          <a:p>
            <a:pPr marL="0" indent="685774">
              <a:lnSpc>
                <a:spcPct val="100000"/>
              </a:lnSpc>
            </a:pPr>
            <a:r>
              <a:rPr lang="en-US" altLang="zh-CN" sz="2400" spc="-350" dirty="0">
                <a:solidFill>
                  <a:srgbClr val="000000"/>
                </a:solidFill>
                <a:latin typeface="MS Gothic"/>
                <a:ea typeface="MS Gothic"/>
              </a:rPr>
              <a:t>ン（超過リターン）は二</a:t>
            </a:r>
            <a:r>
              <a:rPr lang="en-US" altLang="zh-CN" sz="2400" spc="-345" dirty="0">
                <a:solidFill>
                  <a:srgbClr val="000000"/>
                </a:solidFill>
                <a:latin typeface="MS Gothic"/>
                <a:ea typeface="MS Gothic"/>
              </a:rPr>
              <a:t>義的と考える。</a:t>
            </a:r>
          </a:p>
          <a:p>
            <a:pPr hangingPunct="0" marL="685774" indent="-228574">
              <a:lnSpc>
                <a:spcPct val="92500"/>
              </a:lnSpc>
            </a:pPr>
            <a:r>
              <a:rPr lang="en-US" altLang="zh-CN" sz="2400" spc="-9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254" dirty="0">
                <a:solidFill>
                  <a:srgbClr val="000000"/>
                </a:solidFill>
                <a:latin typeface="MS Gothic"/>
                <a:ea typeface="MS Gothic"/>
              </a:rPr>
              <a:t>経済的超過リターンで評価しない（あるいは、結果として</a:t>
            </a:r>
            <a:r>
              <a:rPr lang="en-US" altLang="zh-CN" sz="2400" spc="-220" dirty="0">
                <a:solidFill>
                  <a:srgbClr val="000000"/>
                </a:solidFill>
                <a:latin typeface="MS Gothic"/>
                <a:ea typeface="MS Gothic"/>
              </a:rPr>
              <a:t>超過リターンがない）とすれば、この</a:t>
            </a:r>
            <a:r>
              <a:rPr lang="en-US" altLang="zh-CN" sz="2400" spc="-215" dirty="0">
                <a:solidFill>
                  <a:srgbClr val="000000"/>
                </a:solidFill>
                <a:latin typeface="MS Gothic"/>
                <a:ea typeface="MS Gothic"/>
              </a:rPr>
              <a:t>投資手法の意義を</a:t>
            </a:r>
            <a:r>
              <a:rPr lang="en-US" altLang="zh-CN" sz="2400" spc="-164" dirty="0">
                <a:solidFill>
                  <a:srgbClr val="000000"/>
                </a:solidFill>
                <a:latin typeface="MS Gothic"/>
                <a:ea typeface="MS Gothic"/>
              </a:rPr>
              <a:t>説明する責任がある。（</a:t>
            </a:r>
            <a:r>
              <a:rPr lang="en-US" altLang="zh-CN" sz="2400" spc="-169" b="1" dirty="0">
                <a:solidFill>
                  <a:srgbClr val="000000"/>
                </a:solidFill>
                <a:latin typeface="MS Gothic"/>
                <a:ea typeface="MS Gothic"/>
              </a:rPr>
              <a:t>受託</a:t>
            </a:r>
            <a:r>
              <a:rPr lang="en-US" altLang="zh-CN" sz="2400" spc="-164" b="1" dirty="0">
                <a:solidFill>
                  <a:srgbClr val="000000"/>
                </a:solidFill>
                <a:latin typeface="MS Gothic"/>
                <a:ea typeface="MS Gothic"/>
              </a:rPr>
              <a:t>者責任の議論が起こりやす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406016" y="6338506"/>
            <a:ext cx="7144283" cy="3840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4999"/>
              </a:lnSpc>
              <a:tabLst>
                <a:tab pos="6862317" algn="l"/>
              </a:tabLst>
            </a:pPr>
            <a:r>
              <a:rPr lang="en-US" altLang="zh-CN" sz="2400" spc="-665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MS Gothic"/>
                <a:ea typeface="MS Gothic"/>
              </a:rPr>
              <a:t>い</a:t>
            </a:r>
            <a:r>
              <a:rPr lang="en-US" altLang="zh-CN" sz="2400" spc="-665" dirty="0">
                <a:solidFill>
                  <a:srgbClr val="000000"/>
                </a:solidFill>
                <a:latin typeface="MS Gothic"/>
                <a:ea typeface="MS Gothic"/>
              </a:rPr>
              <a:t>）	</a:t>
            </a:r>
            <a:r>
              <a:rPr lang="en-US" altLang="zh-CN" sz="1200" spc="-20" dirty="0">
                <a:solidFill>
                  <a:srgbClr val="878787"/>
                </a:solidFill>
                <a:latin typeface="Calibri"/>
                <a:ea typeface="Calibri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 83"> 
				</p:cNvPr>
          <p:cNvSpPr/>
          <p:nvPr/>
        </p:nvSpPr>
        <p:spPr>
          <a:xfrm>
            <a:off x="1022350" y="4794250"/>
            <a:ext cx="7169150" cy="1200150"/>
          </a:xfrm>
          <a:custGeom>
            <a:avLst/>
            <a:gdLst>
              <a:gd name="connsiteX0" fmla="*/ 7874 w 7169150"/>
              <a:gd name="connsiteY0" fmla="*/ 209296 h 1200150"/>
              <a:gd name="connsiteX1" fmla="*/ 206247 w 7169150"/>
              <a:gd name="connsiteY1" fmla="*/ 10922 h 1200150"/>
              <a:gd name="connsiteX2" fmla="*/ 6976871 w 7169150"/>
              <a:gd name="connsiteY2" fmla="*/ 10922 h 1200150"/>
              <a:gd name="connsiteX3" fmla="*/ 7175245 w 7169150"/>
              <a:gd name="connsiteY3" fmla="*/ 209296 h 1200150"/>
              <a:gd name="connsiteX4" fmla="*/ 7175245 w 7169150"/>
              <a:gd name="connsiteY4" fmla="*/ 1002779 h 1200150"/>
              <a:gd name="connsiteX5" fmla="*/ 6976871 w 7169150"/>
              <a:gd name="connsiteY5" fmla="*/ 1201166 h 1200150"/>
              <a:gd name="connsiteX6" fmla="*/ 206247 w 7169150"/>
              <a:gd name="connsiteY6" fmla="*/ 1201166 h 1200150"/>
              <a:gd name="connsiteX7" fmla="*/ 7874 w 7169150"/>
              <a:gd name="connsiteY7" fmla="*/ 1002779 h 1200150"/>
              <a:gd name="connsiteX8" fmla="*/ 7874 w 7169150"/>
              <a:gd name="connsiteY8" fmla="*/ 209296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69150" h="1200150">
                <a:moveTo>
                  <a:pt x="7874" y="209296"/>
                </a:moveTo>
                <a:cubicBezTo>
                  <a:pt x="7874" y="99695"/>
                  <a:pt x="96697" y="10922"/>
                  <a:pt x="206247" y="10922"/>
                </a:cubicBezTo>
                <a:lnTo>
                  <a:pt x="6976871" y="10922"/>
                </a:lnTo>
                <a:cubicBezTo>
                  <a:pt x="7086472" y="10922"/>
                  <a:pt x="7175245" y="99695"/>
                  <a:pt x="7175245" y="209296"/>
                </a:cubicBezTo>
                <a:lnTo>
                  <a:pt x="7175245" y="1002779"/>
                </a:lnTo>
                <a:cubicBezTo>
                  <a:pt x="7175245" y="1112342"/>
                  <a:pt x="7086472" y="1201166"/>
                  <a:pt x="6976871" y="1201166"/>
                </a:cubicBezTo>
                <a:lnTo>
                  <a:pt x="206247" y="1201166"/>
                </a:lnTo>
                <a:cubicBezTo>
                  <a:pt x="96697" y="1201166"/>
                  <a:pt x="7874" y="1112342"/>
                  <a:pt x="7874" y="1002779"/>
                </a:cubicBezTo>
                <a:lnTo>
                  <a:pt x="7874" y="209296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19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4"/>
          <p:cNvSpPr txBox="1"/>
          <p:nvPr/>
        </p:nvSpPr>
        <p:spPr>
          <a:xfrm>
            <a:off x="720242" y="579081"/>
            <a:ext cx="7798198" cy="60664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10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3200" spc="-229" dirty="0">
                <a:solidFill>
                  <a:srgbClr val="000000"/>
                </a:solidFill>
                <a:latin typeface="MS Gothic"/>
                <a:ea typeface="MS Gothic"/>
              </a:rPr>
              <a:t>ノンアクティ</a:t>
            </a:r>
            <a:r>
              <a:rPr lang="en-US" altLang="zh-CN" sz="3200" spc="-220" dirty="0">
                <a:solidFill>
                  <a:srgbClr val="000000"/>
                </a:solidFill>
                <a:latin typeface="MS Gothic"/>
                <a:ea typeface="MS Gothic"/>
              </a:rPr>
              <a:t>ブ運用の課題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80"/>
              </a:lnSpc>
            </a:pPr>
            <a:endParaRPr lang="en-US" dirty="0" smtClean="0"/>
          </a:p>
          <a:p>
            <a:pPr hangingPunct="0" marL="228599" indent="-228599">
              <a:lnSpc>
                <a:spcPct val="95416"/>
              </a:lnSpc>
            </a:pPr>
            <a:r>
              <a:rPr lang="en-US" altLang="zh-CN" sz="2600" spc="-94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-270" dirty="0">
                <a:solidFill>
                  <a:srgbClr val="000000"/>
                </a:solidFill>
                <a:latin typeface="MS Gothic"/>
                <a:ea typeface="MS Gothic"/>
              </a:rPr>
              <a:t>そもそも超過リターンを狙わず、かつ、パッシブ運用で</a:t>
            </a:r>
            <a:r>
              <a:rPr lang="en-US" altLang="zh-CN" sz="2600" spc="-164" dirty="0">
                <a:solidFill>
                  <a:srgbClr val="000000"/>
                </a:solidFill>
                <a:latin typeface="MS Gothic"/>
                <a:ea typeface="MS Gothic"/>
              </a:rPr>
              <a:t>もない</a:t>
            </a:r>
            <a:r>
              <a:rPr lang="en-US" altLang="zh-CN" sz="2600" spc="-160" dirty="0">
                <a:solidFill>
                  <a:srgbClr val="000000"/>
                </a:solidFill>
                <a:latin typeface="MS Gothic"/>
                <a:ea typeface="MS Gothic"/>
              </a:rPr>
              <a:t>投資手法をどう位置づけるのかが分からないの</a:t>
            </a:r>
            <a:r>
              <a:rPr lang="en-US" altLang="zh-CN" sz="2600" spc="-110" dirty="0">
                <a:solidFill>
                  <a:srgbClr val="000000"/>
                </a:solidFill>
                <a:latin typeface="MS Gothic"/>
                <a:ea typeface="MS Gothic"/>
              </a:rPr>
              <a:t>ではな</a:t>
            </a:r>
            <a:r>
              <a:rPr lang="en-US" altLang="zh-CN" sz="2600" spc="-100" dirty="0">
                <a:solidFill>
                  <a:srgbClr val="000000"/>
                </a:solidFill>
                <a:latin typeface="MS Gothic"/>
                <a:ea typeface="MS Gothic"/>
              </a:rPr>
              <a:t>いか？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05"/>
              </a:lnSpc>
            </a:pPr>
            <a:endParaRPr lang="en-US" dirty="0" smtClean="0"/>
          </a:p>
          <a:p>
            <a:pPr hangingPunct="0" marL="228599" indent="-228599">
              <a:lnSpc>
                <a:spcPct val="95416"/>
              </a:lnSpc>
            </a:pPr>
            <a:r>
              <a:rPr lang="en-US" altLang="zh-CN" sz="2600" spc="-6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-179" dirty="0">
                <a:solidFill>
                  <a:srgbClr val="000000"/>
                </a:solidFill>
                <a:latin typeface="MS Gothic"/>
                <a:ea typeface="MS Gothic"/>
              </a:rPr>
              <a:t>社会的リターンを追求する投資は政策的投資であり、</a:t>
            </a:r>
            <a:r>
              <a:rPr lang="en-US" altLang="zh-CN" sz="2600" spc="-125" dirty="0">
                <a:solidFill>
                  <a:srgbClr val="000000"/>
                </a:solidFill>
                <a:latin typeface="MS Gothic"/>
                <a:ea typeface="MS Gothic"/>
              </a:rPr>
              <a:t>受託者責任を負う投資家は自分</a:t>
            </a:r>
            <a:r>
              <a:rPr lang="en-US" altLang="zh-CN" sz="2600" spc="-120" dirty="0">
                <a:solidFill>
                  <a:srgbClr val="000000"/>
                </a:solidFill>
                <a:latin typeface="MS Gothic"/>
                <a:ea typeface="MS Gothic"/>
              </a:rPr>
              <a:t>たちの仕事ではないと</a:t>
            </a:r>
            <a:r>
              <a:rPr lang="en-US" altLang="zh-CN" sz="2600" spc="-139" dirty="0">
                <a:solidFill>
                  <a:srgbClr val="000000"/>
                </a:solidFill>
                <a:latin typeface="MS Gothic"/>
                <a:ea typeface="MS Gothic"/>
              </a:rPr>
              <a:t>考</a:t>
            </a:r>
            <a:r>
              <a:rPr lang="en-US" altLang="zh-CN" sz="2600" spc="-135" dirty="0">
                <a:solidFill>
                  <a:srgbClr val="000000"/>
                </a:solidFill>
                <a:latin typeface="MS Gothic"/>
                <a:ea typeface="MS Gothic"/>
              </a:rPr>
              <a:t>えているのではないか？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60"/>
              </a:lnSpc>
            </a:pPr>
            <a:endParaRPr lang="en-US" dirty="0" smtClean="0"/>
          </a:p>
          <a:p>
            <a:pPr marL="0" indent="507187">
              <a:lnSpc>
                <a:spcPct val="100000"/>
              </a:lnSpc>
            </a:pPr>
            <a:r>
              <a:rPr lang="en-US" altLang="zh-CN" sz="2400" spc="-110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400" spc="-225" dirty="0">
                <a:solidFill>
                  <a:srgbClr val="000000"/>
                </a:solidFill>
                <a:latin typeface="MS Gothic"/>
                <a:ea typeface="MS Gothic"/>
              </a:rPr>
              <a:t>ノンアクティブ運用がどのように経済的リター</a:t>
            </a:r>
            <a:r>
              <a:rPr lang="en-US" altLang="zh-CN" sz="2400" spc="-220" dirty="0">
                <a:solidFill>
                  <a:srgbClr val="000000"/>
                </a:solidFill>
                <a:latin typeface="MS Gothic"/>
                <a:ea typeface="MS Gothic"/>
              </a:rPr>
              <a:t>ンに</a:t>
            </a:r>
          </a:p>
          <a:p>
            <a:pPr marL="0" indent="1507210">
              <a:lnSpc>
                <a:spcPct val="100000"/>
              </a:lnSpc>
            </a:pPr>
            <a:r>
              <a:rPr lang="en-US" altLang="zh-CN" sz="2400" spc="-194" dirty="0">
                <a:solidFill>
                  <a:srgbClr val="000000"/>
                </a:solidFill>
                <a:latin typeface="MS Gothic"/>
                <a:ea typeface="MS Gothic"/>
              </a:rPr>
              <a:t>結び</a:t>
            </a:r>
            <a:r>
              <a:rPr lang="en-US" altLang="zh-CN" sz="2400" spc="-189" dirty="0">
                <a:solidFill>
                  <a:srgbClr val="000000"/>
                </a:solidFill>
                <a:latin typeface="MS Gothic"/>
                <a:ea typeface="MS Gothic"/>
              </a:rPr>
              <a:t>つくのかを説明する必要がある。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05"/>
              </a:lnSpc>
            </a:pPr>
            <a:endParaRPr lang="en-US" dirty="0" smtClean="0"/>
          </a:p>
          <a:p>
            <a:pPr marL="0" indent="7548092">
              <a:lnSpc>
                <a:spcPct val="100000"/>
              </a:lnSpc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85"> 
				</p:cNvPr>
          <p:cNvSpPr/>
          <p:nvPr/>
        </p:nvSpPr>
        <p:spPr>
          <a:xfrm>
            <a:off x="5822950" y="4845050"/>
            <a:ext cx="2317750" cy="19050"/>
          </a:xfrm>
          <a:custGeom>
            <a:avLst/>
            <a:gdLst>
              <a:gd name="connsiteX0" fmla="*/ 10159 w 2317750"/>
              <a:gd name="connsiteY0" fmla="*/ 13589 h 19050"/>
              <a:gd name="connsiteX1" fmla="*/ 1169923 w 2317750"/>
              <a:gd name="connsiteY1" fmla="*/ 13589 h 19050"/>
              <a:gd name="connsiteX2" fmla="*/ 2329688 w 2317750"/>
              <a:gd name="connsiteY2" fmla="*/ 13589 h 19050"/>
              <a:gd name="connsiteX3" fmla="*/ 2329688 w 2317750"/>
              <a:gd name="connsiteY3" fmla="*/ 28829 h 19050"/>
              <a:gd name="connsiteX4" fmla="*/ 1169923 w 2317750"/>
              <a:gd name="connsiteY4" fmla="*/ 28829 h 19050"/>
              <a:gd name="connsiteX5" fmla="*/ 10159 w 2317750"/>
              <a:gd name="connsiteY5" fmla="*/ 28829 h 19050"/>
              <a:gd name="connsiteX6" fmla="*/ 10159 w 2317750"/>
              <a:gd name="connsiteY6" fmla="*/ 13589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7750" h="19050">
                <a:moveTo>
                  <a:pt x="10159" y="13589"/>
                </a:moveTo>
                <a:lnTo>
                  <a:pt x="1169923" y="13589"/>
                </a:lnTo>
                <a:lnTo>
                  <a:pt x="2329688" y="13589"/>
                </a:lnTo>
                <a:lnTo>
                  <a:pt x="2329688" y="28829"/>
                </a:lnTo>
                <a:lnTo>
                  <a:pt x="1169923" y="28829"/>
                </a:lnTo>
                <a:lnTo>
                  <a:pt x="10159" y="28829"/>
                </a:lnTo>
                <a:lnTo>
                  <a:pt x="10159" y="1358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6"> 
				</p:cNvPr>
          <p:cNvSpPr/>
          <p:nvPr/>
        </p:nvSpPr>
        <p:spPr>
          <a:xfrm>
            <a:off x="855979" y="1503679"/>
            <a:ext cx="1861820" cy="642620"/>
          </a:xfrm>
          <a:custGeom>
            <a:avLst/>
            <a:gdLst>
              <a:gd name="connsiteX0" fmla="*/ 8128 w 1861820"/>
              <a:gd name="connsiteY0" fmla="*/ 114300 h 642620"/>
              <a:gd name="connsiteX1" fmla="*/ 114300 w 1861820"/>
              <a:gd name="connsiteY1" fmla="*/ 8128 h 642620"/>
              <a:gd name="connsiteX2" fmla="*/ 1758188 w 1861820"/>
              <a:gd name="connsiteY2" fmla="*/ 8128 h 642620"/>
              <a:gd name="connsiteX3" fmla="*/ 1864360 w 1861820"/>
              <a:gd name="connsiteY3" fmla="*/ 114300 h 642620"/>
              <a:gd name="connsiteX4" fmla="*/ 1864360 w 1861820"/>
              <a:gd name="connsiteY4" fmla="*/ 538988 h 642620"/>
              <a:gd name="connsiteX5" fmla="*/ 1758188 w 1861820"/>
              <a:gd name="connsiteY5" fmla="*/ 645160 h 642620"/>
              <a:gd name="connsiteX6" fmla="*/ 114300 w 1861820"/>
              <a:gd name="connsiteY6" fmla="*/ 645160 h 642620"/>
              <a:gd name="connsiteX7" fmla="*/ 8128 w 1861820"/>
              <a:gd name="connsiteY7" fmla="*/ 538988 h 642620"/>
              <a:gd name="connsiteX8" fmla="*/ 8128 w 1861820"/>
              <a:gd name="connsiteY8" fmla="*/ 114300 h 64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1820" h="642620">
                <a:moveTo>
                  <a:pt x="8128" y="114300"/>
                </a:moveTo>
                <a:cubicBezTo>
                  <a:pt x="8128" y="55626"/>
                  <a:pt x="55664" y="8128"/>
                  <a:pt x="114300" y="8128"/>
                </a:cubicBezTo>
                <a:lnTo>
                  <a:pt x="1758188" y="8128"/>
                </a:lnTo>
                <a:cubicBezTo>
                  <a:pt x="1816862" y="8128"/>
                  <a:pt x="1864360" y="55626"/>
                  <a:pt x="1864360" y="114300"/>
                </a:cubicBezTo>
                <a:lnTo>
                  <a:pt x="1864360" y="538988"/>
                </a:lnTo>
                <a:cubicBezTo>
                  <a:pt x="1864360" y="597662"/>
                  <a:pt x="1816862" y="645160"/>
                  <a:pt x="1758188" y="645160"/>
                </a:cubicBezTo>
                <a:lnTo>
                  <a:pt x="114300" y="645160"/>
                </a:lnTo>
                <a:cubicBezTo>
                  <a:pt x="55664" y="645160"/>
                  <a:pt x="8128" y="597662"/>
                  <a:pt x="8128" y="538988"/>
                </a:cubicBezTo>
                <a:lnTo>
                  <a:pt x="8128" y="114300"/>
                </a:lnTo>
                <a:close/>
              </a:path>
            </a:pathLst>
          </a:custGeom>
          <a:solidFill>
            <a:srgbClr val="00006e">
              <a:alpha val="0"/>
            </a:srgbClr>
          </a:solidFill>
          <a:ln w="1219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7"> 
				</p:cNvPr>
          <p:cNvSpPr/>
          <p:nvPr/>
        </p:nvSpPr>
        <p:spPr>
          <a:xfrm>
            <a:off x="3522979" y="1541779"/>
            <a:ext cx="1861820" cy="642620"/>
          </a:xfrm>
          <a:custGeom>
            <a:avLst/>
            <a:gdLst>
              <a:gd name="connsiteX0" fmla="*/ 17272 w 1861820"/>
              <a:gd name="connsiteY0" fmla="*/ 114300 h 642620"/>
              <a:gd name="connsiteX1" fmla="*/ 123444 w 1861820"/>
              <a:gd name="connsiteY1" fmla="*/ 8128 h 642620"/>
              <a:gd name="connsiteX2" fmla="*/ 1767332 w 1861820"/>
              <a:gd name="connsiteY2" fmla="*/ 8128 h 642620"/>
              <a:gd name="connsiteX3" fmla="*/ 1873504 w 1861820"/>
              <a:gd name="connsiteY3" fmla="*/ 114300 h 642620"/>
              <a:gd name="connsiteX4" fmla="*/ 1873504 w 1861820"/>
              <a:gd name="connsiteY4" fmla="*/ 538988 h 642620"/>
              <a:gd name="connsiteX5" fmla="*/ 1767332 w 1861820"/>
              <a:gd name="connsiteY5" fmla="*/ 645160 h 642620"/>
              <a:gd name="connsiteX6" fmla="*/ 123444 w 1861820"/>
              <a:gd name="connsiteY6" fmla="*/ 645160 h 642620"/>
              <a:gd name="connsiteX7" fmla="*/ 17272 w 1861820"/>
              <a:gd name="connsiteY7" fmla="*/ 538988 h 642620"/>
              <a:gd name="connsiteX8" fmla="*/ 17272 w 1861820"/>
              <a:gd name="connsiteY8" fmla="*/ 114300 h 64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1820" h="642620">
                <a:moveTo>
                  <a:pt x="17272" y="114300"/>
                </a:moveTo>
                <a:cubicBezTo>
                  <a:pt x="17272" y="55626"/>
                  <a:pt x="64770" y="8128"/>
                  <a:pt x="123444" y="8128"/>
                </a:cubicBezTo>
                <a:lnTo>
                  <a:pt x="1767332" y="8128"/>
                </a:lnTo>
                <a:cubicBezTo>
                  <a:pt x="1826005" y="8128"/>
                  <a:pt x="1873504" y="55626"/>
                  <a:pt x="1873504" y="114300"/>
                </a:cubicBezTo>
                <a:lnTo>
                  <a:pt x="1873504" y="538988"/>
                </a:lnTo>
                <a:cubicBezTo>
                  <a:pt x="1873504" y="597662"/>
                  <a:pt x="1826005" y="645160"/>
                  <a:pt x="1767332" y="645160"/>
                </a:cubicBezTo>
                <a:lnTo>
                  <a:pt x="123444" y="645160"/>
                </a:lnTo>
                <a:cubicBezTo>
                  <a:pt x="64770" y="645160"/>
                  <a:pt x="17272" y="597662"/>
                  <a:pt x="17272" y="538988"/>
                </a:cubicBezTo>
                <a:lnTo>
                  <a:pt x="17272" y="114300"/>
                </a:lnTo>
                <a:close/>
              </a:path>
            </a:pathLst>
          </a:custGeom>
          <a:solidFill>
            <a:srgbClr val="0000f3">
              <a:alpha val="0"/>
            </a:srgbClr>
          </a:solidFill>
          <a:ln w="1219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8"> 
				</p:cNvPr>
          <p:cNvSpPr/>
          <p:nvPr/>
        </p:nvSpPr>
        <p:spPr>
          <a:xfrm>
            <a:off x="6329679" y="1503679"/>
            <a:ext cx="1861820" cy="642620"/>
          </a:xfrm>
          <a:custGeom>
            <a:avLst/>
            <a:gdLst>
              <a:gd name="connsiteX0" fmla="*/ 16255 w 1861820"/>
              <a:gd name="connsiteY0" fmla="*/ 121920 h 642620"/>
              <a:gd name="connsiteX1" fmla="*/ 122428 w 1861820"/>
              <a:gd name="connsiteY1" fmla="*/ 15748 h 642620"/>
              <a:gd name="connsiteX2" fmla="*/ 1766315 w 1861820"/>
              <a:gd name="connsiteY2" fmla="*/ 15748 h 642620"/>
              <a:gd name="connsiteX3" fmla="*/ 1872488 w 1861820"/>
              <a:gd name="connsiteY3" fmla="*/ 121920 h 642620"/>
              <a:gd name="connsiteX4" fmla="*/ 1872488 w 1861820"/>
              <a:gd name="connsiteY4" fmla="*/ 546608 h 642620"/>
              <a:gd name="connsiteX5" fmla="*/ 1766315 w 1861820"/>
              <a:gd name="connsiteY5" fmla="*/ 652780 h 642620"/>
              <a:gd name="connsiteX6" fmla="*/ 122428 w 1861820"/>
              <a:gd name="connsiteY6" fmla="*/ 652780 h 642620"/>
              <a:gd name="connsiteX7" fmla="*/ 16255 w 1861820"/>
              <a:gd name="connsiteY7" fmla="*/ 546608 h 642620"/>
              <a:gd name="connsiteX8" fmla="*/ 16255 w 1861820"/>
              <a:gd name="connsiteY8" fmla="*/ 121920 h 64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1820" h="642620">
                <a:moveTo>
                  <a:pt x="16255" y="121920"/>
                </a:moveTo>
                <a:cubicBezTo>
                  <a:pt x="16255" y="63246"/>
                  <a:pt x="63754" y="15748"/>
                  <a:pt x="122428" y="15748"/>
                </a:cubicBezTo>
                <a:lnTo>
                  <a:pt x="1766315" y="15748"/>
                </a:lnTo>
                <a:cubicBezTo>
                  <a:pt x="1824989" y="15748"/>
                  <a:pt x="1872488" y="63246"/>
                  <a:pt x="1872488" y="121920"/>
                </a:cubicBezTo>
                <a:lnTo>
                  <a:pt x="1872488" y="546608"/>
                </a:lnTo>
                <a:cubicBezTo>
                  <a:pt x="1872488" y="605282"/>
                  <a:pt x="1824989" y="652780"/>
                  <a:pt x="1766315" y="652780"/>
                </a:cubicBezTo>
                <a:lnTo>
                  <a:pt x="122428" y="652780"/>
                </a:lnTo>
                <a:cubicBezTo>
                  <a:pt x="63754" y="652780"/>
                  <a:pt x="16255" y="605282"/>
                  <a:pt x="16255" y="546608"/>
                </a:cubicBezTo>
                <a:lnTo>
                  <a:pt x="16255" y="121920"/>
                </a:lnTo>
                <a:close/>
              </a:path>
            </a:pathLst>
          </a:custGeom>
          <a:solidFill>
            <a:srgbClr val="0000d2">
              <a:alpha val="0"/>
            </a:srgbClr>
          </a:solidFill>
          <a:ln w="1219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9"> 
				</p:cNvPr>
          <p:cNvSpPr/>
          <p:nvPr/>
        </p:nvSpPr>
        <p:spPr>
          <a:xfrm>
            <a:off x="2951479" y="1605279"/>
            <a:ext cx="388620" cy="452120"/>
          </a:xfrm>
          <a:custGeom>
            <a:avLst/>
            <a:gdLst>
              <a:gd name="connsiteX0" fmla="*/ 12700 w 388620"/>
              <a:gd name="connsiteY0" fmla="*/ 125222 h 452120"/>
              <a:gd name="connsiteX1" fmla="*/ 202438 w 388620"/>
              <a:gd name="connsiteY1" fmla="*/ 125222 h 452120"/>
              <a:gd name="connsiteX2" fmla="*/ 202438 w 388620"/>
              <a:gd name="connsiteY2" fmla="*/ 16256 h 452120"/>
              <a:gd name="connsiteX3" fmla="*/ 392176 w 388620"/>
              <a:gd name="connsiteY3" fmla="*/ 234188 h 452120"/>
              <a:gd name="connsiteX4" fmla="*/ 202438 w 388620"/>
              <a:gd name="connsiteY4" fmla="*/ 452120 h 452120"/>
              <a:gd name="connsiteX5" fmla="*/ 202438 w 388620"/>
              <a:gd name="connsiteY5" fmla="*/ 343154 h 452120"/>
              <a:gd name="connsiteX6" fmla="*/ 12700 w 388620"/>
              <a:gd name="connsiteY6" fmla="*/ 343154 h 452120"/>
              <a:gd name="connsiteX7" fmla="*/ 12700 w 388620"/>
              <a:gd name="connsiteY7" fmla="*/ 125222 h 45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620" h="452120">
                <a:moveTo>
                  <a:pt x="12700" y="125222"/>
                </a:moveTo>
                <a:lnTo>
                  <a:pt x="202438" y="125222"/>
                </a:lnTo>
                <a:lnTo>
                  <a:pt x="202438" y="16256"/>
                </a:lnTo>
                <a:lnTo>
                  <a:pt x="392176" y="234188"/>
                </a:lnTo>
                <a:lnTo>
                  <a:pt x="202438" y="452120"/>
                </a:lnTo>
                <a:lnTo>
                  <a:pt x="202438" y="343154"/>
                </a:lnTo>
                <a:lnTo>
                  <a:pt x="12700" y="343154"/>
                </a:lnTo>
                <a:lnTo>
                  <a:pt x="12700" y="12522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90"> 
				</p:cNvPr>
          <p:cNvSpPr/>
          <p:nvPr/>
        </p:nvSpPr>
        <p:spPr>
          <a:xfrm>
            <a:off x="2951479" y="1605279"/>
            <a:ext cx="388620" cy="452120"/>
          </a:xfrm>
          <a:custGeom>
            <a:avLst/>
            <a:gdLst>
              <a:gd name="connsiteX0" fmla="*/ 12700 w 388620"/>
              <a:gd name="connsiteY0" fmla="*/ 125222 h 452120"/>
              <a:gd name="connsiteX1" fmla="*/ 202438 w 388620"/>
              <a:gd name="connsiteY1" fmla="*/ 125222 h 452120"/>
              <a:gd name="connsiteX2" fmla="*/ 202438 w 388620"/>
              <a:gd name="connsiteY2" fmla="*/ 16256 h 452120"/>
              <a:gd name="connsiteX3" fmla="*/ 392176 w 388620"/>
              <a:gd name="connsiteY3" fmla="*/ 234188 h 452120"/>
              <a:gd name="connsiteX4" fmla="*/ 202438 w 388620"/>
              <a:gd name="connsiteY4" fmla="*/ 452120 h 452120"/>
              <a:gd name="connsiteX5" fmla="*/ 202438 w 388620"/>
              <a:gd name="connsiteY5" fmla="*/ 343154 h 452120"/>
              <a:gd name="connsiteX6" fmla="*/ 12700 w 388620"/>
              <a:gd name="connsiteY6" fmla="*/ 343154 h 452120"/>
              <a:gd name="connsiteX7" fmla="*/ 12700 w 388620"/>
              <a:gd name="connsiteY7" fmla="*/ 125222 h 45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620" h="452120">
                <a:moveTo>
                  <a:pt x="12700" y="125222"/>
                </a:moveTo>
                <a:lnTo>
                  <a:pt x="202438" y="125222"/>
                </a:lnTo>
                <a:lnTo>
                  <a:pt x="202438" y="16256"/>
                </a:lnTo>
                <a:lnTo>
                  <a:pt x="392176" y="234188"/>
                </a:lnTo>
                <a:lnTo>
                  <a:pt x="202438" y="452120"/>
                </a:lnTo>
                <a:lnTo>
                  <a:pt x="202438" y="343154"/>
                </a:lnTo>
                <a:lnTo>
                  <a:pt x="12700" y="343154"/>
                </a:lnTo>
                <a:lnTo>
                  <a:pt x="12700" y="125222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19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1"> 
				</p:cNvPr>
          <p:cNvSpPr/>
          <p:nvPr/>
        </p:nvSpPr>
        <p:spPr>
          <a:xfrm>
            <a:off x="5758179" y="1605279"/>
            <a:ext cx="375920" cy="439420"/>
          </a:xfrm>
          <a:custGeom>
            <a:avLst/>
            <a:gdLst>
              <a:gd name="connsiteX0" fmla="*/ 10160 w 375920"/>
              <a:gd name="connsiteY0" fmla="*/ 120650 h 439420"/>
              <a:gd name="connsiteX1" fmla="*/ 199135 w 375920"/>
              <a:gd name="connsiteY1" fmla="*/ 120650 h 439420"/>
              <a:gd name="connsiteX2" fmla="*/ 199135 w 375920"/>
              <a:gd name="connsiteY2" fmla="*/ 11684 h 439420"/>
              <a:gd name="connsiteX3" fmla="*/ 388111 w 375920"/>
              <a:gd name="connsiteY3" fmla="*/ 229616 h 439420"/>
              <a:gd name="connsiteX4" fmla="*/ 199135 w 375920"/>
              <a:gd name="connsiteY4" fmla="*/ 447548 h 439420"/>
              <a:gd name="connsiteX5" fmla="*/ 199135 w 375920"/>
              <a:gd name="connsiteY5" fmla="*/ 338582 h 439420"/>
              <a:gd name="connsiteX6" fmla="*/ 10160 w 375920"/>
              <a:gd name="connsiteY6" fmla="*/ 338582 h 439420"/>
              <a:gd name="connsiteX7" fmla="*/ 10160 w 375920"/>
              <a:gd name="connsiteY7" fmla="*/ 120650 h 43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920" h="439420">
                <a:moveTo>
                  <a:pt x="10160" y="120650"/>
                </a:moveTo>
                <a:lnTo>
                  <a:pt x="199135" y="120650"/>
                </a:lnTo>
                <a:lnTo>
                  <a:pt x="199135" y="11684"/>
                </a:lnTo>
                <a:lnTo>
                  <a:pt x="388111" y="229616"/>
                </a:lnTo>
                <a:lnTo>
                  <a:pt x="199135" y="447548"/>
                </a:lnTo>
                <a:lnTo>
                  <a:pt x="199135" y="338582"/>
                </a:lnTo>
                <a:lnTo>
                  <a:pt x="10160" y="338582"/>
                </a:lnTo>
                <a:lnTo>
                  <a:pt x="10160" y="1206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2"> 
				</p:cNvPr>
          <p:cNvSpPr/>
          <p:nvPr/>
        </p:nvSpPr>
        <p:spPr>
          <a:xfrm>
            <a:off x="5758179" y="1605279"/>
            <a:ext cx="375920" cy="439420"/>
          </a:xfrm>
          <a:custGeom>
            <a:avLst/>
            <a:gdLst>
              <a:gd name="connsiteX0" fmla="*/ 10160 w 375920"/>
              <a:gd name="connsiteY0" fmla="*/ 120650 h 439420"/>
              <a:gd name="connsiteX1" fmla="*/ 199135 w 375920"/>
              <a:gd name="connsiteY1" fmla="*/ 120650 h 439420"/>
              <a:gd name="connsiteX2" fmla="*/ 199135 w 375920"/>
              <a:gd name="connsiteY2" fmla="*/ 11684 h 439420"/>
              <a:gd name="connsiteX3" fmla="*/ 388111 w 375920"/>
              <a:gd name="connsiteY3" fmla="*/ 229616 h 439420"/>
              <a:gd name="connsiteX4" fmla="*/ 199135 w 375920"/>
              <a:gd name="connsiteY4" fmla="*/ 447548 h 439420"/>
              <a:gd name="connsiteX5" fmla="*/ 199135 w 375920"/>
              <a:gd name="connsiteY5" fmla="*/ 338582 h 439420"/>
              <a:gd name="connsiteX6" fmla="*/ 10160 w 375920"/>
              <a:gd name="connsiteY6" fmla="*/ 338582 h 439420"/>
              <a:gd name="connsiteX7" fmla="*/ 10160 w 375920"/>
              <a:gd name="connsiteY7" fmla="*/ 120650 h 43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920" h="439420">
                <a:moveTo>
                  <a:pt x="10160" y="120650"/>
                </a:moveTo>
                <a:lnTo>
                  <a:pt x="199135" y="120650"/>
                </a:lnTo>
                <a:lnTo>
                  <a:pt x="199135" y="11684"/>
                </a:lnTo>
                <a:lnTo>
                  <a:pt x="388111" y="229616"/>
                </a:lnTo>
                <a:lnTo>
                  <a:pt x="199135" y="447548"/>
                </a:lnTo>
                <a:lnTo>
                  <a:pt x="199135" y="338582"/>
                </a:lnTo>
                <a:lnTo>
                  <a:pt x="10160" y="338582"/>
                </a:lnTo>
                <a:lnTo>
                  <a:pt x="10160" y="12065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19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3"> 
				</p:cNvPr>
          <p:cNvSpPr/>
          <p:nvPr/>
        </p:nvSpPr>
        <p:spPr>
          <a:xfrm>
            <a:off x="855979" y="5504179"/>
            <a:ext cx="1861820" cy="642620"/>
          </a:xfrm>
          <a:custGeom>
            <a:avLst/>
            <a:gdLst>
              <a:gd name="connsiteX0" fmla="*/ 8128 w 1861820"/>
              <a:gd name="connsiteY0" fmla="*/ 117348 h 642620"/>
              <a:gd name="connsiteX1" fmla="*/ 114300 w 1861820"/>
              <a:gd name="connsiteY1" fmla="*/ 11176 h 642620"/>
              <a:gd name="connsiteX2" fmla="*/ 1758188 w 1861820"/>
              <a:gd name="connsiteY2" fmla="*/ 11176 h 642620"/>
              <a:gd name="connsiteX3" fmla="*/ 1864360 w 1861820"/>
              <a:gd name="connsiteY3" fmla="*/ 117348 h 642620"/>
              <a:gd name="connsiteX4" fmla="*/ 1864360 w 1861820"/>
              <a:gd name="connsiteY4" fmla="*/ 542036 h 642620"/>
              <a:gd name="connsiteX5" fmla="*/ 1758188 w 1861820"/>
              <a:gd name="connsiteY5" fmla="*/ 648208 h 642620"/>
              <a:gd name="connsiteX6" fmla="*/ 114300 w 1861820"/>
              <a:gd name="connsiteY6" fmla="*/ 648208 h 642620"/>
              <a:gd name="connsiteX7" fmla="*/ 8128 w 1861820"/>
              <a:gd name="connsiteY7" fmla="*/ 542036 h 642620"/>
              <a:gd name="connsiteX8" fmla="*/ 8128 w 1861820"/>
              <a:gd name="connsiteY8" fmla="*/ 117348 h 64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1820" h="642620">
                <a:moveTo>
                  <a:pt x="8128" y="117348"/>
                </a:moveTo>
                <a:cubicBezTo>
                  <a:pt x="8128" y="58674"/>
                  <a:pt x="55664" y="11176"/>
                  <a:pt x="114300" y="11176"/>
                </a:cubicBezTo>
                <a:lnTo>
                  <a:pt x="1758188" y="11176"/>
                </a:lnTo>
                <a:cubicBezTo>
                  <a:pt x="1816862" y="11176"/>
                  <a:pt x="1864360" y="58674"/>
                  <a:pt x="1864360" y="117348"/>
                </a:cubicBezTo>
                <a:lnTo>
                  <a:pt x="1864360" y="542036"/>
                </a:lnTo>
                <a:cubicBezTo>
                  <a:pt x="1864360" y="600672"/>
                  <a:pt x="1816862" y="648208"/>
                  <a:pt x="1758188" y="648208"/>
                </a:cubicBezTo>
                <a:lnTo>
                  <a:pt x="114300" y="648208"/>
                </a:lnTo>
                <a:cubicBezTo>
                  <a:pt x="55664" y="648208"/>
                  <a:pt x="8128" y="600672"/>
                  <a:pt x="8128" y="542036"/>
                </a:cubicBezTo>
                <a:lnTo>
                  <a:pt x="8128" y="117348"/>
                </a:lnTo>
                <a:close/>
              </a:path>
            </a:pathLst>
          </a:custGeom>
          <a:solidFill>
            <a:srgbClr val="000051">
              <a:alpha val="0"/>
            </a:srgbClr>
          </a:solidFill>
          <a:ln w="1219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4"> 
				</p:cNvPr>
          <p:cNvSpPr/>
          <p:nvPr/>
        </p:nvSpPr>
        <p:spPr>
          <a:xfrm>
            <a:off x="3522979" y="5542279"/>
            <a:ext cx="1861820" cy="642620"/>
          </a:xfrm>
          <a:custGeom>
            <a:avLst/>
            <a:gdLst>
              <a:gd name="connsiteX0" fmla="*/ 17272 w 1861820"/>
              <a:gd name="connsiteY0" fmla="*/ 115824 h 642620"/>
              <a:gd name="connsiteX1" fmla="*/ 123444 w 1861820"/>
              <a:gd name="connsiteY1" fmla="*/ 9652 h 642620"/>
              <a:gd name="connsiteX2" fmla="*/ 1767332 w 1861820"/>
              <a:gd name="connsiteY2" fmla="*/ 9652 h 642620"/>
              <a:gd name="connsiteX3" fmla="*/ 1873504 w 1861820"/>
              <a:gd name="connsiteY3" fmla="*/ 115824 h 642620"/>
              <a:gd name="connsiteX4" fmla="*/ 1873504 w 1861820"/>
              <a:gd name="connsiteY4" fmla="*/ 540512 h 642620"/>
              <a:gd name="connsiteX5" fmla="*/ 1767332 w 1861820"/>
              <a:gd name="connsiteY5" fmla="*/ 646684 h 642620"/>
              <a:gd name="connsiteX6" fmla="*/ 123444 w 1861820"/>
              <a:gd name="connsiteY6" fmla="*/ 646684 h 642620"/>
              <a:gd name="connsiteX7" fmla="*/ 17272 w 1861820"/>
              <a:gd name="connsiteY7" fmla="*/ 540512 h 642620"/>
              <a:gd name="connsiteX8" fmla="*/ 17272 w 1861820"/>
              <a:gd name="connsiteY8" fmla="*/ 115824 h 64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1820" h="642620">
                <a:moveTo>
                  <a:pt x="17272" y="115824"/>
                </a:moveTo>
                <a:cubicBezTo>
                  <a:pt x="17272" y="57188"/>
                  <a:pt x="64770" y="9652"/>
                  <a:pt x="123444" y="9652"/>
                </a:cubicBezTo>
                <a:lnTo>
                  <a:pt x="1767332" y="9652"/>
                </a:lnTo>
                <a:cubicBezTo>
                  <a:pt x="1826005" y="9652"/>
                  <a:pt x="1873504" y="57188"/>
                  <a:pt x="1873504" y="115824"/>
                </a:cubicBezTo>
                <a:lnTo>
                  <a:pt x="1873504" y="540512"/>
                </a:lnTo>
                <a:cubicBezTo>
                  <a:pt x="1873504" y="599148"/>
                  <a:pt x="1826005" y="646684"/>
                  <a:pt x="1767332" y="646684"/>
                </a:cubicBezTo>
                <a:lnTo>
                  <a:pt x="123444" y="646684"/>
                </a:lnTo>
                <a:cubicBezTo>
                  <a:pt x="64770" y="646684"/>
                  <a:pt x="17272" y="599148"/>
                  <a:pt x="17272" y="540512"/>
                </a:cubicBezTo>
                <a:lnTo>
                  <a:pt x="17272" y="11582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19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5"> 
				</p:cNvPr>
          <p:cNvSpPr/>
          <p:nvPr/>
        </p:nvSpPr>
        <p:spPr>
          <a:xfrm>
            <a:off x="6329679" y="5504179"/>
            <a:ext cx="1861820" cy="655320"/>
          </a:xfrm>
          <a:custGeom>
            <a:avLst/>
            <a:gdLst>
              <a:gd name="connsiteX0" fmla="*/ 16255 w 1861820"/>
              <a:gd name="connsiteY0" fmla="*/ 124968 h 655320"/>
              <a:gd name="connsiteX1" fmla="*/ 122428 w 1861820"/>
              <a:gd name="connsiteY1" fmla="*/ 18796 h 655320"/>
              <a:gd name="connsiteX2" fmla="*/ 1766315 w 1861820"/>
              <a:gd name="connsiteY2" fmla="*/ 18796 h 655320"/>
              <a:gd name="connsiteX3" fmla="*/ 1872488 w 1861820"/>
              <a:gd name="connsiteY3" fmla="*/ 124968 h 655320"/>
              <a:gd name="connsiteX4" fmla="*/ 1872488 w 1861820"/>
              <a:gd name="connsiteY4" fmla="*/ 549656 h 655320"/>
              <a:gd name="connsiteX5" fmla="*/ 1766315 w 1861820"/>
              <a:gd name="connsiteY5" fmla="*/ 655828 h 655320"/>
              <a:gd name="connsiteX6" fmla="*/ 122428 w 1861820"/>
              <a:gd name="connsiteY6" fmla="*/ 655828 h 655320"/>
              <a:gd name="connsiteX7" fmla="*/ 16255 w 1861820"/>
              <a:gd name="connsiteY7" fmla="*/ 549656 h 655320"/>
              <a:gd name="connsiteX8" fmla="*/ 16255 w 1861820"/>
              <a:gd name="connsiteY8" fmla="*/ 124968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1820" h="655320">
                <a:moveTo>
                  <a:pt x="16255" y="124968"/>
                </a:moveTo>
                <a:cubicBezTo>
                  <a:pt x="16255" y="66294"/>
                  <a:pt x="63754" y="18796"/>
                  <a:pt x="122428" y="18796"/>
                </a:cubicBezTo>
                <a:lnTo>
                  <a:pt x="1766315" y="18796"/>
                </a:lnTo>
                <a:cubicBezTo>
                  <a:pt x="1824989" y="18796"/>
                  <a:pt x="1872488" y="66294"/>
                  <a:pt x="1872488" y="124968"/>
                </a:cubicBezTo>
                <a:lnTo>
                  <a:pt x="1872488" y="549656"/>
                </a:lnTo>
                <a:cubicBezTo>
                  <a:pt x="1872488" y="608292"/>
                  <a:pt x="1824989" y="655828"/>
                  <a:pt x="1766315" y="655828"/>
                </a:cubicBezTo>
                <a:lnTo>
                  <a:pt x="122428" y="655828"/>
                </a:lnTo>
                <a:cubicBezTo>
                  <a:pt x="63754" y="655828"/>
                  <a:pt x="16255" y="608292"/>
                  <a:pt x="16255" y="549656"/>
                </a:cubicBezTo>
                <a:lnTo>
                  <a:pt x="16255" y="124968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19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6"> 
				</p:cNvPr>
          <p:cNvSpPr/>
          <p:nvPr/>
        </p:nvSpPr>
        <p:spPr>
          <a:xfrm>
            <a:off x="2951479" y="5605779"/>
            <a:ext cx="388620" cy="452120"/>
          </a:xfrm>
          <a:custGeom>
            <a:avLst/>
            <a:gdLst>
              <a:gd name="connsiteX0" fmla="*/ 12700 w 388620"/>
              <a:gd name="connsiteY0" fmla="*/ 128270 h 452120"/>
              <a:gd name="connsiteX1" fmla="*/ 202438 w 388620"/>
              <a:gd name="connsiteY1" fmla="*/ 128270 h 452120"/>
              <a:gd name="connsiteX2" fmla="*/ 202438 w 388620"/>
              <a:gd name="connsiteY2" fmla="*/ 19304 h 452120"/>
              <a:gd name="connsiteX3" fmla="*/ 392176 w 388620"/>
              <a:gd name="connsiteY3" fmla="*/ 237236 h 452120"/>
              <a:gd name="connsiteX4" fmla="*/ 202438 w 388620"/>
              <a:gd name="connsiteY4" fmla="*/ 455168 h 452120"/>
              <a:gd name="connsiteX5" fmla="*/ 202438 w 388620"/>
              <a:gd name="connsiteY5" fmla="*/ 346202 h 452120"/>
              <a:gd name="connsiteX6" fmla="*/ 12700 w 388620"/>
              <a:gd name="connsiteY6" fmla="*/ 346202 h 452120"/>
              <a:gd name="connsiteX7" fmla="*/ 12700 w 388620"/>
              <a:gd name="connsiteY7" fmla="*/ 128270 h 45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620" h="452120">
                <a:moveTo>
                  <a:pt x="12700" y="128270"/>
                </a:moveTo>
                <a:lnTo>
                  <a:pt x="202438" y="128270"/>
                </a:lnTo>
                <a:lnTo>
                  <a:pt x="202438" y="19304"/>
                </a:lnTo>
                <a:lnTo>
                  <a:pt x="392176" y="237236"/>
                </a:lnTo>
                <a:lnTo>
                  <a:pt x="202438" y="455168"/>
                </a:lnTo>
                <a:lnTo>
                  <a:pt x="202438" y="346202"/>
                </a:lnTo>
                <a:lnTo>
                  <a:pt x="12700" y="346202"/>
                </a:lnTo>
                <a:lnTo>
                  <a:pt x="12700" y="12827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7"> 
				</p:cNvPr>
          <p:cNvSpPr/>
          <p:nvPr/>
        </p:nvSpPr>
        <p:spPr>
          <a:xfrm>
            <a:off x="2951479" y="5605779"/>
            <a:ext cx="388620" cy="452120"/>
          </a:xfrm>
          <a:custGeom>
            <a:avLst/>
            <a:gdLst>
              <a:gd name="connsiteX0" fmla="*/ 12700 w 388620"/>
              <a:gd name="connsiteY0" fmla="*/ 128270 h 452120"/>
              <a:gd name="connsiteX1" fmla="*/ 202438 w 388620"/>
              <a:gd name="connsiteY1" fmla="*/ 128270 h 452120"/>
              <a:gd name="connsiteX2" fmla="*/ 202438 w 388620"/>
              <a:gd name="connsiteY2" fmla="*/ 19304 h 452120"/>
              <a:gd name="connsiteX3" fmla="*/ 392176 w 388620"/>
              <a:gd name="connsiteY3" fmla="*/ 237236 h 452120"/>
              <a:gd name="connsiteX4" fmla="*/ 202438 w 388620"/>
              <a:gd name="connsiteY4" fmla="*/ 455168 h 452120"/>
              <a:gd name="connsiteX5" fmla="*/ 202438 w 388620"/>
              <a:gd name="connsiteY5" fmla="*/ 346202 h 452120"/>
              <a:gd name="connsiteX6" fmla="*/ 12700 w 388620"/>
              <a:gd name="connsiteY6" fmla="*/ 346202 h 452120"/>
              <a:gd name="connsiteX7" fmla="*/ 12700 w 388620"/>
              <a:gd name="connsiteY7" fmla="*/ 128270 h 45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620" h="452120">
                <a:moveTo>
                  <a:pt x="12700" y="128270"/>
                </a:moveTo>
                <a:lnTo>
                  <a:pt x="202438" y="128270"/>
                </a:lnTo>
                <a:lnTo>
                  <a:pt x="202438" y="19304"/>
                </a:lnTo>
                <a:lnTo>
                  <a:pt x="392176" y="237236"/>
                </a:lnTo>
                <a:lnTo>
                  <a:pt x="202438" y="455168"/>
                </a:lnTo>
                <a:lnTo>
                  <a:pt x="202438" y="346202"/>
                </a:lnTo>
                <a:lnTo>
                  <a:pt x="12700" y="346202"/>
                </a:lnTo>
                <a:lnTo>
                  <a:pt x="12700" y="12827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19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8"> 
				</p:cNvPr>
          <p:cNvSpPr/>
          <p:nvPr/>
        </p:nvSpPr>
        <p:spPr>
          <a:xfrm>
            <a:off x="5758179" y="5605779"/>
            <a:ext cx="375920" cy="439420"/>
          </a:xfrm>
          <a:custGeom>
            <a:avLst/>
            <a:gdLst>
              <a:gd name="connsiteX0" fmla="*/ 10160 w 375920"/>
              <a:gd name="connsiteY0" fmla="*/ 123698 h 439420"/>
              <a:gd name="connsiteX1" fmla="*/ 199135 w 375920"/>
              <a:gd name="connsiteY1" fmla="*/ 123698 h 439420"/>
              <a:gd name="connsiteX2" fmla="*/ 199135 w 375920"/>
              <a:gd name="connsiteY2" fmla="*/ 14732 h 439420"/>
              <a:gd name="connsiteX3" fmla="*/ 388111 w 375920"/>
              <a:gd name="connsiteY3" fmla="*/ 232664 h 439420"/>
              <a:gd name="connsiteX4" fmla="*/ 199135 w 375920"/>
              <a:gd name="connsiteY4" fmla="*/ 450596 h 439420"/>
              <a:gd name="connsiteX5" fmla="*/ 199135 w 375920"/>
              <a:gd name="connsiteY5" fmla="*/ 341630 h 439420"/>
              <a:gd name="connsiteX6" fmla="*/ 10160 w 375920"/>
              <a:gd name="connsiteY6" fmla="*/ 341630 h 439420"/>
              <a:gd name="connsiteX7" fmla="*/ 10160 w 375920"/>
              <a:gd name="connsiteY7" fmla="*/ 123698 h 43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920" h="439420">
                <a:moveTo>
                  <a:pt x="10160" y="123698"/>
                </a:moveTo>
                <a:lnTo>
                  <a:pt x="199135" y="123698"/>
                </a:lnTo>
                <a:lnTo>
                  <a:pt x="199135" y="14732"/>
                </a:lnTo>
                <a:lnTo>
                  <a:pt x="388111" y="232664"/>
                </a:lnTo>
                <a:lnTo>
                  <a:pt x="199135" y="450596"/>
                </a:lnTo>
                <a:lnTo>
                  <a:pt x="199135" y="341630"/>
                </a:lnTo>
                <a:lnTo>
                  <a:pt x="10160" y="341630"/>
                </a:lnTo>
                <a:lnTo>
                  <a:pt x="10160" y="12369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9"> 
				</p:cNvPr>
          <p:cNvSpPr/>
          <p:nvPr/>
        </p:nvSpPr>
        <p:spPr>
          <a:xfrm>
            <a:off x="5758179" y="5605779"/>
            <a:ext cx="375920" cy="439420"/>
          </a:xfrm>
          <a:custGeom>
            <a:avLst/>
            <a:gdLst>
              <a:gd name="connsiteX0" fmla="*/ 10160 w 375920"/>
              <a:gd name="connsiteY0" fmla="*/ 123698 h 439420"/>
              <a:gd name="connsiteX1" fmla="*/ 199135 w 375920"/>
              <a:gd name="connsiteY1" fmla="*/ 123698 h 439420"/>
              <a:gd name="connsiteX2" fmla="*/ 199135 w 375920"/>
              <a:gd name="connsiteY2" fmla="*/ 14732 h 439420"/>
              <a:gd name="connsiteX3" fmla="*/ 388111 w 375920"/>
              <a:gd name="connsiteY3" fmla="*/ 232664 h 439420"/>
              <a:gd name="connsiteX4" fmla="*/ 199135 w 375920"/>
              <a:gd name="connsiteY4" fmla="*/ 450596 h 439420"/>
              <a:gd name="connsiteX5" fmla="*/ 199135 w 375920"/>
              <a:gd name="connsiteY5" fmla="*/ 341630 h 439420"/>
              <a:gd name="connsiteX6" fmla="*/ 10160 w 375920"/>
              <a:gd name="connsiteY6" fmla="*/ 341630 h 439420"/>
              <a:gd name="connsiteX7" fmla="*/ 10160 w 375920"/>
              <a:gd name="connsiteY7" fmla="*/ 123698 h 43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920" h="439420">
                <a:moveTo>
                  <a:pt x="10160" y="123698"/>
                </a:moveTo>
                <a:lnTo>
                  <a:pt x="199135" y="123698"/>
                </a:lnTo>
                <a:lnTo>
                  <a:pt x="199135" y="14732"/>
                </a:lnTo>
                <a:lnTo>
                  <a:pt x="388111" y="232664"/>
                </a:lnTo>
                <a:lnTo>
                  <a:pt x="199135" y="450596"/>
                </a:lnTo>
                <a:lnTo>
                  <a:pt x="199135" y="341630"/>
                </a:lnTo>
                <a:lnTo>
                  <a:pt x="10160" y="341630"/>
                </a:lnTo>
                <a:lnTo>
                  <a:pt x="10160" y="123698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19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100"/>
          <p:cNvSpPr txBox="1"/>
          <p:nvPr/>
        </p:nvSpPr>
        <p:spPr>
          <a:xfrm>
            <a:off x="720242" y="579081"/>
            <a:ext cx="5446420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209" dirty="0">
                <a:solidFill>
                  <a:srgbClr val="000000"/>
                </a:solidFill>
                <a:latin typeface="MS Gothic"/>
                <a:ea typeface="MS Gothic"/>
              </a:rPr>
              <a:t>なぜ経済的リターンを産</a:t>
            </a:r>
            <a:r>
              <a:rPr lang="en-US" altLang="zh-CN" sz="3200" spc="-204" dirty="0">
                <a:solidFill>
                  <a:srgbClr val="000000"/>
                </a:solidFill>
                <a:latin typeface="MS Gothic"/>
                <a:ea typeface="MS Gothic"/>
              </a:rPr>
              <a:t>むのか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1302130" y="1696967"/>
            <a:ext cx="993190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100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000" spc="204" dirty="0">
                <a:solidFill>
                  <a:srgbClr val="000000"/>
                </a:solidFill>
                <a:latin typeface="MS Gothic"/>
                <a:ea typeface="MS Gothic"/>
              </a:rPr>
              <a:t>運用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3662807" y="1734288"/>
            <a:ext cx="1626861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189" dirty="0">
                <a:solidFill>
                  <a:srgbClr val="000000"/>
                </a:solidFill>
                <a:latin typeface="MS Gothic"/>
                <a:ea typeface="MS Gothic"/>
              </a:rPr>
              <a:t>社会</a:t>
            </a:r>
            <a:r>
              <a:rPr lang="en-US" altLang="zh-CN" sz="2000" spc="-185" dirty="0">
                <a:solidFill>
                  <a:srgbClr val="000000"/>
                </a:solidFill>
                <a:latin typeface="MS Gothic"/>
                <a:ea typeface="MS Gothic"/>
              </a:rPr>
              <a:t>的リターン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5726303" y="1267271"/>
            <a:ext cx="482091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2800" spc="-30" b="1" dirty="0">
                <a:solidFill>
                  <a:srgbClr val="000000"/>
                </a:solidFill>
                <a:latin typeface="宋体"/>
                <a:ea typeface="宋体"/>
              </a:rPr>
              <a:t>？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6522466" y="1551933"/>
            <a:ext cx="1515587" cy="609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34" dirty="0">
                <a:solidFill>
                  <a:srgbClr val="000000"/>
                </a:solidFill>
                <a:latin typeface="MS Gothic"/>
                <a:ea typeface="MS Gothic"/>
              </a:rPr>
              <a:t>長期的</a:t>
            </a:r>
            <a:r>
              <a:rPr lang="en-US" altLang="zh-CN" sz="2000" spc="-25" dirty="0">
                <a:solidFill>
                  <a:srgbClr val="000000"/>
                </a:solidFill>
                <a:latin typeface="MS Gothic"/>
                <a:ea typeface="MS Gothic"/>
              </a:rPr>
              <a:t>な経済</a:t>
            </a:r>
          </a:p>
          <a:p>
            <a:pPr marL="0" indent="199643">
              <a:lnSpc>
                <a:spcPct val="100000"/>
              </a:lnSpc>
            </a:pPr>
            <a:r>
              <a:rPr lang="en-US" altLang="zh-CN" sz="2000" spc="-269" dirty="0">
                <a:solidFill>
                  <a:srgbClr val="000000"/>
                </a:solidFill>
                <a:latin typeface="MS Gothic"/>
                <a:ea typeface="MS Gothic"/>
              </a:rPr>
              <a:t>的リタ</a:t>
            </a:r>
            <a:r>
              <a:rPr lang="en-US" altLang="zh-CN" sz="2000" spc="-259" dirty="0">
                <a:solidFill>
                  <a:srgbClr val="000000"/>
                </a:solidFill>
                <a:latin typeface="MS Gothic"/>
                <a:ea typeface="MS Gothic"/>
              </a:rPr>
              <a:t>ーン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720242" y="2275512"/>
            <a:ext cx="7750351" cy="2619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228599" indent="-228599">
              <a:lnSpc>
                <a:spcPct val="95416"/>
              </a:lnSpc>
            </a:pPr>
            <a:r>
              <a:rPr lang="en-US" altLang="zh-CN" sz="2400" spc="-64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89" dirty="0">
                <a:solidFill>
                  <a:srgbClr val="000000"/>
                </a:solidFill>
                <a:latin typeface="MS Gothic"/>
                <a:ea typeface="MS Gothic"/>
              </a:rPr>
              <a:t>課題①：投資家は、そもそも社会的リターンが長期的に経</a:t>
            </a:r>
            <a:r>
              <a:rPr lang="en-US" altLang="zh-CN" sz="2400" spc="-214" dirty="0">
                <a:solidFill>
                  <a:srgbClr val="000000"/>
                </a:solidFill>
                <a:latin typeface="MS Gothic"/>
                <a:ea typeface="MS Gothic"/>
              </a:rPr>
              <a:t>済的リターンにつながる</a:t>
            </a:r>
            <a:r>
              <a:rPr lang="en-US" altLang="zh-CN" sz="2400" spc="-209" dirty="0">
                <a:solidFill>
                  <a:srgbClr val="000000"/>
                </a:solidFill>
                <a:latin typeface="MS Gothic"/>
                <a:ea typeface="MS Gothic"/>
              </a:rPr>
              <a:t>という理念を受け入れることが出来</a:t>
            </a:r>
            <a:r>
              <a:rPr lang="en-US" altLang="zh-CN" sz="2400" spc="-225" dirty="0">
                <a:solidFill>
                  <a:srgbClr val="000000"/>
                </a:solidFill>
                <a:latin typeface="MS Gothic"/>
                <a:ea typeface="MS Gothic"/>
              </a:rPr>
              <a:t>るか？</a:t>
            </a:r>
            <a:r>
              <a:rPr lang="en-US" altLang="zh-CN" sz="2400" spc="-225" dirty="0">
                <a:solidFill>
                  <a:srgbClr val="000000"/>
                </a:solidFill>
                <a:latin typeface="MS Gothic"/>
                <a:ea typeface="MS Gothic"/>
              </a:rPr>
              <a:t>（長期の議論であり実証</a:t>
            </a:r>
            <a:r>
              <a:rPr lang="en-US" altLang="zh-CN" sz="2400" spc="-225" dirty="0">
                <a:solidFill>
                  <a:srgbClr val="000000"/>
                </a:solidFill>
                <a:latin typeface="MS Gothic"/>
                <a:ea typeface="MS Gothic"/>
              </a:rPr>
              <a:t>が難しいた</a:t>
            </a:r>
            <a:r>
              <a:rPr lang="en-US" altLang="zh-CN" sz="2400" spc="-220" dirty="0">
                <a:solidFill>
                  <a:srgbClr val="000000"/>
                </a:solidFill>
                <a:latin typeface="MS Gothic"/>
                <a:ea typeface="MS Gothic"/>
              </a:rPr>
              <a:t>め、ここは、最終</a:t>
            </a:r>
            <a:r>
              <a:rPr lang="en-US" altLang="zh-CN" sz="2400" spc="-245" dirty="0">
                <a:solidFill>
                  <a:srgbClr val="000000"/>
                </a:solidFill>
                <a:latin typeface="MS Gothic"/>
                <a:ea typeface="MS Gothic"/>
              </a:rPr>
              <a:t>委託</a:t>
            </a:r>
            <a:r>
              <a:rPr lang="en-US" altLang="zh-CN" sz="2400" spc="-240" dirty="0">
                <a:solidFill>
                  <a:srgbClr val="000000"/>
                </a:solidFill>
                <a:latin typeface="MS Gothic"/>
                <a:ea typeface="MS Gothic"/>
              </a:rPr>
              <a:t>者が判断するしかない。）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6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64" dirty="0">
                <a:solidFill>
                  <a:srgbClr val="000000"/>
                </a:solidFill>
                <a:latin typeface="MS Gothic"/>
                <a:ea typeface="MS Gothic"/>
              </a:rPr>
              <a:t>課題②：理念を受け入れたとして、</a:t>
            </a:r>
            <a:r>
              <a:rPr lang="en-US" altLang="zh-CN" sz="2400" spc="-94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400" spc="-164" dirty="0">
                <a:solidFill>
                  <a:srgbClr val="000000"/>
                </a:solidFill>
                <a:latin typeface="MS Gothic"/>
                <a:ea typeface="MS Gothic"/>
              </a:rPr>
              <a:t>運用が社会的リター</a:t>
            </a:r>
          </a:p>
          <a:p>
            <a:pPr marL="0" indent="228599">
              <a:lnSpc>
                <a:spcPct val="90416"/>
              </a:lnSpc>
            </a:pPr>
            <a:r>
              <a:rPr lang="en-US" altLang="zh-CN" sz="2400" spc="-175" dirty="0">
                <a:solidFill>
                  <a:srgbClr val="000000"/>
                </a:solidFill>
                <a:latin typeface="MS Gothic"/>
                <a:ea typeface="MS Gothic"/>
              </a:rPr>
              <a:t>ンを産み出すことを示す必要がある。（</a:t>
            </a:r>
            <a:r>
              <a:rPr lang="en-US" altLang="zh-CN" sz="2400" spc="-89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400" spc="-179" dirty="0">
                <a:solidFill>
                  <a:srgbClr val="000000"/>
                </a:solidFill>
                <a:latin typeface="MS Gothic"/>
                <a:ea typeface="MS Gothic"/>
              </a:rPr>
              <a:t>投資</a:t>
            </a:r>
            <a:r>
              <a:rPr lang="en-US" altLang="zh-CN" sz="2400" spc="-175" dirty="0">
                <a:solidFill>
                  <a:srgbClr val="000000"/>
                </a:solidFill>
                <a:latin typeface="MS Gothic"/>
                <a:ea typeface="MS Gothic"/>
              </a:rPr>
              <a:t>の見える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948842" y="4895417"/>
            <a:ext cx="584352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605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MS Gothic"/>
                <a:ea typeface="MS Gothic"/>
              </a:rPr>
              <a:t>化</a:t>
            </a:r>
            <a:r>
              <a:rPr lang="en-US" altLang="zh-CN" sz="2400" spc="-605" dirty="0">
                <a:solidFill>
                  <a:srgbClr val="000000"/>
                </a:solidFill>
                <a:latin typeface="MS Gothic"/>
                <a:ea typeface="MS Gothic"/>
              </a:rPr>
              <a:t>）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2950210" y="5150423"/>
            <a:ext cx="367792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2800" spc="-30" b="1" dirty="0">
                <a:solidFill>
                  <a:srgbClr val="000000"/>
                </a:solidFill>
                <a:latin typeface="宋体"/>
                <a:ea typeface="宋体"/>
              </a:rPr>
              <a:t>？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5366258" y="5073959"/>
            <a:ext cx="1089197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289" dirty="0">
                <a:solidFill>
                  <a:srgbClr val="000000"/>
                </a:solidFill>
                <a:latin typeface="MS Gothic"/>
                <a:ea typeface="MS Gothic"/>
              </a:rPr>
              <a:t>（理念と</a:t>
            </a:r>
            <a:r>
              <a:rPr lang="en-US" altLang="zh-CN" sz="1600" spc="-284" dirty="0">
                <a:solidFill>
                  <a:srgbClr val="000000"/>
                </a:solidFill>
                <a:latin typeface="MS Gothic"/>
                <a:ea typeface="MS Gothic"/>
              </a:rPr>
              <a:t>して</a:t>
            </a:r>
          </a:p>
          <a:p>
            <a:pPr marL="0">
              <a:lnSpc>
                <a:spcPct val="100000"/>
              </a:lnSpc>
            </a:pPr>
            <a:r>
              <a:rPr lang="en-US" altLang="zh-CN" sz="1600" spc="-195" dirty="0">
                <a:solidFill>
                  <a:srgbClr val="000000"/>
                </a:solidFill>
                <a:latin typeface="MS Gothic"/>
                <a:ea typeface="MS Gothic"/>
              </a:rPr>
              <a:t>受け入</a:t>
            </a:r>
            <a:r>
              <a:rPr lang="en-US" altLang="zh-CN" sz="1600" spc="-185" dirty="0">
                <a:solidFill>
                  <a:srgbClr val="000000"/>
                </a:solidFill>
                <a:latin typeface="MS Gothic"/>
                <a:ea typeface="MS Gothic"/>
              </a:rPr>
              <a:t>れる）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1302130" y="5701150"/>
            <a:ext cx="993190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100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000" spc="204" dirty="0">
                <a:solidFill>
                  <a:srgbClr val="000000"/>
                </a:solidFill>
                <a:latin typeface="MS Gothic"/>
                <a:ea typeface="MS Gothic"/>
              </a:rPr>
              <a:t>運用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3662807" y="5738445"/>
            <a:ext cx="1626861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189" dirty="0">
                <a:solidFill>
                  <a:srgbClr val="000000"/>
                </a:solidFill>
                <a:latin typeface="MS Gothic"/>
                <a:ea typeface="MS Gothic"/>
              </a:rPr>
              <a:t>社会</a:t>
            </a:r>
            <a:r>
              <a:rPr lang="en-US" altLang="zh-CN" sz="2000" spc="-185" dirty="0">
                <a:solidFill>
                  <a:srgbClr val="000000"/>
                </a:solidFill>
                <a:latin typeface="MS Gothic"/>
                <a:ea typeface="MS Gothic"/>
              </a:rPr>
              <a:t>的リターン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6522466" y="5577143"/>
            <a:ext cx="1514805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35" dirty="0">
                <a:solidFill>
                  <a:srgbClr val="000000"/>
                </a:solidFill>
                <a:latin typeface="MS Gothic"/>
                <a:ea typeface="MS Gothic"/>
              </a:rPr>
              <a:t>長</a:t>
            </a:r>
            <a:r>
              <a:rPr lang="en-US" altLang="zh-CN" sz="2000" spc="-30" dirty="0">
                <a:solidFill>
                  <a:srgbClr val="000000"/>
                </a:solidFill>
                <a:latin typeface="MS Gothic"/>
                <a:ea typeface="MS Gothic"/>
              </a:rPr>
              <a:t>期的な経済</a:t>
            </a:r>
          </a:p>
          <a:p>
            <a:pPr marL="0" indent="199643">
              <a:lnSpc>
                <a:spcPct val="100000"/>
              </a:lnSpc>
            </a:pPr>
            <a:r>
              <a:rPr lang="en-US" altLang="zh-CN" sz="2000" spc="-269" dirty="0">
                <a:solidFill>
                  <a:srgbClr val="000000"/>
                </a:solidFill>
                <a:latin typeface="MS Gothic"/>
                <a:ea typeface="MS Gothic"/>
              </a:rPr>
              <a:t>的リタ</a:t>
            </a:r>
            <a:r>
              <a:rPr lang="en-US" altLang="zh-CN" sz="2000" spc="-259" dirty="0">
                <a:solidFill>
                  <a:srgbClr val="000000"/>
                </a:solidFill>
                <a:latin typeface="MS Gothic"/>
                <a:ea typeface="MS Gothic"/>
              </a:rPr>
              <a:t>ーン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8268334" y="6462674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reeform 113"> 
				</p:cNvPr>
          <p:cNvSpPr/>
          <p:nvPr/>
        </p:nvSpPr>
        <p:spPr>
          <a:xfrm>
            <a:off x="1390650" y="3956050"/>
            <a:ext cx="6267450" cy="19050"/>
          </a:xfrm>
          <a:custGeom>
            <a:avLst/>
            <a:gdLst>
              <a:gd name="connsiteX0" fmla="*/ 15239 w 6267450"/>
              <a:gd name="connsiteY0" fmla="*/ 16002 h 19050"/>
              <a:gd name="connsiteX1" fmla="*/ 1578864 w 6267450"/>
              <a:gd name="connsiteY1" fmla="*/ 16002 h 19050"/>
              <a:gd name="connsiteX2" fmla="*/ 3142488 w 6267450"/>
              <a:gd name="connsiteY2" fmla="*/ 16002 h 19050"/>
              <a:gd name="connsiteX3" fmla="*/ 4706111 w 6267450"/>
              <a:gd name="connsiteY3" fmla="*/ 16002 h 19050"/>
              <a:gd name="connsiteX4" fmla="*/ 6269735 w 6267450"/>
              <a:gd name="connsiteY4" fmla="*/ 16002 h 19050"/>
              <a:gd name="connsiteX5" fmla="*/ 6269735 w 6267450"/>
              <a:gd name="connsiteY5" fmla="*/ 31242 h 19050"/>
              <a:gd name="connsiteX6" fmla="*/ 4706111 w 6267450"/>
              <a:gd name="connsiteY6" fmla="*/ 31242 h 19050"/>
              <a:gd name="connsiteX7" fmla="*/ 3142488 w 6267450"/>
              <a:gd name="connsiteY7" fmla="*/ 31242 h 19050"/>
              <a:gd name="connsiteX8" fmla="*/ 1578864 w 6267450"/>
              <a:gd name="connsiteY8" fmla="*/ 31242 h 19050"/>
              <a:gd name="connsiteX9" fmla="*/ 15239 w 6267450"/>
              <a:gd name="connsiteY9" fmla="*/ 31242 h 19050"/>
              <a:gd name="connsiteX10" fmla="*/ 15239 w 6267450"/>
              <a:gd name="connsiteY10" fmla="*/ 16002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67450" h="19050">
                <a:moveTo>
                  <a:pt x="15239" y="16002"/>
                </a:moveTo>
                <a:lnTo>
                  <a:pt x="1578864" y="16002"/>
                </a:lnTo>
                <a:lnTo>
                  <a:pt x="3142488" y="16002"/>
                </a:lnTo>
                <a:lnTo>
                  <a:pt x="4706111" y="16002"/>
                </a:lnTo>
                <a:lnTo>
                  <a:pt x="6269735" y="16002"/>
                </a:lnTo>
                <a:lnTo>
                  <a:pt x="6269735" y="31242"/>
                </a:lnTo>
                <a:lnTo>
                  <a:pt x="4706111" y="31242"/>
                </a:lnTo>
                <a:lnTo>
                  <a:pt x="3142488" y="31242"/>
                </a:lnTo>
                <a:lnTo>
                  <a:pt x="1578864" y="31242"/>
                </a:lnTo>
                <a:lnTo>
                  <a:pt x="15239" y="31242"/>
                </a:lnTo>
                <a:lnTo>
                  <a:pt x="15239" y="1600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4"> 
				</p:cNvPr>
          <p:cNvSpPr/>
          <p:nvPr/>
        </p:nvSpPr>
        <p:spPr>
          <a:xfrm>
            <a:off x="641350" y="4489450"/>
            <a:ext cx="8083550" cy="1035050"/>
          </a:xfrm>
          <a:custGeom>
            <a:avLst/>
            <a:gdLst>
              <a:gd name="connsiteX0" fmla="*/ 28448 w 8083550"/>
              <a:gd name="connsiteY0" fmla="*/ 195072 h 1035050"/>
              <a:gd name="connsiteX1" fmla="*/ 196596 w 8083550"/>
              <a:gd name="connsiteY1" fmla="*/ 26924 h 1035050"/>
              <a:gd name="connsiteX2" fmla="*/ 7926831 w 8083550"/>
              <a:gd name="connsiteY2" fmla="*/ 26924 h 1035050"/>
              <a:gd name="connsiteX3" fmla="*/ 8094980 w 8083550"/>
              <a:gd name="connsiteY3" fmla="*/ 195072 h 1035050"/>
              <a:gd name="connsiteX4" fmla="*/ 8094980 w 8083550"/>
              <a:gd name="connsiteY4" fmla="*/ 867664 h 1035050"/>
              <a:gd name="connsiteX5" fmla="*/ 7926831 w 8083550"/>
              <a:gd name="connsiteY5" fmla="*/ 1035812 h 1035050"/>
              <a:gd name="connsiteX6" fmla="*/ 196596 w 8083550"/>
              <a:gd name="connsiteY6" fmla="*/ 1035812 h 1035050"/>
              <a:gd name="connsiteX7" fmla="*/ 28448 w 8083550"/>
              <a:gd name="connsiteY7" fmla="*/ 867664 h 1035050"/>
              <a:gd name="connsiteX8" fmla="*/ 28448 w 8083550"/>
              <a:gd name="connsiteY8" fmla="*/ 195072 h 10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3550" h="1035050">
                <a:moveTo>
                  <a:pt x="28448" y="195072"/>
                </a:moveTo>
                <a:cubicBezTo>
                  <a:pt x="28448" y="102235"/>
                  <a:pt x="103733" y="26924"/>
                  <a:pt x="196596" y="26924"/>
                </a:cubicBezTo>
                <a:lnTo>
                  <a:pt x="7926831" y="26924"/>
                </a:lnTo>
                <a:cubicBezTo>
                  <a:pt x="8019668" y="26924"/>
                  <a:pt x="8094980" y="102235"/>
                  <a:pt x="8094980" y="195072"/>
                </a:cubicBezTo>
                <a:lnTo>
                  <a:pt x="8094980" y="867664"/>
                </a:lnTo>
                <a:cubicBezTo>
                  <a:pt x="8094980" y="960501"/>
                  <a:pt x="8019668" y="1035812"/>
                  <a:pt x="7926831" y="1035812"/>
                </a:cubicBezTo>
                <a:lnTo>
                  <a:pt x="196596" y="1035812"/>
                </a:lnTo>
                <a:cubicBezTo>
                  <a:pt x="103733" y="1035812"/>
                  <a:pt x="28448" y="960501"/>
                  <a:pt x="28448" y="867664"/>
                </a:cubicBezTo>
                <a:lnTo>
                  <a:pt x="28448" y="195072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5"/>
          <p:cNvSpPr txBox="1"/>
          <p:nvPr/>
        </p:nvSpPr>
        <p:spPr>
          <a:xfrm>
            <a:off x="720242" y="584652"/>
            <a:ext cx="7847564" cy="60609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80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3200" spc="-164" dirty="0">
                <a:solidFill>
                  <a:srgbClr val="000000"/>
                </a:solidFill>
                <a:latin typeface="MS Gothic"/>
                <a:ea typeface="MS Gothic"/>
              </a:rPr>
              <a:t>評価と社会的リ</a:t>
            </a:r>
            <a:r>
              <a:rPr lang="en-US" altLang="zh-CN" sz="3200" spc="-154" dirty="0">
                <a:solidFill>
                  <a:srgbClr val="000000"/>
                </a:solidFill>
                <a:latin typeface="MS Gothic"/>
                <a:ea typeface="MS Gothic"/>
              </a:rPr>
              <a:t>ターンを巡る課題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2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spc="-69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-100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800" spc="-195" dirty="0">
                <a:solidFill>
                  <a:srgbClr val="000000"/>
                </a:solidFill>
                <a:latin typeface="MS Gothic"/>
                <a:ea typeface="MS Gothic"/>
              </a:rPr>
              <a:t>評価と社会的リターンのギャップ</a:t>
            </a:r>
          </a:p>
          <a:p>
            <a:pPr marL="0" indent="457199">
              <a:lnSpc>
                <a:spcPct val="100000"/>
              </a:lnSpc>
            </a:pPr>
            <a:r>
              <a:rPr lang="en-US" altLang="zh-CN" sz="2400" spc="-2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25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400" spc="-55" dirty="0">
                <a:solidFill>
                  <a:srgbClr val="000000"/>
                </a:solidFill>
                <a:latin typeface="MS Gothic"/>
                <a:ea typeface="MS Gothic"/>
              </a:rPr>
              <a:t>運用では「</a:t>
            </a:r>
            <a:r>
              <a:rPr lang="en-US" altLang="zh-CN" sz="2400" spc="-25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400" spc="-55" dirty="0">
                <a:solidFill>
                  <a:srgbClr val="000000"/>
                </a:solidFill>
                <a:latin typeface="MS Gothic"/>
                <a:ea typeface="MS Gothic"/>
              </a:rPr>
              <a:t>評価の高い銘柄が高い社会的リター</a:t>
            </a:r>
          </a:p>
          <a:p>
            <a:pPr marL="0" indent="685774">
              <a:lnSpc>
                <a:spcPct val="100000"/>
              </a:lnSpc>
            </a:pPr>
            <a:r>
              <a:rPr lang="en-US" altLang="zh-CN" sz="2400" spc="-300" dirty="0">
                <a:solidFill>
                  <a:srgbClr val="000000"/>
                </a:solidFill>
                <a:latin typeface="MS Gothic"/>
                <a:ea typeface="MS Gothic"/>
              </a:rPr>
              <a:t>ンをもたら</a:t>
            </a:r>
            <a:r>
              <a:rPr lang="en-US" altLang="zh-CN" sz="2400" spc="-295" dirty="0">
                <a:solidFill>
                  <a:srgbClr val="000000"/>
                </a:solidFill>
                <a:latin typeface="MS Gothic"/>
                <a:ea typeface="MS Gothic"/>
              </a:rPr>
              <a:t>す」と考えるのが一般的。</a:t>
            </a:r>
          </a:p>
          <a:p>
            <a:pPr hangingPunct="0" marL="685774" indent="-228574">
              <a:lnSpc>
                <a:spcPct val="95416"/>
              </a:lnSpc>
            </a:pPr>
            <a:r>
              <a:rPr lang="en-US" altLang="zh-CN" sz="2400" spc="-3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3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90" dirty="0">
                <a:solidFill>
                  <a:srgbClr val="000000"/>
                </a:solidFill>
                <a:latin typeface="MS Gothic"/>
                <a:ea typeface="MS Gothic"/>
              </a:rPr>
              <a:t>しかし、</a:t>
            </a:r>
            <a:r>
              <a:rPr lang="en-US" altLang="zh-CN" sz="2400" spc="-40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400" spc="-90" dirty="0">
                <a:solidFill>
                  <a:srgbClr val="000000"/>
                </a:solidFill>
                <a:latin typeface="MS Gothic"/>
                <a:ea typeface="MS Gothic"/>
              </a:rPr>
              <a:t>評価の高い銘柄が結果的に高い社会的リ</a:t>
            </a:r>
            <a:br/>
            <a:r>
              <a:rPr lang="en-US" altLang="zh-CN" sz="2400" spc="-250" dirty="0">
                <a:solidFill>
                  <a:srgbClr val="000000"/>
                </a:solidFill>
                <a:latin typeface="MS Gothic"/>
                <a:ea typeface="MS Gothic"/>
              </a:rPr>
              <a:t>ターンを産み</a:t>
            </a:r>
            <a:r>
              <a:rPr lang="en-US" altLang="zh-CN" sz="2400" spc="-245" dirty="0">
                <a:solidFill>
                  <a:srgbClr val="000000"/>
                </a:solidFill>
                <a:latin typeface="MS Gothic"/>
                <a:ea typeface="MS Gothic"/>
              </a:rPr>
              <a:t>出すかどうか自明でない。（そもそも評価機</a:t>
            </a:r>
            <a:r>
              <a:rPr lang="en-US" altLang="zh-CN" sz="2400" spc="-245" dirty="0">
                <a:solidFill>
                  <a:srgbClr val="000000"/>
                </a:solidFill>
                <a:latin typeface="MS Gothic"/>
                <a:ea typeface="MS Gothic"/>
              </a:rPr>
              <a:t>関によって</a:t>
            </a:r>
            <a:r>
              <a:rPr lang="en-US" altLang="zh-CN" sz="2400" spc="-120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400" spc="-250" dirty="0">
                <a:solidFill>
                  <a:srgbClr val="000000"/>
                </a:solidFill>
                <a:latin typeface="MS Gothic"/>
                <a:ea typeface="MS Gothic"/>
              </a:rPr>
              <a:t>評</a:t>
            </a:r>
            <a:r>
              <a:rPr lang="en-US" altLang="zh-CN" sz="2400" spc="-245" dirty="0">
                <a:solidFill>
                  <a:srgbClr val="000000"/>
                </a:solidFill>
                <a:latin typeface="MS Gothic"/>
                <a:ea typeface="MS Gothic"/>
              </a:rPr>
              <a:t>価は大きく異なる。）</a:t>
            </a:r>
          </a:p>
          <a:p>
            <a:pPr marL="0" indent="457199">
              <a:lnSpc>
                <a:spcPct val="100000"/>
              </a:lnSpc>
            </a:pPr>
            <a:r>
              <a:rPr lang="en-US" altLang="zh-CN" sz="2400" spc="-6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69" b="1" dirty="0">
                <a:solidFill>
                  <a:srgbClr val="000000"/>
                </a:solidFill>
                <a:latin typeface="MS Gothic"/>
                <a:ea typeface="MS Gothic"/>
              </a:rPr>
              <a:t>評価は実績の社会的リターンで行う必要がある。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75"/>
              </a:lnSpc>
            </a:pPr>
            <a:endParaRPr lang="en-US" dirty="0" smtClean="0"/>
          </a:p>
          <a:p>
            <a:pPr marL="0" indent="325526">
              <a:lnSpc>
                <a:spcPct val="100000"/>
              </a:lnSpc>
            </a:pPr>
            <a:r>
              <a:rPr lang="en-US" altLang="zh-CN" sz="2400" spc="-80" b="1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400" spc="-160" b="1" dirty="0">
                <a:solidFill>
                  <a:srgbClr val="000000"/>
                </a:solidFill>
                <a:latin typeface="MS Gothic"/>
                <a:ea typeface="MS Gothic"/>
              </a:rPr>
              <a:t>評価は期待リターン／社会</a:t>
            </a:r>
            <a:r>
              <a:rPr lang="en-US" altLang="zh-CN" sz="2400" spc="-150" b="1" dirty="0">
                <a:solidFill>
                  <a:srgbClr val="000000"/>
                </a:solidFill>
                <a:latin typeface="MS Gothic"/>
                <a:ea typeface="MS Gothic"/>
              </a:rPr>
              <a:t>的リターンは実績リターン</a:t>
            </a:r>
          </a:p>
          <a:p>
            <a:pPr marL="0" indent="2506700">
              <a:lnSpc>
                <a:spcPct val="100000"/>
              </a:lnSpc>
            </a:pPr>
            <a:r>
              <a:rPr lang="en-US" altLang="zh-CN" sz="2400" spc="-304" b="1" dirty="0">
                <a:solidFill>
                  <a:srgbClr val="000000"/>
                </a:solidFill>
                <a:latin typeface="MS Gothic"/>
                <a:ea typeface="MS Gothic"/>
              </a:rPr>
              <a:t>と考</a:t>
            </a:r>
            <a:r>
              <a:rPr lang="en-US" altLang="zh-CN" sz="2400" spc="-300" b="1" dirty="0">
                <a:solidFill>
                  <a:srgbClr val="000000"/>
                </a:solidFill>
                <a:latin typeface="MS Gothic"/>
                <a:ea typeface="MS Gothic"/>
              </a:rPr>
              <a:t>えることが出来る。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64"/>
              </a:lnSpc>
            </a:pPr>
            <a:endParaRPr lang="en-US" dirty="0" smtClean="0"/>
          </a:p>
          <a:p>
            <a:pPr marL="0" indent="524865">
              <a:lnSpc>
                <a:spcPct val="100000"/>
              </a:lnSpc>
            </a:pPr>
            <a:r>
              <a:rPr lang="en-US" altLang="zh-CN" sz="2400" spc="-94" dirty="0">
                <a:solidFill>
                  <a:srgbClr val="000000"/>
                </a:solidFill>
                <a:latin typeface="MS Gothic"/>
                <a:ea typeface="MS Gothic"/>
              </a:rPr>
              <a:t>→</a:t>
            </a:r>
            <a:r>
              <a:rPr lang="en-US" altLang="zh-CN" sz="2400" spc="-450" dirty="0">
                <a:solidFill>
                  <a:srgbClr val="000000"/>
                </a:solidFill>
                <a:latin typeface="MS Gothic"/>
                <a:cs typeface="MS Gothic"/>
              </a:rPr>
              <a:t> </a:t>
            </a:r>
            <a:r>
              <a:rPr lang="en-US" altLang="zh-CN" sz="2400" spc="-94" dirty="0">
                <a:solidFill>
                  <a:srgbClr val="000000"/>
                </a:solidFill>
                <a:latin typeface="MS Gothic"/>
                <a:ea typeface="MS Gothic"/>
              </a:rPr>
              <a:t>社会的リターンの評価に</a:t>
            </a:r>
            <a:r>
              <a:rPr lang="en-US" altLang="zh-CN" sz="2400" spc="-40" dirty="0">
                <a:solidFill>
                  <a:srgbClr val="000000"/>
                </a:solidFill>
                <a:latin typeface="MS Gothic"/>
                <a:ea typeface="MS Gothic"/>
              </a:rPr>
              <a:t>SDGs</a:t>
            </a:r>
            <a:r>
              <a:rPr lang="en-US" altLang="zh-CN" sz="2400" spc="-94" dirty="0">
                <a:solidFill>
                  <a:srgbClr val="000000"/>
                </a:solidFill>
                <a:latin typeface="MS Gothic"/>
                <a:ea typeface="MS Gothic"/>
              </a:rPr>
              <a:t>を活用できないか？</a:t>
            </a:r>
          </a:p>
          <a:p>
            <a:pPr>
              <a:lnSpc>
                <a:spcPts val="1050"/>
              </a:lnSpc>
            </a:pPr>
            <a:endParaRPr lang="en-US" dirty="0" smtClean="0"/>
          </a:p>
          <a:p>
            <a:pPr marL="0" indent="7548092">
              <a:lnSpc>
                <a:spcPct val="100000"/>
              </a:lnSpc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6"/>
          <p:cNvSpPr txBox="1"/>
          <p:nvPr/>
        </p:nvSpPr>
        <p:spPr>
          <a:xfrm>
            <a:off x="720242" y="3054946"/>
            <a:ext cx="5209933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20" dirty="0">
                <a:solidFill>
                  <a:srgbClr val="000000"/>
                </a:solidFill>
                <a:latin typeface="MS Gothic"/>
                <a:ea typeface="MS Gothic"/>
              </a:rPr>
              <a:t>社会的リターンの評価と</a:t>
            </a:r>
            <a:r>
              <a:rPr lang="en-US" altLang="zh-CN" sz="3200" spc="-69" dirty="0">
                <a:solidFill>
                  <a:srgbClr val="000000"/>
                </a:solidFill>
                <a:latin typeface="MS Gothic"/>
                <a:ea typeface="MS Gothic"/>
              </a:rPr>
              <a:t>SD</a:t>
            </a:r>
            <a:r>
              <a:rPr lang="en-US" altLang="zh-CN" sz="3200" spc="-64" dirty="0">
                <a:solidFill>
                  <a:srgbClr val="000000"/>
                </a:solidFill>
                <a:latin typeface="MS Gothic"/>
                <a:ea typeface="MS Gothic"/>
              </a:rPr>
              <a:t>Gs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8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79" y="1455420"/>
            <a:ext cx="8823959" cy="4922520"/>
          </a:xfrm>
          <a:prstGeom prst="rect">
            <a:avLst/>
          </a:prstGeom>
        </p:spPr>
      </p:pic>
      <p:sp>
        <p:nvSpPr>
          <p:cNvPr id="118" name="Freeform 118"> 
				</p:cNvPr>
          <p:cNvSpPr/>
          <p:nvPr/>
        </p:nvSpPr>
        <p:spPr>
          <a:xfrm>
            <a:off x="260350" y="1365250"/>
            <a:ext cx="6102350" cy="412750"/>
          </a:xfrm>
          <a:custGeom>
            <a:avLst/>
            <a:gdLst>
              <a:gd name="connsiteX0" fmla="*/ 18541 w 6102350"/>
              <a:gd name="connsiteY0" fmla="*/ 423926 h 412750"/>
              <a:gd name="connsiteX1" fmla="*/ 6103873 w 6102350"/>
              <a:gd name="connsiteY1" fmla="*/ 423926 h 412750"/>
              <a:gd name="connsiteX2" fmla="*/ 6103873 w 6102350"/>
              <a:gd name="connsiteY2" fmla="*/ 7874 h 412750"/>
              <a:gd name="connsiteX3" fmla="*/ 18541 w 6102350"/>
              <a:gd name="connsiteY3" fmla="*/ 7874 h 412750"/>
              <a:gd name="connsiteX4" fmla="*/ 18541 w 6102350"/>
              <a:gd name="connsiteY4" fmla="*/ 423926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2350" h="412750">
                <a:moveTo>
                  <a:pt x="18541" y="423926"/>
                </a:moveTo>
                <a:lnTo>
                  <a:pt x="6103873" y="423926"/>
                </a:lnTo>
                <a:lnTo>
                  <a:pt x="6103873" y="7874"/>
                </a:lnTo>
                <a:lnTo>
                  <a:pt x="18541" y="7874"/>
                </a:lnTo>
                <a:lnTo>
                  <a:pt x="18541" y="423926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9"> 
				</p:cNvPr>
          <p:cNvSpPr/>
          <p:nvPr/>
        </p:nvSpPr>
        <p:spPr>
          <a:xfrm>
            <a:off x="260350" y="1365250"/>
            <a:ext cx="6102350" cy="412750"/>
          </a:xfrm>
          <a:custGeom>
            <a:avLst/>
            <a:gdLst>
              <a:gd name="connsiteX0" fmla="*/ 18541 w 6102350"/>
              <a:gd name="connsiteY0" fmla="*/ 423926 h 412750"/>
              <a:gd name="connsiteX1" fmla="*/ 6103873 w 6102350"/>
              <a:gd name="connsiteY1" fmla="*/ 423926 h 412750"/>
              <a:gd name="connsiteX2" fmla="*/ 6103873 w 6102350"/>
              <a:gd name="connsiteY2" fmla="*/ 7874 h 412750"/>
              <a:gd name="connsiteX3" fmla="*/ 18541 w 6102350"/>
              <a:gd name="connsiteY3" fmla="*/ 7874 h 412750"/>
              <a:gd name="connsiteX4" fmla="*/ 18541 w 6102350"/>
              <a:gd name="connsiteY4" fmla="*/ 423926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2350" h="412750">
                <a:moveTo>
                  <a:pt x="18541" y="423926"/>
                </a:moveTo>
                <a:lnTo>
                  <a:pt x="6103873" y="423926"/>
                </a:lnTo>
                <a:lnTo>
                  <a:pt x="6103873" y="7874"/>
                </a:lnTo>
                <a:lnTo>
                  <a:pt x="18541" y="7874"/>
                </a:lnTo>
                <a:lnTo>
                  <a:pt x="18541" y="423926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19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20"/>
          <p:cNvSpPr txBox="1"/>
          <p:nvPr/>
        </p:nvSpPr>
        <p:spPr>
          <a:xfrm>
            <a:off x="370941" y="310205"/>
            <a:ext cx="7360173" cy="6320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49300">
              <a:lnSpc>
                <a:spcPct val="100000"/>
              </a:lnSpc>
            </a:pPr>
            <a:r>
              <a:rPr lang="en-US" altLang="zh-CN" sz="3200" spc="104" dirty="0">
                <a:solidFill>
                  <a:srgbClr val="000000"/>
                </a:solidFill>
                <a:latin typeface="MS Gothic"/>
                <a:ea typeface="MS Gothic"/>
              </a:rPr>
              <a:t>SDGs</a:t>
            </a:r>
            <a:r>
              <a:rPr lang="en-US" altLang="zh-CN" sz="3200" spc="214" dirty="0">
                <a:solidFill>
                  <a:srgbClr val="000000"/>
                </a:solidFill>
                <a:latin typeface="MS Gothic"/>
                <a:ea typeface="MS Gothic"/>
              </a:rPr>
              <a:t>の利</a:t>
            </a:r>
            <a:r>
              <a:rPr lang="en-US" altLang="zh-CN" sz="3200" spc="209" dirty="0">
                <a:solidFill>
                  <a:srgbClr val="000000"/>
                </a:solidFill>
                <a:latin typeface="MS Gothic"/>
                <a:ea typeface="MS Gothic"/>
              </a:rPr>
              <a:t>用法</a:t>
            </a:r>
          </a:p>
          <a:p>
            <a:pPr marL="0" indent="349300">
              <a:lnSpc>
                <a:spcPct val="100000"/>
              </a:lnSpc>
            </a:pPr>
            <a:r>
              <a:rPr lang="en-US" altLang="zh-CN" sz="2800" spc="-314" dirty="0">
                <a:solidFill>
                  <a:srgbClr val="000000"/>
                </a:solidFill>
                <a:latin typeface="MS Gothic"/>
                <a:ea typeface="MS Gothic"/>
              </a:rPr>
              <a:t>（社</a:t>
            </a:r>
            <a:r>
              <a:rPr lang="en-US" altLang="zh-CN" sz="2800" spc="-309" dirty="0">
                <a:solidFill>
                  <a:srgbClr val="000000"/>
                </a:solidFill>
                <a:latin typeface="MS Gothic"/>
                <a:ea typeface="MS Gothic"/>
              </a:rPr>
              <a:t>会的インパクト投資家への調査）</a:t>
            </a:r>
          </a:p>
          <a:p>
            <a:pPr>
              <a:lnSpc>
                <a:spcPts val="15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119" dirty="0">
                <a:solidFill>
                  <a:srgbClr val="000000"/>
                </a:solidFill>
                <a:latin typeface="MS Gothic"/>
                <a:ea typeface="MS Gothic"/>
              </a:rPr>
              <a:t>投資テーマとして</a:t>
            </a:r>
            <a:r>
              <a:rPr lang="en-US" altLang="zh-CN" sz="2400" spc="-60" dirty="0">
                <a:solidFill>
                  <a:srgbClr val="000000"/>
                </a:solidFill>
                <a:latin typeface="MS Gothic"/>
                <a:ea typeface="MS Gothic"/>
              </a:rPr>
              <a:t>SDGs</a:t>
            </a:r>
            <a:r>
              <a:rPr lang="en-US" altLang="zh-CN" sz="2400" spc="-119" dirty="0">
                <a:solidFill>
                  <a:srgbClr val="000000"/>
                </a:solidFill>
                <a:latin typeface="MS Gothic"/>
                <a:ea typeface="MS Gothic"/>
              </a:rPr>
              <a:t>を取り上げる理由</a:t>
            </a:r>
            <a:r>
              <a:rPr lang="en-US" altLang="zh-CN" sz="2400" spc="-114" dirty="0">
                <a:solidFill>
                  <a:srgbClr val="000000"/>
                </a:solidFill>
                <a:latin typeface="MS Gothic"/>
                <a:ea typeface="MS Gothic"/>
              </a:rPr>
              <a:t>は？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50"/>
              </a:lnSpc>
            </a:pPr>
            <a:endParaRPr lang="en-US" dirty="0" smtClean="0"/>
          </a:p>
          <a:p>
            <a:pPr marL="0" indent="3931310">
              <a:lnSpc>
                <a:spcPct val="100000"/>
              </a:lnSpc>
            </a:pPr>
            <a:r>
              <a:rPr lang="en-US" altLang="zh-CN" sz="2000" spc="5" dirty="0">
                <a:solidFill>
                  <a:srgbClr val="000000"/>
                </a:solidFill>
                <a:latin typeface="MS Gothic"/>
                <a:ea typeface="MS Gothic"/>
              </a:rPr>
              <a:t>企業の社会的</a:t>
            </a:r>
            <a:r>
              <a:rPr lang="en-US" altLang="zh-CN" sz="2000" dirty="0">
                <a:solidFill>
                  <a:srgbClr val="000000"/>
                </a:solidFill>
                <a:latin typeface="MS Gothic"/>
                <a:ea typeface="MS Gothic"/>
              </a:rPr>
              <a:t>貢献事業評価の</a:t>
            </a:r>
          </a:p>
          <a:p>
            <a:pPr marL="0" indent="4766462">
              <a:lnSpc>
                <a:spcPct val="60416"/>
              </a:lnSpc>
            </a:pPr>
            <a:r>
              <a:rPr lang="en-US" altLang="zh-CN" sz="2000" spc="-164" dirty="0">
                <a:solidFill>
                  <a:srgbClr val="000000"/>
                </a:solidFill>
                <a:latin typeface="MS Gothic"/>
                <a:ea typeface="MS Gothic"/>
              </a:rPr>
              <a:t>共通分類</a:t>
            </a:r>
            <a:r>
              <a:rPr lang="en-US" altLang="zh-CN" sz="2000" spc="-154" dirty="0">
                <a:solidFill>
                  <a:srgbClr val="000000"/>
                </a:solidFill>
                <a:latin typeface="MS Gothic"/>
                <a:ea typeface="MS Gothic"/>
              </a:rPr>
              <a:t>として</a:t>
            </a:r>
          </a:p>
          <a:p>
            <a:pPr marL="0" indent="5327929">
              <a:lnSpc>
                <a:spcPct val="52499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MS Gothic"/>
                <a:ea typeface="MS Gothic"/>
              </a:rPr>
              <a:t>SDGs</a:t>
            </a:r>
            <a:r>
              <a:rPr lang="en-US" altLang="zh-CN" sz="2000" spc="-20" dirty="0">
                <a:solidFill>
                  <a:srgbClr val="000000"/>
                </a:solidFill>
                <a:latin typeface="MS Gothic"/>
                <a:ea typeface="MS Gothic"/>
              </a:rPr>
              <a:t>に紐付</a:t>
            </a:r>
            <a:r>
              <a:rPr lang="en-US" altLang="zh-CN" sz="2000" spc="-10" dirty="0">
                <a:solidFill>
                  <a:srgbClr val="000000"/>
                </a:solidFill>
                <a:latin typeface="MS Gothic"/>
                <a:ea typeface="MS Gothic"/>
              </a:rPr>
              <a:t>けるこ</a:t>
            </a:r>
          </a:p>
          <a:p>
            <a:pPr marL="0" indent="4260494">
              <a:lnSpc>
                <a:spcPct val="52499"/>
              </a:lnSpc>
            </a:pPr>
            <a:r>
              <a:rPr lang="en-US" altLang="zh-CN" sz="2000" spc="-264" dirty="0">
                <a:solidFill>
                  <a:srgbClr val="000000"/>
                </a:solidFill>
                <a:latin typeface="MS Gothic"/>
                <a:ea typeface="MS Gothic"/>
              </a:rPr>
              <a:t>コミュニケーシ</a:t>
            </a:r>
            <a:r>
              <a:rPr lang="en-US" altLang="zh-CN" sz="2000" spc="-259" dirty="0">
                <a:solidFill>
                  <a:srgbClr val="000000"/>
                </a:solidFill>
                <a:latin typeface="MS Gothic"/>
                <a:ea typeface="MS Gothic"/>
              </a:rPr>
              <a:t>ョンに便利</a:t>
            </a:r>
          </a:p>
          <a:p>
            <a:pPr marL="0" indent="5407177">
              <a:lnSpc>
                <a:spcPct val="69166"/>
              </a:lnSpc>
            </a:pPr>
            <a:r>
              <a:rPr lang="en-US" altLang="zh-CN" sz="2000" spc="-169" dirty="0">
                <a:solidFill>
                  <a:srgbClr val="000000"/>
                </a:solidFill>
                <a:latin typeface="MS Gothic"/>
                <a:ea typeface="MS Gothic"/>
              </a:rPr>
              <a:t>とにより共通</a:t>
            </a:r>
            <a:r>
              <a:rPr lang="en-US" altLang="zh-CN" sz="2000" spc="-164" dirty="0">
                <a:solidFill>
                  <a:srgbClr val="000000"/>
                </a:solidFill>
                <a:latin typeface="MS Gothic"/>
                <a:ea typeface="MS Gothic"/>
              </a:rPr>
              <a:t>理解</a:t>
            </a:r>
          </a:p>
          <a:p>
            <a:pPr marL="0" indent="5647969">
              <a:lnSpc>
                <a:spcPct val="100000"/>
              </a:lnSpc>
            </a:pPr>
            <a:r>
              <a:rPr lang="en-US" altLang="zh-CN" sz="2000" spc="-195" dirty="0">
                <a:solidFill>
                  <a:srgbClr val="000000"/>
                </a:solidFill>
                <a:latin typeface="MS Gothic"/>
                <a:ea typeface="MS Gothic"/>
              </a:rPr>
              <a:t>を得や</a:t>
            </a:r>
            <a:r>
              <a:rPr lang="en-US" altLang="zh-CN" sz="2000" spc="-185" dirty="0">
                <a:solidFill>
                  <a:srgbClr val="000000"/>
                </a:solidFill>
                <a:latin typeface="MS Gothic"/>
                <a:ea typeface="MS Gothic"/>
              </a:rPr>
              <a:t>すい。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45"/>
              </a:lnSpc>
            </a:pPr>
            <a:endParaRPr lang="en-US" dirty="0" smtClean="0"/>
          </a:p>
          <a:p>
            <a:pPr marL="0" indent="349300">
              <a:lnSpc>
                <a:spcPct val="100000"/>
              </a:lnSpc>
            </a:pPr>
            <a:r>
              <a:rPr lang="en-US" altLang="zh-CN" sz="1600" spc="-254" dirty="0">
                <a:solidFill>
                  <a:srgbClr val="000000"/>
                </a:solidFill>
                <a:latin typeface="MS Gothic"/>
                <a:ea typeface="MS Gothic"/>
              </a:rPr>
              <a:t>出所：</a:t>
            </a:r>
            <a:r>
              <a:rPr lang="en-US" altLang="zh-CN" sz="1600" spc="-125" dirty="0">
                <a:solidFill>
                  <a:srgbClr val="000000"/>
                </a:solidFill>
                <a:latin typeface="MS Gothic"/>
                <a:ea typeface="MS Gothic"/>
              </a:rPr>
              <a:t>Global</a:t>
            </a:r>
            <a:r>
              <a:rPr lang="en-US" altLang="zh-CN" sz="1600" spc="-125" dirty="0">
                <a:solidFill>
                  <a:srgbClr val="000000"/>
                </a:solidFill>
                <a:latin typeface="MS Gothic"/>
                <a:cs typeface="MS Gothic"/>
              </a:rPr>
              <a:t> </a:t>
            </a:r>
            <a:r>
              <a:rPr lang="en-US" altLang="zh-CN" sz="1600" spc="-129" dirty="0">
                <a:solidFill>
                  <a:srgbClr val="000000"/>
                </a:solidFill>
                <a:latin typeface="MS Gothic"/>
                <a:ea typeface="MS Gothic"/>
              </a:rPr>
              <a:t>Impact</a:t>
            </a:r>
            <a:r>
              <a:rPr lang="en-US" altLang="zh-CN" sz="1600" spc="-125" dirty="0">
                <a:solidFill>
                  <a:srgbClr val="000000"/>
                </a:solidFill>
                <a:latin typeface="MS Gothic"/>
                <a:cs typeface="MS Gothic"/>
              </a:rPr>
              <a:t> </a:t>
            </a:r>
            <a:r>
              <a:rPr lang="en-US" altLang="zh-CN" sz="1600" spc="-125" dirty="0">
                <a:solidFill>
                  <a:srgbClr val="000000"/>
                </a:solidFill>
                <a:latin typeface="MS Gothic"/>
                <a:ea typeface="MS Gothic"/>
              </a:rPr>
              <a:t>Investing</a:t>
            </a:r>
            <a:r>
              <a:rPr lang="en-US" altLang="zh-CN" sz="1600" spc="-125" dirty="0">
                <a:solidFill>
                  <a:srgbClr val="000000"/>
                </a:solidFill>
                <a:latin typeface="MS Gothic"/>
                <a:cs typeface="MS Gothic"/>
              </a:rPr>
              <a:t> </a:t>
            </a:r>
            <a:r>
              <a:rPr lang="en-US" altLang="zh-CN" sz="1600" spc="-129" dirty="0">
                <a:solidFill>
                  <a:srgbClr val="000000"/>
                </a:solidFill>
                <a:latin typeface="MS Gothic"/>
                <a:ea typeface="MS Gothic"/>
              </a:rPr>
              <a:t>Network,</a:t>
            </a:r>
            <a:r>
              <a:rPr lang="en-US" altLang="zh-CN" sz="1600" spc="-125" dirty="0">
                <a:solidFill>
                  <a:srgbClr val="000000"/>
                </a:solidFill>
                <a:latin typeface="MS Gothic"/>
                <a:cs typeface="MS Gothic"/>
              </a:rPr>
              <a:t> </a:t>
            </a:r>
            <a:r>
              <a:rPr lang="en-US" altLang="zh-CN" sz="1600" spc="-125" dirty="0">
                <a:solidFill>
                  <a:srgbClr val="000000"/>
                </a:solidFill>
                <a:latin typeface="MS Gothic"/>
                <a:ea typeface="MS Gothic"/>
              </a:rPr>
              <a:t>2018,</a:t>
            </a:r>
            <a:r>
              <a:rPr lang="en-US" altLang="zh-CN" sz="1600" spc="-125" dirty="0">
                <a:solidFill>
                  <a:srgbClr val="000000"/>
                </a:solidFill>
                <a:latin typeface="MS Gothic"/>
                <a:cs typeface="MS Gothic"/>
              </a:rPr>
              <a:t> </a:t>
            </a:r>
            <a:r>
              <a:rPr lang="en-US" altLang="zh-CN" sz="1600" spc="-144" dirty="0">
                <a:solidFill>
                  <a:srgbClr val="000000"/>
                </a:solidFill>
                <a:latin typeface="MS Gothic"/>
                <a:ea typeface="MS Gothic"/>
              </a:rPr>
              <a:t>“Annual</a:t>
            </a:r>
            <a:r>
              <a:rPr lang="en-US" altLang="zh-CN" sz="1600" spc="-125" dirty="0">
                <a:solidFill>
                  <a:srgbClr val="000000"/>
                </a:solidFill>
                <a:latin typeface="MS Gothic"/>
                <a:cs typeface="MS Gothic"/>
              </a:rPr>
              <a:t> </a:t>
            </a:r>
            <a:r>
              <a:rPr lang="en-US" altLang="zh-CN" sz="1600" spc="-125" dirty="0">
                <a:solidFill>
                  <a:srgbClr val="000000"/>
                </a:solidFill>
                <a:latin typeface="MS Gothic"/>
                <a:ea typeface="MS Gothic"/>
              </a:rPr>
              <a:t>Impact</a:t>
            </a:r>
            <a:r>
              <a:rPr lang="en-US" altLang="zh-CN" sz="1600" spc="-125" dirty="0">
                <a:solidFill>
                  <a:srgbClr val="000000"/>
                </a:solidFill>
                <a:latin typeface="MS Gothic"/>
                <a:cs typeface="MS Gothic"/>
              </a:rPr>
              <a:t> </a:t>
            </a:r>
            <a:r>
              <a:rPr lang="en-US" altLang="zh-CN" sz="1600" spc="-125" dirty="0">
                <a:solidFill>
                  <a:srgbClr val="000000"/>
                </a:solidFill>
                <a:latin typeface="MS Gothic"/>
                <a:ea typeface="MS Gothic"/>
              </a:rPr>
              <a:t>Investor</a:t>
            </a:r>
            <a:r>
              <a:rPr lang="en-US" altLang="zh-CN" sz="1600" spc="-129" dirty="0">
                <a:solidFill>
                  <a:srgbClr val="000000"/>
                </a:solidFill>
                <a:latin typeface="MS Gothic"/>
                <a:cs typeface="MS Gothic"/>
              </a:rPr>
              <a:t> </a:t>
            </a:r>
            <a:r>
              <a:rPr lang="en-US" altLang="zh-CN" sz="1600" spc="-150" dirty="0">
                <a:solidFill>
                  <a:srgbClr val="000000"/>
                </a:solidFill>
                <a:latin typeface="MS Gothic"/>
                <a:ea typeface="MS Gothic"/>
              </a:rPr>
              <a:t>Survey”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8268334" y="6462674"/>
            <a:ext cx="1676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680" y="2674620"/>
            <a:ext cx="5753100" cy="4061460"/>
          </a:xfrm>
          <a:prstGeom prst="rect">
            <a:avLst/>
          </a:prstGeom>
        </p:spPr>
      </p:pic>
      <p:sp>
        <p:nvSpPr>
          <p:cNvPr id="123" name="Freeform 123"> 
				</p:cNvPr>
          <p:cNvSpPr/>
          <p:nvPr/>
        </p:nvSpPr>
        <p:spPr>
          <a:xfrm>
            <a:off x="933450" y="3219450"/>
            <a:ext cx="2597150" cy="31750"/>
          </a:xfrm>
          <a:custGeom>
            <a:avLst/>
            <a:gdLst>
              <a:gd name="connsiteX0" fmla="*/ 15239 w 2597150"/>
              <a:gd name="connsiteY0" fmla="*/ 17907 h 31750"/>
              <a:gd name="connsiteX1" fmla="*/ 1312164 w 2597150"/>
              <a:gd name="connsiteY1" fmla="*/ 17907 h 31750"/>
              <a:gd name="connsiteX2" fmla="*/ 2609088 w 2597150"/>
              <a:gd name="connsiteY2" fmla="*/ 17907 h 31750"/>
              <a:gd name="connsiteX3" fmla="*/ 2609088 w 2597150"/>
              <a:gd name="connsiteY3" fmla="*/ 33147 h 31750"/>
              <a:gd name="connsiteX4" fmla="*/ 1312164 w 2597150"/>
              <a:gd name="connsiteY4" fmla="*/ 33147 h 31750"/>
              <a:gd name="connsiteX5" fmla="*/ 15239 w 2597150"/>
              <a:gd name="connsiteY5" fmla="*/ 33147 h 31750"/>
              <a:gd name="connsiteX6" fmla="*/ 15239 w 2597150"/>
              <a:gd name="connsiteY6" fmla="*/ 17907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7150" h="31750">
                <a:moveTo>
                  <a:pt x="15239" y="17907"/>
                </a:moveTo>
                <a:lnTo>
                  <a:pt x="1312164" y="17907"/>
                </a:lnTo>
                <a:lnTo>
                  <a:pt x="2609088" y="17907"/>
                </a:lnTo>
                <a:lnTo>
                  <a:pt x="2609088" y="33147"/>
                </a:lnTo>
                <a:lnTo>
                  <a:pt x="1312164" y="33147"/>
                </a:lnTo>
                <a:lnTo>
                  <a:pt x="15239" y="33147"/>
                </a:lnTo>
                <a:lnTo>
                  <a:pt x="15239" y="1790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4"/>
          <p:cNvSpPr txBox="1"/>
          <p:nvPr/>
        </p:nvSpPr>
        <p:spPr>
          <a:xfrm>
            <a:off x="720242" y="579081"/>
            <a:ext cx="7119185" cy="27058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75" dirty="0">
                <a:solidFill>
                  <a:srgbClr val="000000"/>
                </a:solidFill>
                <a:latin typeface="MS Gothic"/>
                <a:ea typeface="MS Gothic"/>
              </a:rPr>
              <a:t>①</a:t>
            </a:r>
            <a:r>
              <a:rPr lang="en-US" altLang="zh-CN" sz="3200" spc="-90" dirty="0">
                <a:solidFill>
                  <a:srgbClr val="000000"/>
                </a:solidFill>
                <a:latin typeface="MS Gothic"/>
                <a:ea typeface="MS Gothic"/>
              </a:rPr>
              <a:t>SDGs</a:t>
            </a:r>
            <a:r>
              <a:rPr lang="en-US" altLang="zh-CN" sz="3200" spc="-169" dirty="0">
                <a:solidFill>
                  <a:srgbClr val="000000"/>
                </a:solidFill>
                <a:latin typeface="MS Gothic"/>
                <a:ea typeface="MS Gothic"/>
              </a:rPr>
              <a:t>の</a:t>
            </a:r>
            <a:r>
              <a:rPr lang="en-US" altLang="zh-CN" sz="3200" spc="-85" dirty="0">
                <a:solidFill>
                  <a:srgbClr val="000000"/>
                </a:solidFill>
                <a:latin typeface="MS Gothic"/>
                <a:ea typeface="MS Gothic"/>
              </a:rPr>
              <a:t>244</a:t>
            </a:r>
            <a:r>
              <a:rPr lang="en-US" altLang="zh-CN" sz="3200" spc="-175" dirty="0">
                <a:solidFill>
                  <a:srgbClr val="000000"/>
                </a:solidFill>
                <a:latin typeface="MS Gothic"/>
                <a:ea typeface="MS Gothic"/>
              </a:rPr>
              <a:t>インディケータを</a:t>
            </a:r>
            <a:r>
              <a:rPr lang="en-US" altLang="zh-CN" sz="3200" spc="-185" dirty="0">
                <a:solidFill>
                  <a:srgbClr val="000000"/>
                </a:solidFill>
                <a:latin typeface="MS Gothic"/>
                <a:ea typeface="MS Gothic"/>
              </a:rPr>
              <a:t>参考</a:t>
            </a:r>
            <a:r>
              <a:rPr lang="en-US" altLang="zh-CN" sz="3200" spc="-175" dirty="0">
                <a:solidFill>
                  <a:srgbClr val="000000"/>
                </a:solidFill>
                <a:latin typeface="MS Gothic"/>
                <a:ea typeface="MS Gothic"/>
              </a:rPr>
              <a:t>にする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0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89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259" dirty="0">
                <a:solidFill>
                  <a:srgbClr val="000000"/>
                </a:solidFill>
                <a:latin typeface="MS Gothic"/>
                <a:ea typeface="MS Gothic"/>
              </a:rPr>
              <a:t>国連サミット（</a:t>
            </a:r>
            <a:r>
              <a:rPr lang="en-US" altLang="zh-CN" sz="2400" spc="-129" dirty="0">
                <a:solidFill>
                  <a:srgbClr val="000000"/>
                </a:solidFill>
                <a:latin typeface="MS Gothic"/>
                <a:ea typeface="MS Gothic"/>
              </a:rPr>
              <a:t>2015</a:t>
            </a:r>
            <a:r>
              <a:rPr lang="en-US" altLang="zh-CN" sz="2400" spc="-254" dirty="0">
                <a:solidFill>
                  <a:srgbClr val="000000"/>
                </a:solidFill>
                <a:latin typeface="MS Gothic"/>
                <a:ea typeface="MS Gothic"/>
              </a:rPr>
              <a:t>年</a:t>
            </a:r>
            <a:r>
              <a:rPr lang="en-US" altLang="zh-CN" sz="2400" spc="-129" dirty="0">
                <a:solidFill>
                  <a:srgbClr val="000000"/>
                </a:solidFill>
                <a:latin typeface="MS Gothic"/>
                <a:ea typeface="MS Gothic"/>
              </a:rPr>
              <a:t>9</a:t>
            </a:r>
            <a:r>
              <a:rPr lang="en-US" altLang="zh-CN" sz="2400" spc="-259" dirty="0">
                <a:solidFill>
                  <a:srgbClr val="000000"/>
                </a:solidFill>
                <a:latin typeface="MS Gothic"/>
                <a:ea typeface="MS Gothic"/>
              </a:rPr>
              <a:t>月）で採択された国際の目標。</a:t>
            </a:r>
          </a:p>
          <a:p>
            <a:pPr>
              <a:lnSpc>
                <a:spcPts val="7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2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35" dirty="0">
                <a:solidFill>
                  <a:srgbClr val="000000"/>
                </a:solidFill>
                <a:latin typeface="MS Gothic"/>
                <a:ea typeface="MS Gothic"/>
              </a:rPr>
              <a:t>17</a:t>
            </a:r>
            <a:r>
              <a:rPr lang="en-US" altLang="zh-CN" sz="2400" spc="-69" dirty="0">
                <a:solidFill>
                  <a:srgbClr val="000000"/>
                </a:solidFill>
                <a:latin typeface="MS Gothic"/>
                <a:ea typeface="MS Gothic"/>
              </a:rPr>
              <a:t>のゴール</a:t>
            </a:r>
          </a:p>
          <a:p>
            <a:pPr>
              <a:lnSpc>
                <a:spcPts val="70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44" dirty="0">
                <a:solidFill>
                  <a:srgbClr val="000000"/>
                </a:solidFill>
                <a:latin typeface="MS Gothic"/>
                <a:ea typeface="MS Gothic"/>
              </a:rPr>
              <a:t>169</a:t>
            </a:r>
            <a:r>
              <a:rPr lang="en-US" altLang="zh-CN" sz="2400" spc="-284" dirty="0">
                <a:solidFill>
                  <a:srgbClr val="000000"/>
                </a:solidFill>
                <a:latin typeface="MS Gothic"/>
                <a:ea typeface="MS Gothic"/>
              </a:rPr>
              <a:t>のターゲット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9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25" b="1" dirty="0">
                <a:solidFill>
                  <a:srgbClr val="000000"/>
                </a:solidFill>
                <a:latin typeface="MS Gothic"/>
                <a:ea typeface="MS Gothic"/>
              </a:rPr>
              <a:t>244</a:t>
            </a:r>
            <a:r>
              <a:rPr lang="en-US" altLang="zh-CN" sz="2400" spc="-254" b="1" dirty="0">
                <a:solidFill>
                  <a:srgbClr val="000000"/>
                </a:solidFill>
                <a:latin typeface="MS Gothic"/>
                <a:ea typeface="MS Gothic"/>
              </a:rPr>
              <a:t>のインディケータ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8268334" y="6462674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" y="982980"/>
            <a:ext cx="7147559" cy="5524500"/>
          </a:xfrm>
          <a:prstGeom prst="rect">
            <a:avLst/>
          </a:prstGeom>
        </p:spPr>
      </p:pic>
      <p:sp>
        <p:nvSpPr>
          <p:cNvPr id="127" name="Freeform 127"> 
				</p:cNvPr>
          <p:cNvSpPr/>
          <p:nvPr/>
        </p:nvSpPr>
        <p:spPr>
          <a:xfrm>
            <a:off x="615950" y="4857750"/>
            <a:ext cx="3117850" cy="1403350"/>
          </a:xfrm>
          <a:custGeom>
            <a:avLst/>
            <a:gdLst>
              <a:gd name="connsiteX0" fmla="*/ 265645 w 3117850"/>
              <a:gd name="connsiteY0" fmla="*/ 464566 h 1403350"/>
              <a:gd name="connsiteX1" fmla="*/ 698246 w 3117850"/>
              <a:gd name="connsiteY1" fmla="*/ 124079 h 1403350"/>
              <a:gd name="connsiteX2" fmla="*/ 1021714 w 3117850"/>
              <a:gd name="connsiteY2" fmla="*/ 162814 h 1403350"/>
              <a:gd name="connsiteX3" fmla="*/ 1561338 w 3117850"/>
              <a:gd name="connsiteY3" fmla="*/ 63754 h 1403350"/>
              <a:gd name="connsiteX4" fmla="*/ 1654048 w 3117850"/>
              <a:gd name="connsiteY4" fmla="*/ 104521 h 1403350"/>
              <a:gd name="connsiteX5" fmla="*/ 2092198 w 3117850"/>
              <a:gd name="connsiteY5" fmla="*/ 16891 h 1403350"/>
              <a:gd name="connsiteX6" fmla="*/ 2206117 w 3117850"/>
              <a:gd name="connsiteY6" fmla="*/ 73279 h 1403350"/>
              <a:gd name="connsiteX7" fmla="*/ 2718308 w 3117850"/>
              <a:gd name="connsiteY7" fmla="*/ 48006 h 1403350"/>
              <a:gd name="connsiteX8" fmla="*/ 2840990 w 3117850"/>
              <a:gd name="connsiteY8" fmla="*/ 175133 h 1403350"/>
              <a:gd name="connsiteX9" fmla="*/ 3121152 w 3117850"/>
              <a:gd name="connsiteY9" fmla="*/ 469011 h 1403350"/>
              <a:gd name="connsiteX10" fmla="*/ 3102864 w 3117850"/>
              <a:gd name="connsiteY10" fmla="*/ 500507 h 1403350"/>
              <a:gd name="connsiteX11" fmla="*/ 3009646 w 3117850"/>
              <a:gd name="connsiteY11" fmla="*/ 925982 h 1403350"/>
              <a:gd name="connsiteX12" fmla="*/ 2772536 w 3117850"/>
              <a:gd name="connsiteY12" fmla="*/ 985723 h 1403350"/>
              <a:gd name="connsiteX13" fmla="*/ 2336292 w 3117850"/>
              <a:gd name="connsiteY13" fmla="*/ 1242581 h 1403350"/>
              <a:gd name="connsiteX14" fmla="*/ 2110485 w 3117850"/>
              <a:gd name="connsiteY14" fmla="*/ 1203299 h 1403350"/>
              <a:gd name="connsiteX15" fmla="*/ 1480566 w 3117850"/>
              <a:gd name="connsiteY15" fmla="*/ 1405687 h 1403350"/>
              <a:gd name="connsiteX16" fmla="*/ 1207007 w 3117850"/>
              <a:gd name="connsiteY16" fmla="*/ 1283970 h 1403350"/>
              <a:gd name="connsiteX17" fmla="*/ 414299 w 3117850"/>
              <a:gd name="connsiteY17" fmla="*/ 1165326 h 1403350"/>
              <a:gd name="connsiteX18" fmla="*/ 408190 w 3117850"/>
              <a:gd name="connsiteY18" fmla="*/ 1159078 h 1403350"/>
              <a:gd name="connsiteX19" fmla="*/ 46151 w 3117850"/>
              <a:gd name="connsiteY19" fmla="*/ 988326 h 1403350"/>
              <a:gd name="connsiteX20" fmla="*/ 131978 w 3117850"/>
              <a:gd name="connsiteY20" fmla="*/ 832510 h 1403350"/>
              <a:gd name="connsiteX21" fmla="*/ 15735 w 3117850"/>
              <a:gd name="connsiteY21" fmla="*/ 564769 h 1403350"/>
              <a:gd name="connsiteX22" fmla="*/ 262928 w 3117850"/>
              <a:gd name="connsiteY22" fmla="*/ 469011 h 1403350"/>
              <a:gd name="connsiteX23" fmla="*/ 265645 w 3117850"/>
              <a:gd name="connsiteY23" fmla="*/ 464566 h 140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17850" h="1403350">
                <a:moveTo>
                  <a:pt x="265645" y="464566"/>
                </a:moveTo>
                <a:cubicBezTo>
                  <a:pt x="228041" y="299085"/>
                  <a:pt x="421703" y="146558"/>
                  <a:pt x="698246" y="124079"/>
                </a:cubicBezTo>
                <a:cubicBezTo>
                  <a:pt x="810260" y="114935"/>
                  <a:pt x="924178" y="128651"/>
                  <a:pt x="1021714" y="162814"/>
                </a:cubicBezTo>
                <a:cubicBezTo>
                  <a:pt x="1125092" y="46228"/>
                  <a:pt x="1366773" y="1778"/>
                  <a:pt x="1561338" y="63754"/>
                </a:cubicBezTo>
                <a:cubicBezTo>
                  <a:pt x="1595373" y="74676"/>
                  <a:pt x="1626616" y="88392"/>
                  <a:pt x="1654048" y="104521"/>
                </a:cubicBezTo>
                <a:cubicBezTo>
                  <a:pt x="1734566" y="7874"/>
                  <a:pt x="1930780" y="-31368"/>
                  <a:pt x="2092198" y="16891"/>
                </a:cubicBezTo>
                <a:cubicBezTo>
                  <a:pt x="2136775" y="30226"/>
                  <a:pt x="2175764" y="49530"/>
                  <a:pt x="2206117" y="73279"/>
                </a:cubicBezTo>
                <a:cubicBezTo>
                  <a:pt x="2335783" y="-18160"/>
                  <a:pt x="2565145" y="-29463"/>
                  <a:pt x="2718308" y="48006"/>
                </a:cubicBezTo>
                <a:cubicBezTo>
                  <a:pt x="2782570" y="80645"/>
                  <a:pt x="2826003" y="125603"/>
                  <a:pt x="2840990" y="175133"/>
                </a:cubicBezTo>
                <a:cubicBezTo>
                  <a:pt x="3053588" y="209931"/>
                  <a:pt x="3179064" y="341503"/>
                  <a:pt x="3121152" y="469011"/>
                </a:cubicBezTo>
                <a:cubicBezTo>
                  <a:pt x="3116326" y="479679"/>
                  <a:pt x="3110103" y="490220"/>
                  <a:pt x="3102864" y="500507"/>
                </a:cubicBezTo>
                <a:cubicBezTo>
                  <a:pt x="3273425" y="633349"/>
                  <a:pt x="3231641" y="823900"/>
                  <a:pt x="3009646" y="925982"/>
                </a:cubicBezTo>
                <a:cubicBezTo>
                  <a:pt x="2940558" y="957770"/>
                  <a:pt x="2858896" y="978344"/>
                  <a:pt x="2772536" y="985723"/>
                </a:cubicBezTo>
                <a:cubicBezTo>
                  <a:pt x="2770632" y="1128725"/>
                  <a:pt x="2575305" y="1243724"/>
                  <a:pt x="2336292" y="1242581"/>
                </a:cubicBezTo>
                <a:cubicBezTo>
                  <a:pt x="2256408" y="1242187"/>
                  <a:pt x="2178304" y="1228598"/>
                  <a:pt x="2110485" y="1203299"/>
                </a:cubicBezTo>
                <a:cubicBezTo>
                  <a:pt x="2029714" y="1363624"/>
                  <a:pt x="1747647" y="1454239"/>
                  <a:pt x="1480566" y="1405687"/>
                </a:cubicBezTo>
                <a:cubicBezTo>
                  <a:pt x="1368679" y="1385354"/>
                  <a:pt x="1271904" y="1342326"/>
                  <a:pt x="1207007" y="1283970"/>
                </a:cubicBezTo>
                <a:cubicBezTo>
                  <a:pt x="933577" y="1382700"/>
                  <a:pt x="578650" y="1329588"/>
                  <a:pt x="414299" y="1165326"/>
                </a:cubicBezTo>
                <a:cubicBezTo>
                  <a:pt x="412216" y="1163256"/>
                  <a:pt x="410184" y="1161174"/>
                  <a:pt x="408190" y="1159078"/>
                </a:cubicBezTo>
                <a:cubicBezTo>
                  <a:pt x="229247" y="1171626"/>
                  <a:pt x="67157" y="1095171"/>
                  <a:pt x="46151" y="988326"/>
                </a:cubicBezTo>
                <a:cubicBezTo>
                  <a:pt x="34950" y="931379"/>
                  <a:pt x="66357" y="874382"/>
                  <a:pt x="131978" y="832510"/>
                </a:cubicBezTo>
                <a:cubicBezTo>
                  <a:pt x="-22961" y="777900"/>
                  <a:pt x="-75006" y="657987"/>
                  <a:pt x="15735" y="564769"/>
                </a:cubicBezTo>
                <a:cubicBezTo>
                  <a:pt x="68072" y="510921"/>
                  <a:pt x="159893" y="475361"/>
                  <a:pt x="262928" y="469011"/>
                </a:cubicBezTo>
                <a:lnTo>
                  <a:pt x="265645" y="464566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8"> 
				</p:cNvPr>
          <p:cNvSpPr/>
          <p:nvPr/>
        </p:nvSpPr>
        <p:spPr>
          <a:xfrm>
            <a:off x="615950" y="4857750"/>
            <a:ext cx="3117850" cy="1403350"/>
          </a:xfrm>
          <a:custGeom>
            <a:avLst/>
            <a:gdLst>
              <a:gd name="connsiteX0" fmla="*/ 265645 w 3117850"/>
              <a:gd name="connsiteY0" fmla="*/ 464566 h 1403350"/>
              <a:gd name="connsiteX1" fmla="*/ 698246 w 3117850"/>
              <a:gd name="connsiteY1" fmla="*/ 124079 h 1403350"/>
              <a:gd name="connsiteX2" fmla="*/ 1021714 w 3117850"/>
              <a:gd name="connsiteY2" fmla="*/ 162814 h 1403350"/>
              <a:gd name="connsiteX3" fmla="*/ 1561338 w 3117850"/>
              <a:gd name="connsiteY3" fmla="*/ 63754 h 1403350"/>
              <a:gd name="connsiteX4" fmla="*/ 1654048 w 3117850"/>
              <a:gd name="connsiteY4" fmla="*/ 104521 h 1403350"/>
              <a:gd name="connsiteX5" fmla="*/ 2092198 w 3117850"/>
              <a:gd name="connsiteY5" fmla="*/ 16891 h 1403350"/>
              <a:gd name="connsiteX6" fmla="*/ 2206117 w 3117850"/>
              <a:gd name="connsiteY6" fmla="*/ 73279 h 1403350"/>
              <a:gd name="connsiteX7" fmla="*/ 2718308 w 3117850"/>
              <a:gd name="connsiteY7" fmla="*/ 48006 h 1403350"/>
              <a:gd name="connsiteX8" fmla="*/ 2840990 w 3117850"/>
              <a:gd name="connsiteY8" fmla="*/ 175133 h 1403350"/>
              <a:gd name="connsiteX9" fmla="*/ 3121152 w 3117850"/>
              <a:gd name="connsiteY9" fmla="*/ 469011 h 1403350"/>
              <a:gd name="connsiteX10" fmla="*/ 3102864 w 3117850"/>
              <a:gd name="connsiteY10" fmla="*/ 500507 h 1403350"/>
              <a:gd name="connsiteX11" fmla="*/ 3009646 w 3117850"/>
              <a:gd name="connsiteY11" fmla="*/ 925982 h 1403350"/>
              <a:gd name="connsiteX12" fmla="*/ 2772536 w 3117850"/>
              <a:gd name="connsiteY12" fmla="*/ 985723 h 1403350"/>
              <a:gd name="connsiteX13" fmla="*/ 2336292 w 3117850"/>
              <a:gd name="connsiteY13" fmla="*/ 1242581 h 1403350"/>
              <a:gd name="connsiteX14" fmla="*/ 2110485 w 3117850"/>
              <a:gd name="connsiteY14" fmla="*/ 1203299 h 1403350"/>
              <a:gd name="connsiteX15" fmla="*/ 1480566 w 3117850"/>
              <a:gd name="connsiteY15" fmla="*/ 1405687 h 1403350"/>
              <a:gd name="connsiteX16" fmla="*/ 1207007 w 3117850"/>
              <a:gd name="connsiteY16" fmla="*/ 1283970 h 1403350"/>
              <a:gd name="connsiteX17" fmla="*/ 414299 w 3117850"/>
              <a:gd name="connsiteY17" fmla="*/ 1165326 h 1403350"/>
              <a:gd name="connsiteX18" fmla="*/ 408190 w 3117850"/>
              <a:gd name="connsiteY18" fmla="*/ 1159078 h 1403350"/>
              <a:gd name="connsiteX19" fmla="*/ 46151 w 3117850"/>
              <a:gd name="connsiteY19" fmla="*/ 988326 h 1403350"/>
              <a:gd name="connsiteX20" fmla="*/ 131978 w 3117850"/>
              <a:gd name="connsiteY20" fmla="*/ 832510 h 1403350"/>
              <a:gd name="connsiteX21" fmla="*/ 15735 w 3117850"/>
              <a:gd name="connsiteY21" fmla="*/ 564769 h 1403350"/>
              <a:gd name="connsiteX22" fmla="*/ 262928 w 3117850"/>
              <a:gd name="connsiteY22" fmla="*/ 469011 h 1403350"/>
              <a:gd name="connsiteX23" fmla="*/ 265645 w 3117850"/>
              <a:gd name="connsiteY23" fmla="*/ 464566 h 140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17850" h="1403350">
                <a:moveTo>
                  <a:pt x="265645" y="464566"/>
                </a:moveTo>
                <a:cubicBezTo>
                  <a:pt x="228041" y="299085"/>
                  <a:pt x="421703" y="146558"/>
                  <a:pt x="698246" y="124079"/>
                </a:cubicBezTo>
                <a:cubicBezTo>
                  <a:pt x="810260" y="114935"/>
                  <a:pt x="924178" y="128651"/>
                  <a:pt x="1021714" y="162814"/>
                </a:cubicBezTo>
                <a:cubicBezTo>
                  <a:pt x="1125092" y="46228"/>
                  <a:pt x="1366773" y="1778"/>
                  <a:pt x="1561338" y="63754"/>
                </a:cubicBezTo>
                <a:cubicBezTo>
                  <a:pt x="1595373" y="74676"/>
                  <a:pt x="1626616" y="88392"/>
                  <a:pt x="1654048" y="104521"/>
                </a:cubicBezTo>
                <a:cubicBezTo>
                  <a:pt x="1734566" y="7874"/>
                  <a:pt x="1930780" y="-31368"/>
                  <a:pt x="2092198" y="16891"/>
                </a:cubicBezTo>
                <a:cubicBezTo>
                  <a:pt x="2136775" y="30226"/>
                  <a:pt x="2175764" y="49530"/>
                  <a:pt x="2206117" y="73279"/>
                </a:cubicBezTo>
                <a:cubicBezTo>
                  <a:pt x="2335783" y="-18160"/>
                  <a:pt x="2565145" y="-29463"/>
                  <a:pt x="2718308" y="48006"/>
                </a:cubicBezTo>
                <a:cubicBezTo>
                  <a:pt x="2782570" y="80645"/>
                  <a:pt x="2826003" y="125603"/>
                  <a:pt x="2840990" y="175133"/>
                </a:cubicBezTo>
                <a:cubicBezTo>
                  <a:pt x="3053588" y="209931"/>
                  <a:pt x="3179064" y="341503"/>
                  <a:pt x="3121152" y="469011"/>
                </a:cubicBezTo>
                <a:cubicBezTo>
                  <a:pt x="3116326" y="479679"/>
                  <a:pt x="3110103" y="490220"/>
                  <a:pt x="3102864" y="500507"/>
                </a:cubicBezTo>
                <a:cubicBezTo>
                  <a:pt x="3273425" y="633349"/>
                  <a:pt x="3231641" y="823900"/>
                  <a:pt x="3009646" y="925982"/>
                </a:cubicBezTo>
                <a:cubicBezTo>
                  <a:pt x="2940558" y="957770"/>
                  <a:pt x="2858896" y="978344"/>
                  <a:pt x="2772536" y="985723"/>
                </a:cubicBezTo>
                <a:cubicBezTo>
                  <a:pt x="2770632" y="1128725"/>
                  <a:pt x="2575305" y="1243724"/>
                  <a:pt x="2336292" y="1242581"/>
                </a:cubicBezTo>
                <a:cubicBezTo>
                  <a:pt x="2256408" y="1242187"/>
                  <a:pt x="2178304" y="1228598"/>
                  <a:pt x="2110485" y="1203299"/>
                </a:cubicBezTo>
                <a:cubicBezTo>
                  <a:pt x="2029714" y="1363624"/>
                  <a:pt x="1747647" y="1454239"/>
                  <a:pt x="1480566" y="1405687"/>
                </a:cubicBezTo>
                <a:cubicBezTo>
                  <a:pt x="1368679" y="1385354"/>
                  <a:pt x="1271904" y="1342326"/>
                  <a:pt x="1207007" y="1283970"/>
                </a:cubicBezTo>
                <a:cubicBezTo>
                  <a:pt x="933577" y="1382700"/>
                  <a:pt x="578650" y="1329588"/>
                  <a:pt x="414299" y="1165326"/>
                </a:cubicBezTo>
                <a:cubicBezTo>
                  <a:pt x="412216" y="1163256"/>
                  <a:pt x="410184" y="1161174"/>
                  <a:pt x="408190" y="1159078"/>
                </a:cubicBezTo>
                <a:cubicBezTo>
                  <a:pt x="229247" y="1171626"/>
                  <a:pt x="67157" y="1095171"/>
                  <a:pt x="46151" y="988326"/>
                </a:cubicBezTo>
                <a:cubicBezTo>
                  <a:pt x="34950" y="931379"/>
                  <a:pt x="66357" y="874382"/>
                  <a:pt x="131978" y="832510"/>
                </a:cubicBezTo>
                <a:cubicBezTo>
                  <a:pt x="-22961" y="777900"/>
                  <a:pt x="-75006" y="657987"/>
                  <a:pt x="15735" y="564769"/>
                </a:cubicBezTo>
                <a:cubicBezTo>
                  <a:pt x="68072" y="510921"/>
                  <a:pt x="159893" y="475361"/>
                  <a:pt x="262928" y="469011"/>
                </a:cubicBezTo>
                <a:lnTo>
                  <a:pt x="265645" y="464566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19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9"> 
				</p:cNvPr>
          <p:cNvSpPr/>
          <p:nvPr/>
        </p:nvSpPr>
        <p:spPr>
          <a:xfrm>
            <a:off x="742950" y="5670550"/>
            <a:ext cx="196850" cy="31750"/>
          </a:xfrm>
          <a:custGeom>
            <a:avLst/>
            <a:gdLst>
              <a:gd name="connsiteX0" fmla="*/ 197992 w 196850"/>
              <a:gd name="connsiteY0" fmla="*/ 40411 h 31750"/>
              <a:gd name="connsiteX1" fmla="*/ 8445 w 196850"/>
              <a:gd name="connsiteY1" fmla="*/ 14173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6850" h="31750">
                <a:moveTo>
                  <a:pt x="197992" y="40411"/>
                </a:moveTo>
                <a:cubicBezTo>
                  <a:pt x="131838" y="43510"/>
                  <a:pt x="65697" y="34353"/>
                  <a:pt x="8445" y="14173"/>
                </a:cubicBezTo>
              </a:path>
            </a:pathLst>
          </a:custGeom>
          <a:ln w="1219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30"/>
          <p:cNvSpPr txBox="1"/>
          <p:nvPr/>
        </p:nvSpPr>
        <p:spPr>
          <a:xfrm>
            <a:off x="720242" y="579081"/>
            <a:ext cx="5307234" cy="5272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325" dirty="0">
                <a:solidFill>
                  <a:srgbClr val="000000"/>
                </a:solidFill>
                <a:latin typeface="MS Gothic"/>
                <a:ea typeface="MS Gothic"/>
              </a:rPr>
              <a:t>例：</a:t>
            </a:r>
            <a:r>
              <a:rPr lang="en-US" altLang="zh-CN" sz="3200" spc="-164" dirty="0">
                <a:solidFill>
                  <a:srgbClr val="000000"/>
                </a:solidFill>
                <a:latin typeface="MS Gothic"/>
                <a:ea typeface="MS Gothic"/>
              </a:rPr>
              <a:t>SDGs</a:t>
            </a:r>
            <a:r>
              <a:rPr lang="en-US" altLang="zh-CN" sz="3200" spc="-320" dirty="0">
                <a:solidFill>
                  <a:srgbClr val="000000"/>
                </a:solidFill>
                <a:latin typeface="MS Gothic"/>
                <a:ea typeface="MS Gothic"/>
              </a:rPr>
              <a:t>、</a:t>
            </a:r>
            <a:r>
              <a:rPr lang="en-US" altLang="zh-CN" sz="3200" spc="-160" dirty="0">
                <a:solidFill>
                  <a:srgbClr val="000000"/>
                </a:solidFill>
                <a:latin typeface="MS Gothic"/>
                <a:ea typeface="MS Gothic"/>
              </a:rPr>
              <a:t>244</a:t>
            </a:r>
            <a:r>
              <a:rPr lang="en-US" altLang="zh-CN" sz="3200" spc="-329" dirty="0">
                <a:solidFill>
                  <a:srgbClr val="000000"/>
                </a:solidFill>
                <a:latin typeface="MS Gothic"/>
                <a:ea typeface="MS Gothic"/>
              </a:rPr>
              <a:t>のイン</a:t>
            </a:r>
            <a:r>
              <a:rPr lang="en-US" altLang="zh-CN" sz="3200" spc="-325" dirty="0">
                <a:solidFill>
                  <a:srgbClr val="000000"/>
                </a:solidFill>
                <a:latin typeface="MS Gothic"/>
                <a:ea typeface="MS Gothic"/>
              </a:rPr>
              <a:t>ディケータ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75"/>
              </a:lnSpc>
            </a:pPr>
            <a:endParaRPr lang="en-US" dirty="0" smtClean="0"/>
          </a:p>
          <a:p>
            <a:pPr marL="0" indent="424586">
              <a:lnSpc>
                <a:spcPct val="100000"/>
              </a:lnSpc>
            </a:pPr>
            <a:r>
              <a:rPr lang="en-US" altLang="zh-CN" sz="2000" spc="-139" dirty="0">
                <a:solidFill>
                  <a:srgbClr val="000000"/>
                </a:solidFill>
                <a:latin typeface="MS Gothic"/>
                <a:ea typeface="MS Gothic"/>
              </a:rPr>
              <a:t>企業評価とし</a:t>
            </a:r>
            <a:r>
              <a:rPr lang="en-US" altLang="zh-CN" sz="2000" spc="-135" dirty="0">
                <a:solidFill>
                  <a:srgbClr val="000000"/>
                </a:solidFill>
                <a:latin typeface="MS Gothic"/>
                <a:ea typeface="MS Gothic"/>
              </a:rPr>
              <a:t>ては</a:t>
            </a:r>
          </a:p>
          <a:p>
            <a:pPr marL="0" indent="564743">
              <a:lnSpc>
                <a:spcPct val="100000"/>
              </a:lnSpc>
            </a:pPr>
            <a:r>
              <a:rPr lang="en-US" altLang="zh-CN" sz="2000" spc="-189" dirty="0">
                <a:solidFill>
                  <a:srgbClr val="000000"/>
                </a:solidFill>
                <a:latin typeface="MS Gothic"/>
                <a:ea typeface="MS Gothic"/>
              </a:rPr>
              <a:t>マクロ過</a:t>
            </a:r>
            <a:r>
              <a:rPr lang="en-US" altLang="zh-CN" sz="2000" spc="-185" dirty="0">
                <a:solidFill>
                  <a:srgbClr val="000000"/>
                </a:solidFill>
                <a:latin typeface="MS Gothic"/>
                <a:ea typeface="MS Gothic"/>
              </a:rPr>
              <a:t>ぎる？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8268334" y="6462674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Freeform 1"> 
				</p:cNvPr>
          <p:cNvSpPr/>
          <p:nvPr/>
        </p:nvSpPr>
        <p:spPr>
          <a:xfrm>
            <a:off x="958850" y="2089150"/>
            <a:ext cx="7042150" cy="1809750"/>
          </a:xfrm>
          <a:custGeom>
            <a:avLst/>
            <a:gdLst>
              <a:gd name="connsiteX0" fmla="*/ 18033 w 7042150"/>
              <a:gd name="connsiteY0" fmla="*/ 317500 h 1809750"/>
              <a:gd name="connsiteX1" fmla="*/ 318516 w 7042150"/>
              <a:gd name="connsiteY1" fmla="*/ 17018 h 1809750"/>
              <a:gd name="connsiteX2" fmla="*/ 6746240 w 7042150"/>
              <a:gd name="connsiteY2" fmla="*/ 17018 h 1809750"/>
              <a:gd name="connsiteX3" fmla="*/ 7046721 w 7042150"/>
              <a:gd name="connsiteY3" fmla="*/ 317500 h 1809750"/>
              <a:gd name="connsiteX4" fmla="*/ 7046721 w 7042150"/>
              <a:gd name="connsiteY4" fmla="*/ 1519428 h 1809750"/>
              <a:gd name="connsiteX5" fmla="*/ 6746240 w 7042150"/>
              <a:gd name="connsiteY5" fmla="*/ 1819910 h 1809750"/>
              <a:gd name="connsiteX6" fmla="*/ 318516 w 7042150"/>
              <a:gd name="connsiteY6" fmla="*/ 1819910 h 1809750"/>
              <a:gd name="connsiteX7" fmla="*/ 18033 w 7042150"/>
              <a:gd name="connsiteY7" fmla="*/ 1519428 h 1809750"/>
              <a:gd name="connsiteX8" fmla="*/ 18033 w 7042150"/>
              <a:gd name="connsiteY8" fmla="*/ 31750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2150" h="1809750">
                <a:moveTo>
                  <a:pt x="18033" y="317500"/>
                </a:moveTo>
                <a:cubicBezTo>
                  <a:pt x="18033" y="151511"/>
                  <a:pt x="152565" y="17018"/>
                  <a:pt x="318516" y="17018"/>
                </a:cubicBezTo>
                <a:lnTo>
                  <a:pt x="6746240" y="17018"/>
                </a:lnTo>
                <a:cubicBezTo>
                  <a:pt x="6912229" y="17018"/>
                  <a:pt x="7046721" y="151511"/>
                  <a:pt x="7046721" y="317500"/>
                </a:cubicBezTo>
                <a:lnTo>
                  <a:pt x="7046721" y="1519428"/>
                </a:lnTo>
                <a:cubicBezTo>
                  <a:pt x="7046721" y="1685417"/>
                  <a:pt x="6912229" y="1819910"/>
                  <a:pt x="6746240" y="1819910"/>
                </a:cubicBezTo>
                <a:lnTo>
                  <a:pt x="318516" y="1819910"/>
                </a:lnTo>
                <a:cubicBezTo>
                  <a:pt x="152565" y="1819910"/>
                  <a:pt x="18033" y="1685417"/>
                  <a:pt x="18033" y="1519428"/>
                </a:cubicBezTo>
                <a:lnTo>
                  <a:pt x="18033" y="31750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19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1228648" y="1341445"/>
            <a:ext cx="6592140" cy="41998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09423">
              <a:lnSpc>
                <a:spcPct val="100000"/>
              </a:lnSpc>
            </a:pPr>
            <a:r>
              <a:rPr lang="en-US" altLang="zh-CN" sz="3200" spc="-204" dirty="0">
                <a:solidFill>
                  <a:srgbClr val="000000"/>
                </a:solidFill>
                <a:latin typeface="MS Gothic"/>
                <a:ea typeface="MS Gothic"/>
              </a:rPr>
              <a:t>受託者責任を負う投資家のマ</a:t>
            </a:r>
            <a:r>
              <a:rPr lang="en-US" altLang="zh-CN" sz="3200" spc="-200" dirty="0">
                <a:solidFill>
                  <a:srgbClr val="000000"/>
                </a:solidFill>
                <a:latin typeface="MS Gothic"/>
                <a:ea typeface="MS Gothic"/>
              </a:rPr>
              <a:t>ンデート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spc="-350" dirty="0">
                <a:solidFill>
                  <a:srgbClr val="000000"/>
                </a:solidFill>
                <a:latin typeface="MS Gothic"/>
                <a:ea typeface="MS Gothic"/>
              </a:rPr>
              <a:t>委</a:t>
            </a:r>
            <a:r>
              <a:rPr lang="en-US" altLang="zh-CN" sz="3200" spc="-345" dirty="0">
                <a:solidFill>
                  <a:srgbClr val="000000"/>
                </a:solidFill>
                <a:latin typeface="MS Gothic"/>
                <a:ea typeface="MS Gothic"/>
              </a:rPr>
              <a:t>託者のためにリターンをあげること。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54"/>
              </a:lnSpc>
            </a:pPr>
            <a:endParaRPr lang="en-US" dirty="0" smtClean="0"/>
          </a:p>
          <a:p>
            <a:pPr marL="0" indent="353009">
              <a:lnSpc>
                <a:spcPct val="100000"/>
              </a:lnSpc>
            </a:pPr>
            <a:r>
              <a:rPr lang="en-US" altLang="zh-CN" sz="3200" spc="-144" dirty="0">
                <a:solidFill>
                  <a:srgbClr val="000000"/>
                </a:solidFill>
                <a:latin typeface="MS Gothic"/>
                <a:ea typeface="MS Gothic"/>
              </a:rPr>
              <a:t>この観点から</a:t>
            </a:r>
            <a:r>
              <a:rPr lang="en-US" altLang="zh-CN" sz="3200" spc="-69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3200" spc="-144" dirty="0">
                <a:solidFill>
                  <a:srgbClr val="000000"/>
                </a:solidFill>
                <a:latin typeface="MS Gothic"/>
                <a:ea typeface="MS Gothic"/>
              </a:rPr>
              <a:t>投資を整理す</a:t>
            </a:r>
            <a:r>
              <a:rPr lang="en-US" altLang="zh-CN" sz="3200" spc="-139" dirty="0">
                <a:solidFill>
                  <a:srgbClr val="000000"/>
                </a:solidFill>
                <a:latin typeface="MS Gothic"/>
                <a:ea typeface="MS Gothic"/>
              </a:rPr>
              <a:t>る。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346058" y="6462674"/>
            <a:ext cx="204241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10" dirty="0">
                <a:solidFill>
                  <a:srgbClr val="878787"/>
                </a:solidFill>
                <a:latin typeface="Calibri"/>
                <a:ea typeface="Calibri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13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" y="1402080"/>
            <a:ext cx="6896100" cy="4648200"/>
          </a:xfrm>
          <a:prstGeom prst="rect">
            <a:avLst/>
          </a:prstGeom>
        </p:spPr>
      </p:pic>
      <p:sp>
        <p:nvSpPr>
          <p:cNvPr id="133" name="TextBox 133"/>
          <p:cNvSpPr txBox="1"/>
          <p:nvPr/>
        </p:nvSpPr>
        <p:spPr>
          <a:xfrm>
            <a:off x="358140" y="535246"/>
            <a:ext cx="8293006" cy="5894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362102">
              <a:lnSpc>
                <a:spcPct val="95416"/>
              </a:lnSpc>
            </a:pPr>
            <a:r>
              <a:rPr lang="en-US" altLang="zh-CN" sz="2900" spc="-69" dirty="0">
                <a:solidFill>
                  <a:srgbClr val="000000"/>
                </a:solidFill>
                <a:latin typeface="MS Gothic"/>
                <a:ea typeface="MS Gothic"/>
              </a:rPr>
              <a:t>②各企業の社会的リターンを</a:t>
            </a:r>
            <a:r>
              <a:rPr lang="en-US" altLang="zh-CN" sz="2900" spc="-30" dirty="0">
                <a:solidFill>
                  <a:srgbClr val="000000"/>
                </a:solidFill>
                <a:latin typeface="MS Gothic"/>
                <a:ea typeface="MS Gothic"/>
              </a:rPr>
              <a:t>SDGs</a:t>
            </a:r>
            <a:r>
              <a:rPr lang="en-US" altLang="zh-CN" sz="2900" spc="-69" dirty="0">
                <a:solidFill>
                  <a:srgbClr val="000000"/>
                </a:solidFill>
                <a:latin typeface="MS Gothic"/>
                <a:ea typeface="MS Gothic"/>
              </a:rPr>
              <a:t>分類で直</a:t>
            </a:r>
            <a:r>
              <a:rPr lang="en-US" altLang="zh-CN" sz="2900" spc="-64" dirty="0">
                <a:solidFill>
                  <a:srgbClr val="000000"/>
                </a:solidFill>
                <a:latin typeface="MS Gothic"/>
                <a:ea typeface="MS Gothic"/>
              </a:rPr>
              <a:t>接測定</a:t>
            </a:r>
            <a:r>
              <a:rPr lang="en-US" altLang="zh-CN" sz="2900" spc="-440" dirty="0">
                <a:solidFill>
                  <a:srgbClr val="000000"/>
                </a:solidFill>
                <a:latin typeface="MS Gothic"/>
                <a:ea typeface="MS Gothic"/>
              </a:rPr>
              <a:t>（</a:t>
            </a:r>
            <a:r>
              <a:rPr lang="en-US" altLang="zh-CN" sz="2800" spc="-430" dirty="0">
                <a:solidFill>
                  <a:srgbClr val="000000"/>
                </a:solidFill>
                <a:latin typeface="MS Gothic"/>
                <a:ea typeface="MS Gothic"/>
              </a:rPr>
              <a:t>ケ</a:t>
            </a:r>
            <a:r>
              <a:rPr lang="en-US" altLang="zh-CN" sz="2800" spc="-425" dirty="0">
                <a:solidFill>
                  <a:srgbClr val="000000"/>
                </a:solidFill>
                <a:latin typeface="MS Gothic"/>
                <a:ea typeface="MS Gothic"/>
              </a:rPr>
              <a:t>ンブリッジ大学の提案）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4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宋体"/>
                <a:ea typeface="宋体"/>
              </a:rPr>
              <a:t>出所：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Institute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for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Sustainability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leadership,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University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Cambridge,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2016,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"In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search</a:t>
            </a:r>
            <a:r>
              <a:rPr lang="en-US" altLang="zh-CN" sz="16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358140" y="6445453"/>
            <a:ext cx="8192160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7910194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impact,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Measuring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full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value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16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capital"	</a:t>
            </a:r>
            <a:r>
              <a:rPr lang="en-US" altLang="zh-CN" sz="1200" spc="-20" dirty="0">
                <a:solidFill>
                  <a:srgbClr val="878787"/>
                </a:solidFill>
                <a:latin typeface="Calibri"/>
                <a:ea typeface="Calibri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6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1249680"/>
            <a:ext cx="6812280" cy="4693920"/>
          </a:xfrm>
          <a:prstGeom prst="rect">
            <a:avLst/>
          </a:prstGeom>
        </p:spPr>
      </p:pic>
      <p:sp>
        <p:nvSpPr>
          <p:cNvPr id="136" name="TextBox 136"/>
          <p:cNvSpPr txBox="1"/>
          <p:nvPr/>
        </p:nvSpPr>
        <p:spPr>
          <a:xfrm>
            <a:off x="648004" y="579081"/>
            <a:ext cx="7405928" cy="58982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2237">
              <a:lnSpc>
                <a:spcPct val="100000"/>
              </a:lnSpc>
            </a:pPr>
            <a:r>
              <a:rPr lang="en-US" altLang="zh-CN" sz="3200" spc="5" dirty="0">
                <a:solidFill>
                  <a:srgbClr val="000000"/>
                </a:solidFill>
                <a:latin typeface="MS Gothic"/>
                <a:ea typeface="MS Gothic"/>
              </a:rPr>
              <a:t>測定方</a:t>
            </a:r>
            <a:r>
              <a:rPr lang="en-US" altLang="zh-CN" sz="3200" dirty="0">
                <a:solidFill>
                  <a:srgbClr val="000000"/>
                </a:solidFill>
                <a:latin typeface="MS Gothic"/>
                <a:ea typeface="MS Gothic"/>
              </a:rPr>
              <a:t>法案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6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宋体"/>
                <a:ea typeface="宋体"/>
              </a:rPr>
              <a:t>出所：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Institute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for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Sustainability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leadership,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University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Cambridge,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2016,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"In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search</a:t>
            </a:r>
            <a:r>
              <a:rPr lang="en-US" altLang="zh-CN" sz="16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</a:p>
          <a:p>
            <a:pPr marL="0">
              <a:lnSpc>
                <a:spcPct val="94583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impact,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Measuring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full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value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16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capital"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8268334" y="6477375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39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20" y="1661160"/>
            <a:ext cx="5783580" cy="4198620"/>
          </a:xfrm>
          <a:prstGeom prst="rect">
            <a:avLst/>
          </a:prstGeom>
        </p:spPr>
      </p:pic>
      <p:sp>
        <p:nvSpPr>
          <p:cNvPr id="139" name="TextBox 139"/>
          <p:cNvSpPr txBox="1"/>
          <p:nvPr/>
        </p:nvSpPr>
        <p:spPr>
          <a:xfrm>
            <a:off x="648004" y="579081"/>
            <a:ext cx="7405928" cy="58982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2237">
              <a:lnSpc>
                <a:spcPct val="100000"/>
              </a:lnSpc>
            </a:pPr>
            <a:r>
              <a:rPr lang="en-US" altLang="zh-CN" sz="3200" spc="5" dirty="0">
                <a:solidFill>
                  <a:srgbClr val="000000"/>
                </a:solidFill>
                <a:latin typeface="MS Gothic"/>
                <a:ea typeface="MS Gothic"/>
              </a:rPr>
              <a:t>測定結果の</a:t>
            </a:r>
            <a:r>
              <a:rPr lang="en-US" altLang="zh-CN" sz="3200" dirty="0">
                <a:solidFill>
                  <a:srgbClr val="000000"/>
                </a:solidFill>
                <a:latin typeface="MS Gothic"/>
                <a:ea typeface="MS Gothic"/>
              </a:rPr>
              <a:t>分類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6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宋体"/>
                <a:ea typeface="宋体"/>
              </a:rPr>
              <a:t>出所：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Institute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for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Sustainability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leadership,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University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Cambridge,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2016,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"In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search</a:t>
            </a:r>
            <a:r>
              <a:rPr lang="en-US" altLang="zh-CN" sz="16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</a:p>
          <a:p>
            <a:pPr marL="0">
              <a:lnSpc>
                <a:spcPct val="94583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impact,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Measuring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full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value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16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capital"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8268334" y="6477375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142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1325880"/>
            <a:ext cx="4236720" cy="4061460"/>
          </a:xfrm>
          <a:prstGeom prst="rect">
            <a:avLst/>
          </a:prstGeom>
        </p:spPr>
      </p:pic>
      <p:pic>
        <p:nvPicPr>
          <p:cNvPr id="143" name="Picture 143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260" y="1379220"/>
            <a:ext cx="4221479" cy="4008120"/>
          </a:xfrm>
          <a:prstGeom prst="rect">
            <a:avLst/>
          </a:prstGeom>
        </p:spPr>
      </p:pic>
      <p:sp>
        <p:nvSpPr>
          <p:cNvPr id="143" name="Freeform 143"> 
				</p:cNvPr>
          <p:cNvSpPr/>
          <p:nvPr/>
        </p:nvSpPr>
        <p:spPr>
          <a:xfrm>
            <a:off x="908050" y="5353050"/>
            <a:ext cx="2724150" cy="412750"/>
          </a:xfrm>
          <a:custGeom>
            <a:avLst/>
            <a:gdLst>
              <a:gd name="connsiteX0" fmla="*/ 13969 w 2724150"/>
              <a:gd name="connsiteY0" fmla="*/ 416814 h 412750"/>
              <a:gd name="connsiteX1" fmla="*/ 2732785 w 2724150"/>
              <a:gd name="connsiteY1" fmla="*/ 416814 h 412750"/>
              <a:gd name="connsiteX2" fmla="*/ 2732785 w 2724150"/>
              <a:gd name="connsiteY2" fmla="*/ 17526 h 412750"/>
              <a:gd name="connsiteX3" fmla="*/ 13969 w 2724150"/>
              <a:gd name="connsiteY3" fmla="*/ 17526 h 412750"/>
              <a:gd name="connsiteX4" fmla="*/ 13969 w 2724150"/>
              <a:gd name="connsiteY4" fmla="*/ 416814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4150" h="412750">
                <a:moveTo>
                  <a:pt x="13969" y="416814"/>
                </a:moveTo>
                <a:lnTo>
                  <a:pt x="2732785" y="416814"/>
                </a:lnTo>
                <a:lnTo>
                  <a:pt x="2732785" y="17526"/>
                </a:lnTo>
                <a:lnTo>
                  <a:pt x="13969" y="17526"/>
                </a:lnTo>
                <a:lnTo>
                  <a:pt x="13969" y="416814"/>
                </a:lnTo>
                <a:close/>
              </a:path>
            </a:pathLst>
          </a:custGeom>
          <a:solidFill>
            <a:srgbClr val="0000f7">
              <a:alpha val="0"/>
            </a:srgbClr>
          </a:solidFill>
          <a:ln w="914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4"> 
				</p:cNvPr>
          <p:cNvSpPr/>
          <p:nvPr/>
        </p:nvSpPr>
        <p:spPr>
          <a:xfrm>
            <a:off x="5708650" y="5340350"/>
            <a:ext cx="2228850" cy="400050"/>
          </a:xfrm>
          <a:custGeom>
            <a:avLst/>
            <a:gdLst>
              <a:gd name="connsiteX0" fmla="*/ 10921 w 2228850"/>
              <a:gd name="connsiteY0" fmla="*/ 408178 h 400050"/>
              <a:gd name="connsiteX1" fmla="*/ 2235961 w 2228850"/>
              <a:gd name="connsiteY1" fmla="*/ 408178 h 400050"/>
              <a:gd name="connsiteX2" fmla="*/ 2235961 w 2228850"/>
              <a:gd name="connsiteY2" fmla="*/ 7366 h 400050"/>
              <a:gd name="connsiteX3" fmla="*/ 10921 w 2228850"/>
              <a:gd name="connsiteY3" fmla="*/ 7366 h 400050"/>
              <a:gd name="connsiteX4" fmla="*/ 10921 w 2228850"/>
              <a:gd name="connsiteY4" fmla="*/ 408178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400050">
                <a:moveTo>
                  <a:pt x="10921" y="408178"/>
                </a:moveTo>
                <a:lnTo>
                  <a:pt x="2235961" y="408178"/>
                </a:lnTo>
                <a:lnTo>
                  <a:pt x="2235961" y="7366"/>
                </a:lnTo>
                <a:lnTo>
                  <a:pt x="10921" y="7366"/>
                </a:lnTo>
                <a:lnTo>
                  <a:pt x="10921" y="408178"/>
                </a:lnTo>
                <a:close/>
              </a:path>
            </a:pathLst>
          </a:custGeom>
          <a:solidFill>
            <a:srgbClr val="000057">
              <a:alpha val="0"/>
            </a:srgbClr>
          </a:solidFill>
          <a:ln w="914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5"/>
          <p:cNvSpPr txBox="1"/>
          <p:nvPr/>
        </p:nvSpPr>
        <p:spPr>
          <a:xfrm>
            <a:off x="463905" y="609895"/>
            <a:ext cx="8330693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spc="-134" dirty="0">
                <a:solidFill>
                  <a:srgbClr val="000000"/>
                </a:solidFill>
                <a:latin typeface="MS Gothic"/>
                <a:ea typeface="MS Gothic"/>
              </a:rPr>
              <a:t>Stoxx600</a:t>
            </a:r>
            <a:r>
              <a:rPr lang="en-US" altLang="zh-CN" sz="2800" spc="-259" dirty="0">
                <a:solidFill>
                  <a:srgbClr val="000000"/>
                </a:solidFill>
                <a:latin typeface="MS Gothic"/>
                <a:ea typeface="MS Gothic"/>
              </a:rPr>
              <a:t>（欧</a:t>
            </a:r>
            <a:r>
              <a:rPr lang="en-US" altLang="zh-CN" sz="2800" spc="-135" dirty="0">
                <a:solidFill>
                  <a:srgbClr val="000000"/>
                </a:solidFill>
                <a:latin typeface="MS Gothic"/>
                <a:ea typeface="MS Gothic"/>
              </a:rPr>
              <a:t>17</a:t>
            </a:r>
            <a:r>
              <a:rPr lang="en-US" altLang="zh-CN" sz="2800" spc="-265" dirty="0">
                <a:solidFill>
                  <a:srgbClr val="000000"/>
                </a:solidFill>
                <a:latin typeface="MS Gothic"/>
                <a:ea typeface="MS Gothic"/>
              </a:rPr>
              <a:t>カ国指数）、</a:t>
            </a:r>
            <a:r>
              <a:rPr lang="en-US" altLang="zh-CN" sz="2800" spc="-135" dirty="0">
                <a:solidFill>
                  <a:srgbClr val="000000"/>
                </a:solidFill>
                <a:latin typeface="MS Gothic"/>
                <a:ea typeface="MS Gothic"/>
              </a:rPr>
              <a:t>CAC40</a:t>
            </a:r>
            <a:r>
              <a:rPr lang="en-US" altLang="zh-CN" sz="2800" spc="-270" dirty="0">
                <a:solidFill>
                  <a:srgbClr val="000000"/>
                </a:solidFill>
                <a:latin typeface="MS Gothic"/>
                <a:ea typeface="MS Gothic"/>
              </a:rPr>
              <a:t>（パリ株価指</a:t>
            </a:r>
            <a:r>
              <a:rPr lang="en-US" altLang="zh-CN" sz="2800" spc="-265" dirty="0">
                <a:solidFill>
                  <a:srgbClr val="000000"/>
                </a:solidFill>
                <a:latin typeface="MS Gothic"/>
                <a:ea typeface="MS Gothic"/>
              </a:rPr>
              <a:t>数）の例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1013155" y="5424218"/>
            <a:ext cx="6952019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799126" algn="l"/>
              </a:tabLst>
            </a:pPr>
            <a:r>
              <a:rPr lang="en-US" altLang="zh-CN" sz="2000" spc="-5" dirty="0">
                <a:solidFill>
                  <a:srgbClr val="000000"/>
                </a:solidFill>
                <a:latin typeface="MS Gothic"/>
                <a:ea typeface="MS Gothic"/>
              </a:rPr>
              <a:t>Stoxx600</a:t>
            </a:r>
            <a:r>
              <a:rPr lang="en-US" altLang="zh-CN" sz="2000" spc="-30" dirty="0">
                <a:solidFill>
                  <a:srgbClr val="000000"/>
                </a:solidFill>
                <a:latin typeface="MS Gothic"/>
                <a:ea typeface="MS Gothic"/>
              </a:rPr>
              <a:t>の環境安定性	</a:t>
            </a:r>
            <a:r>
              <a:rPr lang="en-US" altLang="zh-CN" sz="2000" spc="60" dirty="0">
                <a:solidFill>
                  <a:srgbClr val="000000"/>
                </a:solidFill>
                <a:latin typeface="MS Gothic"/>
                <a:ea typeface="MS Gothic"/>
              </a:rPr>
              <a:t>CAC40</a:t>
            </a:r>
            <a:r>
              <a:rPr lang="en-US" altLang="zh-CN" sz="2000" spc="120" dirty="0">
                <a:solidFill>
                  <a:srgbClr val="000000"/>
                </a:solidFill>
                <a:latin typeface="MS Gothic"/>
                <a:ea typeface="MS Gothic"/>
              </a:rPr>
              <a:t>の労働環境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549554" y="6169581"/>
            <a:ext cx="7450853" cy="5199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10625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宋体"/>
                <a:ea typeface="宋体"/>
              </a:rPr>
              <a:t>出所：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Institute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for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Sustainability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leadership,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University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Cambridge,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2016,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"In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search</a:t>
            </a:r>
            <a:r>
              <a:rPr lang="en-US" altLang="zh-CN" sz="16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impact,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Measuring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full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value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16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capital"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8268334" y="6462674"/>
            <a:ext cx="1676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150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3589020"/>
            <a:ext cx="8862059" cy="2636520"/>
          </a:xfrm>
          <a:prstGeom prst="rect">
            <a:avLst/>
          </a:prstGeom>
        </p:spPr>
      </p:pic>
      <p:pic>
        <p:nvPicPr>
          <p:cNvPr id="151" name="Picture 151">
					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" y="1135380"/>
            <a:ext cx="7132320" cy="1905000"/>
          </a:xfrm>
          <a:prstGeom prst="rect">
            <a:avLst/>
          </a:prstGeom>
        </p:spPr>
      </p:pic>
      <p:sp>
        <p:nvSpPr>
          <p:cNvPr id="151" name="Freeform 151"> 
				</p:cNvPr>
          <p:cNvSpPr/>
          <p:nvPr/>
        </p:nvSpPr>
        <p:spPr>
          <a:xfrm>
            <a:off x="1936750" y="3054350"/>
            <a:ext cx="374650" cy="476250"/>
          </a:xfrm>
          <a:custGeom>
            <a:avLst/>
            <a:gdLst>
              <a:gd name="connsiteX0" fmla="*/ 12445 w 374650"/>
              <a:gd name="connsiteY0" fmla="*/ 292354 h 476250"/>
              <a:gd name="connsiteX1" fmla="*/ 104648 w 374650"/>
              <a:gd name="connsiteY1" fmla="*/ 292354 h 476250"/>
              <a:gd name="connsiteX2" fmla="*/ 104648 w 374650"/>
              <a:gd name="connsiteY2" fmla="*/ 18034 h 476250"/>
              <a:gd name="connsiteX3" fmla="*/ 289051 w 374650"/>
              <a:gd name="connsiteY3" fmla="*/ 18034 h 476250"/>
              <a:gd name="connsiteX4" fmla="*/ 289051 w 374650"/>
              <a:gd name="connsiteY4" fmla="*/ 292354 h 476250"/>
              <a:gd name="connsiteX5" fmla="*/ 381254 w 374650"/>
              <a:gd name="connsiteY5" fmla="*/ 292354 h 476250"/>
              <a:gd name="connsiteX6" fmla="*/ 196850 w 374650"/>
              <a:gd name="connsiteY6" fmla="*/ 476758 h 476250"/>
              <a:gd name="connsiteX7" fmla="*/ 12445 w 374650"/>
              <a:gd name="connsiteY7" fmla="*/ 292354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650" h="476250">
                <a:moveTo>
                  <a:pt x="12445" y="292354"/>
                </a:moveTo>
                <a:lnTo>
                  <a:pt x="104648" y="292354"/>
                </a:lnTo>
                <a:lnTo>
                  <a:pt x="104648" y="18034"/>
                </a:lnTo>
                <a:lnTo>
                  <a:pt x="289051" y="18034"/>
                </a:lnTo>
                <a:lnTo>
                  <a:pt x="289051" y="292354"/>
                </a:lnTo>
                <a:lnTo>
                  <a:pt x="381254" y="292354"/>
                </a:lnTo>
                <a:lnTo>
                  <a:pt x="196850" y="476758"/>
                </a:lnTo>
                <a:lnTo>
                  <a:pt x="12445" y="29235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2"> 
				</p:cNvPr>
          <p:cNvSpPr/>
          <p:nvPr/>
        </p:nvSpPr>
        <p:spPr>
          <a:xfrm>
            <a:off x="1936750" y="3054350"/>
            <a:ext cx="374650" cy="476250"/>
          </a:xfrm>
          <a:custGeom>
            <a:avLst/>
            <a:gdLst>
              <a:gd name="connsiteX0" fmla="*/ 12445 w 374650"/>
              <a:gd name="connsiteY0" fmla="*/ 292354 h 476250"/>
              <a:gd name="connsiteX1" fmla="*/ 104648 w 374650"/>
              <a:gd name="connsiteY1" fmla="*/ 292354 h 476250"/>
              <a:gd name="connsiteX2" fmla="*/ 104648 w 374650"/>
              <a:gd name="connsiteY2" fmla="*/ 18034 h 476250"/>
              <a:gd name="connsiteX3" fmla="*/ 289051 w 374650"/>
              <a:gd name="connsiteY3" fmla="*/ 18034 h 476250"/>
              <a:gd name="connsiteX4" fmla="*/ 289051 w 374650"/>
              <a:gd name="connsiteY4" fmla="*/ 292354 h 476250"/>
              <a:gd name="connsiteX5" fmla="*/ 381254 w 374650"/>
              <a:gd name="connsiteY5" fmla="*/ 292354 h 476250"/>
              <a:gd name="connsiteX6" fmla="*/ 196850 w 374650"/>
              <a:gd name="connsiteY6" fmla="*/ 476758 h 476250"/>
              <a:gd name="connsiteX7" fmla="*/ 12445 w 374650"/>
              <a:gd name="connsiteY7" fmla="*/ 292354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650" h="476250">
                <a:moveTo>
                  <a:pt x="12445" y="292354"/>
                </a:moveTo>
                <a:lnTo>
                  <a:pt x="104648" y="292354"/>
                </a:lnTo>
                <a:lnTo>
                  <a:pt x="104648" y="18034"/>
                </a:lnTo>
                <a:lnTo>
                  <a:pt x="289051" y="18034"/>
                </a:lnTo>
                <a:lnTo>
                  <a:pt x="289051" y="292354"/>
                </a:lnTo>
                <a:lnTo>
                  <a:pt x="381254" y="292354"/>
                </a:lnTo>
                <a:lnTo>
                  <a:pt x="196850" y="476758"/>
                </a:lnTo>
                <a:lnTo>
                  <a:pt x="12445" y="292354"/>
                </a:lnTo>
                <a:close/>
              </a:path>
            </a:pathLst>
          </a:custGeom>
          <a:solidFill>
            <a:srgbClr val="000048">
              <a:alpha val="0"/>
            </a:srgbClr>
          </a:solidFill>
          <a:ln w="1219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3"/>
          <p:cNvSpPr txBox="1"/>
          <p:nvPr/>
        </p:nvSpPr>
        <p:spPr>
          <a:xfrm>
            <a:off x="507187" y="444825"/>
            <a:ext cx="6576634" cy="61515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13055">
              <a:lnSpc>
                <a:spcPct val="100000"/>
              </a:lnSpc>
            </a:pPr>
            <a:r>
              <a:rPr lang="en-US" altLang="zh-CN" sz="3200" spc="-34" dirty="0">
                <a:solidFill>
                  <a:srgbClr val="000000"/>
                </a:solidFill>
                <a:latin typeface="MS Gothic"/>
                <a:ea typeface="MS Gothic"/>
              </a:rPr>
              <a:t>③</a:t>
            </a:r>
            <a:r>
              <a:rPr lang="en-US" altLang="zh-CN" sz="3200" spc="-645" dirty="0">
                <a:solidFill>
                  <a:srgbClr val="000000"/>
                </a:solidFill>
                <a:latin typeface="MS Gothic"/>
                <a:cs typeface="MS Gothic"/>
              </a:rPr>
              <a:t> </a:t>
            </a:r>
            <a:r>
              <a:rPr lang="en-US" altLang="zh-CN" sz="3200" spc="-20" dirty="0">
                <a:solidFill>
                  <a:srgbClr val="000000"/>
                </a:solidFill>
                <a:latin typeface="MS Gothic"/>
                <a:ea typeface="MS Gothic"/>
              </a:rPr>
              <a:t>SDGs</a:t>
            </a:r>
            <a:r>
              <a:rPr lang="en-US" altLang="zh-CN" sz="3200" spc="-35" dirty="0">
                <a:solidFill>
                  <a:srgbClr val="000000"/>
                </a:solidFill>
                <a:latin typeface="MS Gothic"/>
                <a:ea typeface="MS Gothic"/>
              </a:rPr>
              <a:t>と</a:t>
            </a:r>
            <a:r>
              <a:rPr lang="en-US" altLang="zh-CN" sz="3200" spc="-20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3200" spc="-34" dirty="0">
                <a:solidFill>
                  <a:srgbClr val="000000"/>
                </a:solidFill>
                <a:latin typeface="MS Gothic"/>
                <a:ea typeface="MS Gothic"/>
              </a:rPr>
              <a:t>評価情報のマッピング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75"/>
              </a:lnSpc>
            </a:pPr>
            <a:endParaRPr lang="en-US" dirty="0" smtClean="0"/>
          </a:p>
          <a:p>
            <a:pPr marL="0" indent="1914702">
              <a:lnSpc>
                <a:spcPct val="100000"/>
              </a:lnSpc>
            </a:pPr>
            <a:r>
              <a:rPr lang="en-US" altLang="zh-CN" sz="1800" spc="-55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1800" spc="-114" dirty="0">
                <a:solidFill>
                  <a:srgbClr val="000000"/>
                </a:solidFill>
                <a:latin typeface="MS Gothic"/>
                <a:ea typeface="MS Gothic"/>
              </a:rPr>
              <a:t>レーティングと</a:t>
            </a:r>
            <a:r>
              <a:rPr lang="en-US" altLang="zh-CN" sz="1800" spc="-60" dirty="0">
                <a:solidFill>
                  <a:srgbClr val="000000"/>
                </a:solidFill>
                <a:latin typeface="MS Gothic"/>
                <a:ea typeface="MS Gothic"/>
              </a:rPr>
              <a:t>SDGs</a:t>
            </a:r>
            <a:r>
              <a:rPr lang="en-US" altLang="zh-CN" sz="1800" spc="-120" dirty="0">
                <a:solidFill>
                  <a:srgbClr val="000000"/>
                </a:solidFill>
                <a:latin typeface="MS Gothic"/>
                <a:ea typeface="MS Gothic"/>
              </a:rPr>
              <a:t>のマッ</a:t>
            </a:r>
            <a:r>
              <a:rPr lang="en-US" altLang="zh-CN" sz="1800" spc="-110" dirty="0">
                <a:solidFill>
                  <a:srgbClr val="000000"/>
                </a:solidFill>
                <a:latin typeface="MS Gothic"/>
                <a:ea typeface="MS Gothic"/>
              </a:rPr>
              <a:t>ピング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zh-CN" altLang="en-US" sz="1800" spc="-5" dirty="0">
                <a:solidFill>
                  <a:srgbClr val="000000"/>
                </a:solidFill>
                <a:latin typeface="宋体"/>
                <a:ea typeface="宋体"/>
              </a:rPr>
              <a:t>出所：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FTSE</a:t>
            </a:r>
            <a:r>
              <a:rPr lang="zh-CN" altLang="en-US" sz="1800" dirty="0">
                <a:solidFill>
                  <a:srgbClr val="000000"/>
                </a:solidFill>
                <a:latin typeface="宋体"/>
                <a:ea typeface="宋体"/>
              </a:rPr>
              <a:t>、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2019</a:t>
            </a:r>
            <a:r>
              <a:rPr lang="zh-CN" altLang="en-US" sz="1800" spc="-10" dirty="0">
                <a:solidFill>
                  <a:srgbClr val="000000"/>
                </a:solidFill>
                <a:latin typeface="宋体"/>
                <a:ea typeface="宋体"/>
              </a:rPr>
              <a:t>年</a:t>
            </a:r>
          </a:p>
        </p:txBody>
      </p:sp>
      <p:sp>
        <p:nvSpPr>
          <p:cNvPr id="154" name="TextBox 154"/>
          <p:cNvSpPr txBox="1"/>
          <p:nvPr/>
        </p:nvSpPr>
        <p:spPr>
          <a:xfrm>
            <a:off x="8268334" y="6462674"/>
            <a:ext cx="1676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56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" y="1203960"/>
            <a:ext cx="5585460" cy="5303520"/>
          </a:xfrm>
          <a:prstGeom prst="rect">
            <a:avLst/>
          </a:prstGeom>
        </p:spPr>
      </p:pic>
      <p:sp>
        <p:nvSpPr>
          <p:cNvPr id="156" name="TextBox 156"/>
          <p:cNvSpPr txBox="1"/>
          <p:nvPr/>
        </p:nvSpPr>
        <p:spPr>
          <a:xfrm>
            <a:off x="720242" y="475559"/>
            <a:ext cx="8131378" cy="6169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225" dirty="0">
                <a:solidFill>
                  <a:srgbClr val="000000"/>
                </a:solidFill>
                <a:latin typeface="MS Gothic"/>
                <a:ea typeface="MS Gothic"/>
              </a:rPr>
              <a:t>（参考）</a:t>
            </a:r>
            <a:r>
              <a:rPr lang="en-US" altLang="zh-CN" sz="3200" spc="-114" dirty="0">
                <a:solidFill>
                  <a:srgbClr val="000000"/>
                </a:solidFill>
                <a:latin typeface="MS Gothic"/>
                <a:ea typeface="MS Gothic"/>
              </a:rPr>
              <a:t>SDGs</a:t>
            </a:r>
            <a:r>
              <a:rPr lang="en-US" altLang="zh-CN" sz="3200" spc="-220" dirty="0">
                <a:solidFill>
                  <a:srgbClr val="000000"/>
                </a:solidFill>
                <a:latin typeface="MS Gothic"/>
                <a:ea typeface="MS Gothic"/>
              </a:rPr>
              <a:t>と</a:t>
            </a:r>
            <a:r>
              <a:rPr lang="en-US" altLang="zh-CN" sz="3200" spc="-114" dirty="0">
                <a:solidFill>
                  <a:srgbClr val="000000"/>
                </a:solidFill>
                <a:latin typeface="MS Gothic"/>
                <a:ea typeface="MS Gothic"/>
              </a:rPr>
              <a:t>SASB</a:t>
            </a:r>
            <a:r>
              <a:rPr lang="en-US" altLang="zh-CN" sz="3200" spc="-229" dirty="0">
                <a:solidFill>
                  <a:srgbClr val="000000"/>
                </a:solidFill>
                <a:latin typeface="MS Gothic"/>
                <a:ea typeface="MS Gothic"/>
              </a:rPr>
              <a:t>のマッ</a:t>
            </a:r>
            <a:r>
              <a:rPr lang="en-US" altLang="zh-CN" sz="3200" spc="-220" dirty="0">
                <a:solidFill>
                  <a:srgbClr val="000000"/>
                </a:solidFill>
                <a:latin typeface="MS Gothic"/>
                <a:ea typeface="MS Gothic"/>
              </a:rPr>
              <a:t>ピング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79"/>
              </a:lnSpc>
            </a:pPr>
            <a:endParaRPr lang="en-US" dirty="0" smtClean="0"/>
          </a:p>
          <a:p>
            <a:pPr hangingPunct="0" marL="5252567">
              <a:lnSpc>
                <a:spcPct val="10125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宋体"/>
                <a:ea typeface="宋体"/>
              </a:rPr>
              <a:t>出所：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DeMates,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L.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&amp;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Phadke,</a:t>
            </a:r>
            <a:r>
              <a:rPr lang="en-US" altLang="zh-CN" sz="16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H.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2017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“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Investing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with</a:t>
            </a:r>
            <a:r>
              <a:rPr lang="en-US" altLang="zh-CN" sz="1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sustainable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development</a:t>
            </a:r>
            <a:r>
              <a:rPr lang="en-US" altLang="zh-CN" sz="16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goals.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How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to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apply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SASB</a:t>
            </a:r>
            <a:r>
              <a:rPr lang="en-US" altLang="zh-CN" sz="16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framework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on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insight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360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to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track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company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progress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on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SDGs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”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Retrieved</a:t>
            </a:r>
            <a:r>
              <a:rPr lang="en-US" altLang="zh-CN" sz="16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from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https://www.truvaluelabs.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com/do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wnloads/download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investing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with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sustainable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--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Calibri"/>
                <a:ea typeface="Calibri"/>
              </a:rPr>
              <a:t>development</a:t>
            </a:r>
            <a:r>
              <a:rPr lang="en-US" altLang="zh-CN" sz="1600" spc="5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600" spc="-10" dirty="0">
                <a:solidFill>
                  <a:srgbClr val="000000"/>
                </a:solidFill>
                <a:latin typeface="Calibri"/>
                <a:ea typeface="Calibri"/>
              </a:rPr>
              <a:t>go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als</a:t>
            </a:r>
          </a:p>
          <a:p>
            <a:pPr marL="0" indent="7548092">
              <a:lnSpc>
                <a:spcPct val="100000"/>
              </a:lnSpc>
              <a:spcBef>
                <a:spcPts val="179"/>
              </a:spcBef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58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580"/>
            <a:ext cx="8854440" cy="4579620"/>
          </a:xfrm>
          <a:prstGeom prst="rect">
            <a:avLst/>
          </a:prstGeom>
        </p:spPr>
      </p:pic>
      <p:sp>
        <p:nvSpPr>
          <p:cNvPr id="158" name="TextBox 158"/>
          <p:cNvSpPr txBox="1"/>
          <p:nvPr/>
        </p:nvSpPr>
        <p:spPr>
          <a:xfrm>
            <a:off x="720242" y="579081"/>
            <a:ext cx="7419931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79" dirty="0">
                <a:solidFill>
                  <a:srgbClr val="000000"/>
                </a:solidFill>
                <a:latin typeface="MS Gothic"/>
                <a:ea typeface="MS Gothic"/>
              </a:rPr>
              <a:t>④</a:t>
            </a:r>
            <a:r>
              <a:rPr lang="en-US" altLang="zh-CN" sz="3200" spc="-90" dirty="0">
                <a:solidFill>
                  <a:srgbClr val="000000"/>
                </a:solidFill>
                <a:latin typeface="MS Gothic"/>
                <a:ea typeface="MS Gothic"/>
              </a:rPr>
              <a:t>SDGs</a:t>
            </a:r>
            <a:r>
              <a:rPr lang="en-US" altLang="zh-CN" sz="3200" spc="-175" dirty="0">
                <a:solidFill>
                  <a:srgbClr val="000000"/>
                </a:solidFill>
                <a:latin typeface="MS Gothic"/>
                <a:ea typeface="MS Gothic"/>
              </a:rPr>
              <a:t>のアウトカム（</a:t>
            </a:r>
            <a:r>
              <a:rPr lang="en-US" altLang="zh-CN" sz="3200" spc="-94" dirty="0">
                <a:solidFill>
                  <a:srgbClr val="000000"/>
                </a:solidFill>
                <a:latin typeface="MS Gothic"/>
                <a:ea typeface="MS Gothic"/>
              </a:rPr>
              <a:t>SDGs</a:t>
            </a:r>
            <a:r>
              <a:rPr lang="en-US" altLang="zh-CN" sz="3200" spc="-179" dirty="0">
                <a:solidFill>
                  <a:srgbClr val="000000"/>
                </a:solidFill>
                <a:latin typeface="MS Gothic"/>
                <a:ea typeface="MS Gothic"/>
              </a:rPr>
              <a:t>売上高）</a:t>
            </a:r>
            <a:r>
              <a:rPr lang="en-US" altLang="zh-CN" sz="3200" spc="-175" dirty="0">
                <a:solidFill>
                  <a:srgbClr val="000000"/>
                </a:solidFill>
                <a:latin typeface="MS Gothic"/>
                <a:ea typeface="MS Gothic"/>
              </a:rPr>
              <a:t>を測定</a:t>
            </a:r>
          </a:p>
        </p:txBody>
      </p:sp>
      <p:sp>
        <p:nvSpPr>
          <p:cNvPr id="159" name="TextBox 159"/>
          <p:cNvSpPr txBox="1"/>
          <p:nvPr/>
        </p:nvSpPr>
        <p:spPr>
          <a:xfrm>
            <a:off x="720242" y="6371086"/>
            <a:ext cx="7830058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6250"/>
              </a:lnSpc>
            </a:pPr>
            <a:r>
              <a:rPr lang="en-US" altLang="zh-CN" sz="1600" spc="114" dirty="0">
                <a:solidFill>
                  <a:srgbClr val="000000"/>
                </a:solidFill>
                <a:latin typeface="MS Gothic"/>
                <a:ea typeface="MS Gothic"/>
              </a:rPr>
              <a:t>出所：</a:t>
            </a:r>
            <a:r>
              <a:rPr lang="en-US" altLang="zh-CN" sz="1600" spc="60" dirty="0">
                <a:solidFill>
                  <a:srgbClr val="000000"/>
                </a:solidFill>
                <a:latin typeface="MS Gothic"/>
                <a:ea typeface="MS Gothic"/>
              </a:rPr>
              <a:t>MSCI,</a:t>
            </a:r>
            <a:r>
              <a:rPr lang="en-US" altLang="zh-CN" sz="1600" spc="60" dirty="0">
                <a:solidFill>
                  <a:srgbClr val="000000"/>
                </a:solidFill>
                <a:latin typeface="MS Gothic"/>
                <a:cs typeface="MS Gothic"/>
              </a:rPr>
              <a:t> </a:t>
            </a:r>
            <a:r>
              <a:rPr lang="en-US" altLang="zh-CN" sz="1600" spc="60" dirty="0">
                <a:solidFill>
                  <a:srgbClr val="000000"/>
                </a:solidFill>
                <a:latin typeface="MS Gothic"/>
                <a:ea typeface="MS Gothic"/>
              </a:rPr>
              <a:t>2016,</a:t>
            </a:r>
            <a:r>
              <a:rPr lang="en-US" altLang="zh-CN" sz="1600" spc="60" dirty="0">
                <a:solidFill>
                  <a:srgbClr val="000000"/>
                </a:solidFill>
                <a:latin typeface="MS Gothic"/>
                <a:cs typeface="MS Gothic"/>
              </a:rPr>
              <a:t> </a:t>
            </a:r>
            <a:r>
              <a:rPr lang="en-US" altLang="zh-CN" sz="1600" spc="60" dirty="0">
                <a:solidFill>
                  <a:srgbClr val="000000"/>
                </a:solidFill>
                <a:latin typeface="MS Gothic"/>
                <a:ea typeface="MS Gothic"/>
              </a:rPr>
              <a:t>"TOWARD</a:t>
            </a:r>
            <a:r>
              <a:rPr lang="en-US" altLang="zh-CN" sz="1600" spc="60" dirty="0">
                <a:solidFill>
                  <a:srgbClr val="000000"/>
                </a:solidFill>
                <a:latin typeface="MS Gothic"/>
                <a:cs typeface="MS Gothic"/>
              </a:rPr>
              <a:t> </a:t>
            </a:r>
            <a:r>
              <a:rPr lang="en-US" altLang="zh-CN" sz="1600" spc="60" dirty="0">
                <a:solidFill>
                  <a:srgbClr val="000000"/>
                </a:solidFill>
                <a:latin typeface="MS Gothic"/>
                <a:ea typeface="MS Gothic"/>
              </a:rPr>
              <a:t>SUSTAINABLE</a:t>
            </a:r>
            <a:r>
              <a:rPr lang="en-US" altLang="zh-CN" sz="1600" spc="60" dirty="0">
                <a:solidFill>
                  <a:srgbClr val="000000"/>
                </a:solidFill>
                <a:latin typeface="MS Gothic"/>
                <a:cs typeface="MS Gothic"/>
              </a:rPr>
              <a:t> </a:t>
            </a:r>
            <a:r>
              <a:rPr lang="en-US" altLang="zh-CN" sz="1600" spc="60" dirty="0">
                <a:solidFill>
                  <a:srgbClr val="000000"/>
                </a:solidFill>
                <a:latin typeface="MS Gothic"/>
                <a:ea typeface="MS Gothic"/>
              </a:rPr>
              <a:t>IMPACT</a:t>
            </a:r>
            <a:r>
              <a:rPr lang="en-US" altLang="zh-CN" sz="1600" spc="60" dirty="0">
                <a:solidFill>
                  <a:srgbClr val="000000"/>
                </a:solidFill>
                <a:latin typeface="MS Gothic"/>
                <a:cs typeface="MS Gothic"/>
              </a:rPr>
              <a:t> </a:t>
            </a:r>
            <a:r>
              <a:rPr lang="en-US" altLang="zh-CN" sz="1600" spc="60" dirty="0">
                <a:solidFill>
                  <a:srgbClr val="000000"/>
                </a:solidFill>
                <a:latin typeface="MS Gothic"/>
                <a:ea typeface="MS Gothic"/>
              </a:rPr>
              <a:t>THROUGH</a:t>
            </a:r>
            <a:r>
              <a:rPr lang="en-US" altLang="zh-CN" sz="1600" spc="60" dirty="0">
                <a:solidFill>
                  <a:srgbClr val="000000"/>
                </a:solidFill>
                <a:latin typeface="MS Gothic"/>
                <a:cs typeface="MS Gothic"/>
              </a:rPr>
              <a:t> </a:t>
            </a:r>
            <a:r>
              <a:rPr lang="en-US" altLang="zh-CN" sz="1600" spc="60" dirty="0">
                <a:solidFill>
                  <a:srgbClr val="000000"/>
                </a:solidFill>
                <a:latin typeface="MS Gothic"/>
                <a:ea typeface="MS Gothic"/>
              </a:rPr>
              <a:t>PUBLIC</a:t>
            </a:r>
            <a:r>
              <a:rPr lang="en-US" altLang="zh-CN" sz="1600" spc="60" dirty="0">
                <a:solidFill>
                  <a:srgbClr val="000000"/>
                </a:solidFill>
                <a:latin typeface="MS Gothic"/>
                <a:cs typeface="MS Gothic"/>
              </a:rPr>
              <a:t> </a:t>
            </a:r>
            <a:r>
              <a:rPr lang="en-US" altLang="zh-CN" sz="1600" spc="60" dirty="0">
                <a:solidFill>
                  <a:srgbClr val="000000"/>
                </a:solidFill>
                <a:latin typeface="MS Gothic"/>
                <a:ea typeface="MS Gothic"/>
              </a:rPr>
              <a:t>MARKETS"</a:t>
            </a:r>
            <a:r>
              <a:rPr lang="en-US" altLang="zh-CN" sz="1600" spc="60" dirty="0">
                <a:solidFill>
                  <a:srgbClr val="000000"/>
                </a:solidFill>
                <a:latin typeface="MS Gothic"/>
                <a:cs typeface="MS Gothic"/>
              </a:rPr>
              <a:t> </a:t>
            </a:r>
            <a:r>
              <a:rPr lang="en-US" altLang="zh-CN" sz="1200" spc="50" dirty="0">
                <a:solidFill>
                  <a:srgbClr val="878787"/>
                </a:solidFill>
                <a:latin typeface="Calibri"/>
                <a:ea typeface="Calibri"/>
              </a:rPr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Freeform 160"> 
				</p:cNvPr>
          <p:cNvSpPr/>
          <p:nvPr/>
        </p:nvSpPr>
        <p:spPr>
          <a:xfrm>
            <a:off x="1276350" y="4552950"/>
            <a:ext cx="6851650" cy="6350"/>
          </a:xfrm>
          <a:custGeom>
            <a:avLst/>
            <a:gdLst>
              <a:gd name="connsiteX0" fmla="*/ 11430 w 6851650"/>
              <a:gd name="connsiteY0" fmla="*/ 12954 h 6350"/>
              <a:gd name="connsiteX1" fmla="*/ 6863333 w 6851650"/>
              <a:gd name="connsiteY1" fmla="*/ 12954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1650" h="6350">
                <a:moveTo>
                  <a:pt x="11430" y="12954"/>
                </a:moveTo>
                <a:lnTo>
                  <a:pt x="6863333" y="12954"/>
                </a:lnTo>
              </a:path>
            </a:pathLst>
          </a:custGeom>
          <a:ln w="9144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1"> 
				</p:cNvPr>
          <p:cNvSpPr/>
          <p:nvPr/>
        </p:nvSpPr>
        <p:spPr>
          <a:xfrm>
            <a:off x="1428750" y="2495550"/>
            <a:ext cx="158750" cy="2584450"/>
          </a:xfrm>
          <a:custGeom>
            <a:avLst/>
            <a:gdLst>
              <a:gd name="connsiteX0" fmla="*/ 16002 w 158750"/>
              <a:gd name="connsiteY0" fmla="*/ 6858 h 2584450"/>
              <a:gd name="connsiteX1" fmla="*/ 159258 w 158750"/>
              <a:gd name="connsiteY1" fmla="*/ 6858 h 2584450"/>
              <a:gd name="connsiteX2" fmla="*/ 159258 w 158750"/>
              <a:gd name="connsiteY2" fmla="*/ 2591562 h 2584450"/>
              <a:gd name="connsiteX3" fmla="*/ 16002 w 158750"/>
              <a:gd name="connsiteY3" fmla="*/ 2591562 h 2584450"/>
              <a:gd name="connsiteX4" fmla="*/ 16002 w 158750"/>
              <a:gd name="connsiteY4" fmla="*/ 6858 h 25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50" h="2584450">
                <a:moveTo>
                  <a:pt x="16002" y="6858"/>
                </a:moveTo>
                <a:lnTo>
                  <a:pt x="159258" y="6858"/>
                </a:lnTo>
                <a:lnTo>
                  <a:pt x="159258" y="2591562"/>
                </a:lnTo>
                <a:lnTo>
                  <a:pt x="16002" y="2591562"/>
                </a:lnTo>
                <a:lnTo>
                  <a:pt x="16002" y="6858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2"> 
				</p:cNvPr>
          <p:cNvSpPr/>
          <p:nvPr/>
        </p:nvSpPr>
        <p:spPr>
          <a:xfrm>
            <a:off x="1885950" y="3613150"/>
            <a:ext cx="158750" cy="1466850"/>
          </a:xfrm>
          <a:custGeom>
            <a:avLst/>
            <a:gdLst>
              <a:gd name="connsiteX0" fmla="*/ 16001 w 158750"/>
              <a:gd name="connsiteY0" fmla="*/ 6350 h 1466850"/>
              <a:gd name="connsiteX1" fmla="*/ 159257 w 158750"/>
              <a:gd name="connsiteY1" fmla="*/ 6350 h 1466850"/>
              <a:gd name="connsiteX2" fmla="*/ 159257 w 158750"/>
              <a:gd name="connsiteY2" fmla="*/ 1473962 h 1466850"/>
              <a:gd name="connsiteX3" fmla="*/ 16001 w 158750"/>
              <a:gd name="connsiteY3" fmla="*/ 1473962 h 1466850"/>
              <a:gd name="connsiteX4" fmla="*/ 16001 w 158750"/>
              <a:gd name="connsiteY4" fmla="*/ 63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50" h="1466850">
                <a:moveTo>
                  <a:pt x="16001" y="6350"/>
                </a:moveTo>
                <a:lnTo>
                  <a:pt x="159257" y="6350"/>
                </a:lnTo>
                <a:lnTo>
                  <a:pt x="159257" y="1473962"/>
                </a:lnTo>
                <a:lnTo>
                  <a:pt x="16001" y="1473962"/>
                </a:lnTo>
                <a:lnTo>
                  <a:pt x="16001" y="6350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3"> 
				</p:cNvPr>
          <p:cNvSpPr/>
          <p:nvPr/>
        </p:nvSpPr>
        <p:spPr>
          <a:xfrm>
            <a:off x="2343150" y="3816350"/>
            <a:ext cx="158750" cy="1263650"/>
          </a:xfrm>
          <a:custGeom>
            <a:avLst/>
            <a:gdLst>
              <a:gd name="connsiteX0" fmla="*/ 16001 w 158750"/>
              <a:gd name="connsiteY0" fmla="*/ 13462 h 1263650"/>
              <a:gd name="connsiteX1" fmla="*/ 159257 w 158750"/>
              <a:gd name="connsiteY1" fmla="*/ 13462 h 1263650"/>
              <a:gd name="connsiteX2" fmla="*/ 159257 w 158750"/>
              <a:gd name="connsiteY2" fmla="*/ 1270762 h 1263650"/>
              <a:gd name="connsiteX3" fmla="*/ 16001 w 158750"/>
              <a:gd name="connsiteY3" fmla="*/ 1270762 h 1263650"/>
              <a:gd name="connsiteX4" fmla="*/ 16001 w 158750"/>
              <a:gd name="connsiteY4" fmla="*/ 13462 h 12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50" h="1263650">
                <a:moveTo>
                  <a:pt x="16001" y="13462"/>
                </a:moveTo>
                <a:lnTo>
                  <a:pt x="159257" y="13462"/>
                </a:lnTo>
                <a:lnTo>
                  <a:pt x="159257" y="1270762"/>
                </a:lnTo>
                <a:lnTo>
                  <a:pt x="16001" y="1270762"/>
                </a:lnTo>
                <a:lnTo>
                  <a:pt x="16001" y="13462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4"> 
				</p:cNvPr>
          <p:cNvSpPr/>
          <p:nvPr/>
        </p:nvSpPr>
        <p:spPr>
          <a:xfrm>
            <a:off x="2800350" y="3917950"/>
            <a:ext cx="146050" cy="1162050"/>
          </a:xfrm>
          <a:custGeom>
            <a:avLst/>
            <a:gdLst>
              <a:gd name="connsiteX0" fmla="*/ 14477 w 146050"/>
              <a:gd name="connsiteY0" fmla="*/ 13970 h 1162050"/>
              <a:gd name="connsiteX1" fmla="*/ 157733 w 146050"/>
              <a:gd name="connsiteY1" fmla="*/ 13970 h 1162050"/>
              <a:gd name="connsiteX2" fmla="*/ 157733 w 146050"/>
              <a:gd name="connsiteY2" fmla="*/ 1169162 h 1162050"/>
              <a:gd name="connsiteX3" fmla="*/ 14477 w 146050"/>
              <a:gd name="connsiteY3" fmla="*/ 1169162 h 1162050"/>
              <a:gd name="connsiteX4" fmla="*/ 14477 w 146050"/>
              <a:gd name="connsiteY4" fmla="*/ 1397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" h="1162050">
                <a:moveTo>
                  <a:pt x="14477" y="13970"/>
                </a:moveTo>
                <a:lnTo>
                  <a:pt x="157733" y="13970"/>
                </a:lnTo>
                <a:lnTo>
                  <a:pt x="157733" y="1169162"/>
                </a:lnTo>
                <a:lnTo>
                  <a:pt x="14477" y="1169162"/>
                </a:lnTo>
                <a:lnTo>
                  <a:pt x="14477" y="13970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5"> 
				</p:cNvPr>
          <p:cNvSpPr/>
          <p:nvPr/>
        </p:nvSpPr>
        <p:spPr>
          <a:xfrm>
            <a:off x="3257550" y="4108450"/>
            <a:ext cx="146050" cy="971550"/>
          </a:xfrm>
          <a:custGeom>
            <a:avLst/>
            <a:gdLst>
              <a:gd name="connsiteX0" fmla="*/ 14478 w 146050"/>
              <a:gd name="connsiteY0" fmla="*/ 7874 h 971550"/>
              <a:gd name="connsiteX1" fmla="*/ 157734 w 146050"/>
              <a:gd name="connsiteY1" fmla="*/ 7874 h 971550"/>
              <a:gd name="connsiteX2" fmla="*/ 157734 w 146050"/>
              <a:gd name="connsiteY2" fmla="*/ 978662 h 971550"/>
              <a:gd name="connsiteX3" fmla="*/ 14478 w 146050"/>
              <a:gd name="connsiteY3" fmla="*/ 978662 h 971550"/>
              <a:gd name="connsiteX4" fmla="*/ 14478 w 146050"/>
              <a:gd name="connsiteY4" fmla="*/ 7874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" h="971550">
                <a:moveTo>
                  <a:pt x="14478" y="7874"/>
                </a:moveTo>
                <a:lnTo>
                  <a:pt x="157734" y="7874"/>
                </a:lnTo>
                <a:lnTo>
                  <a:pt x="157734" y="978662"/>
                </a:lnTo>
                <a:lnTo>
                  <a:pt x="14478" y="978662"/>
                </a:lnTo>
                <a:lnTo>
                  <a:pt x="14478" y="7874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6"> 
				</p:cNvPr>
          <p:cNvSpPr/>
          <p:nvPr/>
        </p:nvSpPr>
        <p:spPr>
          <a:xfrm>
            <a:off x="3714750" y="4121150"/>
            <a:ext cx="146050" cy="958850"/>
          </a:xfrm>
          <a:custGeom>
            <a:avLst/>
            <a:gdLst>
              <a:gd name="connsiteX0" fmla="*/ 14478 w 146050"/>
              <a:gd name="connsiteY0" fmla="*/ 8890 h 958850"/>
              <a:gd name="connsiteX1" fmla="*/ 157734 w 146050"/>
              <a:gd name="connsiteY1" fmla="*/ 8890 h 958850"/>
              <a:gd name="connsiteX2" fmla="*/ 157734 w 146050"/>
              <a:gd name="connsiteY2" fmla="*/ 965962 h 958850"/>
              <a:gd name="connsiteX3" fmla="*/ 14478 w 146050"/>
              <a:gd name="connsiteY3" fmla="*/ 965962 h 958850"/>
              <a:gd name="connsiteX4" fmla="*/ 14478 w 146050"/>
              <a:gd name="connsiteY4" fmla="*/ 8890 h 9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" h="958850">
                <a:moveTo>
                  <a:pt x="14478" y="8890"/>
                </a:moveTo>
                <a:lnTo>
                  <a:pt x="157734" y="8890"/>
                </a:lnTo>
                <a:lnTo>
                  <a:pt x="157734" y="965962"/>
                </a:lnTo>
                <a:lnTo>
                  <a:pt x="14478" y="965962"/>
                </a:lnTo>
                <a:lnTo>
                  <a:pt x="14478" y="8890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7"> 
				</p:cNvPr>
          <p:cNvSpPr/>
          <p:nvPr/>
        </p:nvSpPr>
        <p:spPr>
          <a:xfrm>
            <a:off x="4171950" y="4171950"/>
            <a:ext cx="146050" cy="908050"/>
          </a:xfrm>
          <a:custGeom>
            <a:avLst/>
            <a:gdLst>
              <a:gd name="connsiteX0" fmla="*/ 12953 w 146050"/>
              <a:gd name="connsiteY0" fmla="*/ 9906 h 908050"/>
              <a:gd name="connsiteX1" fmla="*/ 156209 w 146050"/>
              <a:gd name="connsiteY1" fmla="*/ 9906 h 908050"/>
              <a:gd name="connsiteX2" fmla="*/ 156209 w 146050"/>
              <a:gd name="connsiteY2" fmla="*/ 915162 h 908050"/>
              <a:gd name="connsiteX3" fmla="*/ 12953 w 146050"/>
              <a:gd name="connsiteY3" fmla="*/ 915162 h 908050"/>
              <a:gd name="connsiteX4" fmla="*/ 12953 w 146050"/>
              <a:gd name="connsiteY4" fmla="*/ 9906 h 9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" h="908050">
                <a:moveTo>
                  <a:pt x="12953" y="9906"/>
                </a:moveTo>
                <a:lnTo>
                  <a:pt x="156209" y="9906"/>
                </a:lnTo>
                <a:lnTo>
                  <a:pt x="156209" y="915162"/>
                </a:lnTo>
                <a:lnTo>
                  <a:pt x="12953" y="915162"/>
                </a:lnTo>
                <a:lnTo>
                  <a:pt x="12953" y="9906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8"> 
				</p:cNvPr>
          <p:cNvSpPr/>
          <p:nvPr/>
        </p:nvSpPr>
        <p:spPr>
          <a:xfrm>
            <a:off x="4629150" y="4171950"/>
            <a:ext cx="146050" cy="908050"/>
          </a:xfrm>
          <a:custGeom>
            <a:avLst/>
            <a:gdLst>
              <a:gd name="connsiteX0" fmla="*/ 12953 w 146050"/>
              <a:gd name="connsiteY0" fmla="*/ 17526 h 908050"/>
              <a:gd name="connsiteX1" fmla="*/ 156209 w 146050"/>
              <a:gd name="connsiteY1" fmla="*/ 17526 h 908050"/>
              <a:gd name="connsiteX2" fmla="*/ 156209 w 146050"/>
              <a:gd name="connsiteY2" fmla="*/ 915162 h 908050"/>
              <a:gd name="connsiteX3" fmla="*/ 12953 w 146050"/>
              <a:gd name="connsiteY3" fmla="*/ 915162 h 908050"/>
              <a:gd name="connsiteX4" fmla="*/ 12953 w 146050"/>
              <a:gd name="connsiteY4" fmla="*/ 17526 h 9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" h="908050">
                <a:moveTo>
                  <a:pt x="12953" y="17526"/>
                </a:moveTo>
                <a:lnTo>
                  <a:pt x="156209" y="17526"/>
                </a:lnTo>
                <a:lnTo>
                  <a:pt x="156209" y="915162"/>
                </a:lnTo>
                <a:lnTo>
                  <a:pt x="12953" y="915162"/>
                </a:lnTo>
                <a:lnTo>
                  <a:pt x="12953" y="17526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9"> 
				</p:cNvPr>
          <p:cNvSpPr/>
          <p:nvPr/>
        </p:nvSpPr>
        <p:spPr>
          <a:xfrm>
            <a:off x="5086350" y="4210050"/>
            <a:ext cx="146050" cy="869950"/>
          </a:xfrm>
          <a:custGeom>
            <a:avLst/>
            <a:gdLst>
              <a:gd name="connsiteX0" fmla="*/ 12953 w 146050"/>
              <a:gd name="connsiteY0" fmla="*/ 14478 h 869950"/>
              <a:gd name="connsiteX1" fmla="*/ 156209 w 146050"/>
              <a:gd name="connsiteY1" fmla="*/ 14478 h 869950"/>
              <a:gd name="connsiteX2" fmla="*/ 156209 w 146050"/>
              <a:gd name="connsiteY2" fmla="*/ 877062 h 869950"/>
              <a:gd name="connsiteX3" fmla="*/ 12953 w 146050"/>
              <a:gd name="connsiteY3" fmla="*/ 877062 h 869950"/>
              <a:gd name="connsiteX4" fmla="*/ 12953 w 146050"/>
              <a:gd name="connsiteY4" fmla="*/ 14478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" h="869950">
                <a:moveTo>
                  <a:pt x="12953" y="14478"/>
                </a:moveTo>
                <a:lnTo>
                  <a:pt x="156209" y="14478"/>
                </a:lnTo>
                <a:lnTo>
                  <a:pt x="156209" y="877062"/>
                </a:lnTo>
                <a:lnTo>
                  <a:pt x="12953" y="877062"/>
                </a:lnTo>
                <a:lnTo>
                  <a:pt x="12953" y="14478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70"> 
				</p:cNvPr>
          <p:cNvSpPr/>
          <p:nvPr/>
        </p:nvSpPr>
        <p:spPr>
          <a:xfrm>
            <a:off x="5543550" y="4298950"/>
            <a:ext cx="146050" cy="781050"/>
          </a:xfrm>
          <a:custGeom>
            <a:avLst/>
            <a:gdLst>
              <a:gd name="connsiteX0" fmla="*/ 11429 w 146050"/>
              <a:gd name="connsiteY0" fmla="*/ 10922 h 781050"/>
              <a:gd name="connsiteX1" fmla="*/ 154685 w 146050"/>
              <a:gd name="connsiteY1" fmla="*/ 10922 h 781050"/>
              <a:gd name="connsiteX2" fmla="*/ 154685 w 146050"/>
              <a:gd name="connsiteY2" fmla="*/ 788162 h 781050"/>
              <a:gd name="connsiteX3" fmla="*/ 11429 w 146050"/>
              <a:gd name="connsiteY3" fmla="*/ 788162 h 781050"/>
              <a:gd name="connsiteX4" fmla="*/ 11429 w 146050"/>
              <a:gd name="connsiteY4" fmla="*/ 10922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" h="781050">
                <a:moveTo>
                  <a:pt x="11429" y="10922"/>
                </a:moveTo>
                <a:lnTo>
                  <a:pt x="154685" y="10922"/>
                </a:lnTo>
                <a:lnTo>
                  <a:pt x="154685" y="788162"/>
                </a:lnTo>
                <a:lnTo>
                  <a:pt x="11429" y="788162"/>
                </a:lnTo>
                <a:lnTo>
                  <a:pt x="11429" y="10922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1"> 
				</p:cNvPr>
          <p:cNvSpPr/>
          <p:nvPr/>
        </p:nvSpPr>
        <p:spPr>
          <a:xfrm>
            <a:off x="6000750" y="4337050"/>
            <a:ext cx="146050" cy="742950"/>
          </a:xfrm>
          <a:custGeom>
            <a:avLst/>
            <a:gdLst>
              <a:gd name="connsiteX0" fmla="*/ 11429 w 146050"/>
              <a:gd name="connsiteY0" fmla="*/ 18542 h 742950"/>
              <a:gd name="connsiteX1" fmla="*/ 154685 w 146050"/>
              <a:gd name="connsiteY1" fmla="*/ 18542 h 742950"/>
              <a:gd name="connsiteX2" fmla="*/ 154685 w 146050"/>
              <a:gd name="connsiteY2" fmla="*/ 750062 h 742950"/>
              <a:gd name="connsiteX3" fmla="*/ 11429 w 146050"/>
              <a:gd name="connsiteY3" fmla="*/ 750062 h 742950"/>
              <a:gd name="connsiteX4" fmla="*/ 11429 w 146050"/>
              <a:gd name="connsiteY4" fmla="*/ 18542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" h="742950">
                <a:moveTo>
                  <a:pt x="11429" y="18542"/>
                </a:moveTo>
                <a:lnTo>
                  <a:pt x="154685" y="18542"/>
                </a:lnTo>
                <a:lnTo>
                  <a:pt x="154685" y="750062"/>
                </a:lnTo>
                <a:lnTo>
                  <a:pt x="11429" y="750062"/>
                </a:lnTo>
                <a:lnTo>
                  <a:pt x="11429" y="18542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2"> 
				</p:cNvPr>
          <p:cNvSpPr/>
          <p:nvPr/>
        </p:nvSpPr>
        <p:spPr>
          <a:xfrm>
            <a:off x="6457950" y="4578350"/>
            <a:ext cx="146050" cy="501650"/>
          </a:xfrm>
          <a:custGeom>
            <a:avLst/>
            <a:gdLst>
              <a:gd name="connsiteX0" fmla="*/ 11429 w 146050"/>
              <a:gd name="connsiteY0" fmla="*/ 11938 h 501650"/>
              <a:gd name="connsiteX1" fmla="*/ 154685 w 146050"/>
              <a:gd name="connsiteY1" fmla="*/ 11938 h 501650"/>
              <a:gd name="connsiteX2" fmla="*/ 154685 w 146050"/>
              <a:gd name="connsiteY2" fmla="*/ 508762 h 501650"/>
              <a:gd name="connsiteX3" fmla="*/ 11429 w 146050"/>
              <a:gd name="connsiteY3" fmla="*/ 508762 h 501650"/>
              <a:gd name="connsiteX4" fmla="*/ 11429 w 146050"/>
              <a:gd name="connsiteY4" fmla="*/ 11938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" h="501650">
                <a:moveTo>
                  <a:pt x="11429" y="11938"/>
                </a:moveTo>
                <a:lnTo>
                  <a:pt x="154685" y="11938"/>
                </a:lnTo>
                <a:lnTo>
                  <a:pt x="154685" y="508762"/>
                </a:lnTo>
                <a:lnTo>
                  <a:pt x="11429" y="508762"/>
                </a:lnTo>
                <a:lnTo>
                  <a:pt x="11429" y="11938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3"> 
				</p:cNvPr>
          <p:cNvSpPr/>
          <p:nvPr/>
        </p:nvSpPr>
        <p:spPr>
          <a:xfrm>
            <a:off x="6915150" y="4603750"/>
            <a:ext cx="146050" cy="476250"/>
          </a:xfrm>
          <a:custGeom>
            <a:avLst/>
            <a:gdLst>
              <a:gd name="connsiteX0" fmla="*/ 9906 w 146050"/>
              <a:gd name="connsiteY0" fmla="*/ 10922 h 476250"/>
              <a:gd name="connsiteX1" fmla="*/ 153161 w 146050"/>
              <a:gd name="connsiteY1" fmla="*/ 10922 h 476250"/>
              <a:gd name="connsiteX2" fmla="*/ 153161 w 146050"/>
              <a:gd name="connsiteY2" fmla="*/ 483362 h 476250"/>
              <a:gd name="connsiteX3" fmla="*/ 9906 w 146050"/>
              <a:gd name="connsiteY3" fmla="*/ 483362 h 476250"/>
              <a:gd name="connsiteX4" fmla="*/ 9906 w 146050"/>
              <a:gd name="connsiteY4" fmla="*/ 10922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" h="476250">
                <a:moveTo>
                  <a:pt x="9906" y="10922"/>
                </a:moveTo>
                <a:lnTo>
                  <a:pt x="153161" y="10922"/>
                </a:lnTo>
                <a:lnTo>
                  <a:pt x="153161" y="483362"/>
                </a:lnTo>
                <a:lnTo>
                  <a:pt x="9906" y="483362"/>
                </a:lnTo>
                <a:lnTo>
                  <a:pt x="9906" y="10922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4"> 
				</p:cNvPr>
          <p:cNvSpPr/>
          <p:nvPr/>
        </p:nvSpPr>
        <p:spPr>
          <a:xfrm>
            <a:off x="7372350" y="4629150"/>
            <a:ext cx="146050" cy="450850"/>
          </a:xfrm>
          <a:custGeom>
            <a:avLst/>
            <a:gdLst>
              <a:gd name="connsiteX0" fmla="*/ 9906 w 146050"/>
              <a:gd name="connsiteY0" fmla="*/ 17526 h 450850"/>
              <a:gd name="connsiteX1" fmla="*/ 153161 w 146050"/>
              <a:gd name="connsiteY1" fmla="*/ 17526 h 450850"/>
              <a:gd name="connsiteX2" fmla="*/ 153161 w 146050"/>
              <a:gd name="connsiteY2" fmla="*/ 457962 h 450850"/>
              <a:gd name="connsiteX3" fmla="*/ 9906 w 146050"/>
              <a:gd name="connsiteY3" fmla="*/ 457962 h 450850"/>
              <a:gd name="connsiteX4" fmla="*/ 9906 w 146050"/>
              <a:gd name="connsiteY4" fmla="*/ 17526 h 4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" h="450850">
                <a:moveTo>
                  <a:pt x="9906" y="17526"/>
                </a:moveTo>
                <a:lnTo>
                  <a:pt x="153161" y="17526"/>
                </a:lnTo>
                <a:lnTo>
                  <a:pt x="153161" y="457962"/>
                </a:lnTo>
                <a:lnTo>
                  <a:pt x="9906" y="457962"/>
                </a:lnTo>
                <a:lnTo>
                  <a:pt x="9906" y="17526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5"> 
				</p:cNvPr>
          <p:cNvSpPr/>
          <p:nvPr/>
        </p:nvSpPr>
        <p:spPr>
          <a:xfrm>
            <a:off x="7829550" y="4667250"/>
            <a:ext cx="146050" cy="412750"/>
          </a:xfrm>
          <a:custGeom>
            <a:avLst/>
            <a:gdLst>
              <a:gd name="connsiteX0" fmla="*/ 9906 w 146050"/>
              <a:gd name="connsiteY0" fmla="*/ 11430 h 412750"/>
              <a:gd name="connsiteX1" fmla="*/ 153161 w 146050"/>
              <a:gd name="connsiteY1" fmla="*/ 11430 h 412750"/>
              <a:gd name="connsiteX2" fmla="*/ 153161 w 146050"/>
              <a:gd name="connsiteY2" fmla="*/ 419862 h 412750"/>
              <a:gd name="connsiteX3" fmla="*/ 9906 w 146050"/>
              <a:gd name="connsiteY3" fmla="*/ 419862 h 412750"/>
              <a:gd name="connsiteX4" fmla="*/ 9906 w 146050"/>
              <a:gd name="connsiteY4" fmla="*/ 11430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" h="412750">
                <a:moveTo>
                  <a:pt x="9906" y="11430"/>
                </a:moveTo>
                <a:lnTo>
                  <a:pt x="153161" y="11430"/>
                </a:lnTo>
                <a:lnTo>
                  <a:pt x="153161" y="419862"/>
                </a:lnTo>
                <a:lnTo>
                  <a:pt x="9906" y="419862"/>
                </a:lnTo>
                <a:lnTo>
                  <a:pt x="9906" y="11430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6"> 
				</p:cNvPr>
          <p:cNvSpPr/>
          <p:nvPr/>
        </p:nvSpPr>
        <p:spPr>
          <a:xfrm>
            <a:off x="1276350" y="5073650"/>
            <a:ext cx="6851650" cy="6350"/>
          </a:xfrm>
          <a:custGeom>
            <a:avLst/>
            <a:gdLst>
              <a:gd name="connsiteX0" fmla="*/ 11430 w 6851650"/>
              <a:gd name="connsiteY0" fmla="*/ 13462 h 6350"/>
              <a:gd name="connsiteX1" fmla="*/ 6863333 w 6851650"/>
              <a:gd name="connsiteY1" fmla="*/ 13462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1650" h="6350">
                <a:moveTo>
                  <a:pt x="11430" y="13462"/>
                </a:moveTo>
                <a:lnTo>
                  <a:pt x="6863333" y="13462"/>
                </a:lnTo>
              </a:path>
            </a:pathLst>
          </a:custGeom>
          <a:ln w="9144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7"> 
				</p:cNvPr>
          <p:cNvSpPr/>
          <p:nvPr/>
        </p:nvSpPr>
        <p:spPr>
          <a:xfrm>
            <a:off x="1496822" y="2017522"/>
            <a:ext cx="6402578" cy="3011677"/>
          </a:xfrm>
          <a:custGeom>
            <a:avLst/>
            <a:gdLst>
              <a:gd name="connsiteX0" fmla="*/ 20319 w 6402578"/>
              <a:gd name="connsiteY0" fmla="*/ 2991104 h 3011677"/>
              <a:gd name="connsiteX1" fmla="*/ 477520 w 6402578"/>
              <a:gd name="connsiteY1" fmla="*/ 3018536 h 3011677"/>
              <a:gd name="connsiteX2" fmla="*/ 933195 w 6402578"/>
              <a:gd name="connsiteY2" fmla="*/ 2684780 h 3011677"/>
              <a:gd name="connsiteX3" fmla="*/ 1390395 w 6402578"/>
              <a:gd name="connsiteY3" fmla="*/ 1390904 h 3011677"/>
              <a:gd name="connsiteX4" fmla="*/ 1847595 w 6402578"/>
              <a:gd name="connsiteY4" fmla="*/ 2762504 h 3011677"/>
              <a:gd name="connsiteX5" fmla="*/ 2303272 w 6402578"/>
              <a:gd name="connsiteY5" fmla="*/ 2668016 h 3011677"/>
              <a:gd name="connsiteX6" fmla="*/ 2760472 w 6402578"/>
              <a:gd name="connsiteY6" fmla="*/ 1160780 h 3011677"/>
              <a:gd name="connsiteX7" fmla="*/ 3217672 w 6402578"/>
              <a:gd name="connsiteY7" fmla="*/ 2553716 h 3011677"/>
              <a:gd name="connsiteX8" fmla="*/ 3673347 w 6402578"/>
              <a:gd name="connsiteY8" fmla="*/ 23876 h 3011677"/>
              <a:gd name="connsiteX9" fmla="*/ 4130547 w 6402578"/>
              <a:gd name="connsiteY9" fmla="*/ 2506472 h 3011677"/>
              <a:gd name="connsiteX10" fmla="*/ 4587747 w 6402578"/>
              <a:gd name="connsiteY10" fmla="*/ 2846324 h 3011677"/>
              <a:gd name="connsiteX11" fmla="*/ 5043423 w 6402578"/>
              <a:gd name="connsiteY11" fmla="*/ 2715260 h 3011677"/>
              <a:gd name="connsiteX12" fmla="*/ 5500623 w 6402578"/>
              <a:gd name="connsiteY12" fmla="*/ 2981960 h 3011677"/>
              <a:gd name="connsiteX13" fmla="*/ 5957823 w 6402578"/>
              <a:gd name="connsiteY13" fmla="*/ 2584196 h 3011677"/>
              <a:gd name="connsiteX14" fmla="*/ 6413500 w 6402578"/>
              <a:gd name="connsiteY14" fmla="*/ 2611628 h 3011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02578" h="3011677">
                <a:moveTo>
                  <a:pt x="20319" y="2991104"/>
                </a:moveTo>
                <a:lnTo>
                  <a:pt x="477520" y="3018536"/>
                </a:lnTo>
                <a:lnTo>
                  <a:pt x="933195" y="2684780"/>
                </a:lnTo>
                <a:lnTo>
                  <a:pt x="1390395" y="1390904"/>
                </a:lnTo>
                <a:lnTo>
                  <a:pt x="1847595" y="2762504"/>
                </a:lnTo>
                <a:lnTo>
                  <a:pt x="2303272" y="2668016"/>
                </a:lnTo>
                <a:lnTo>
                  <a:pt x="2760472" y="1160780"/>
                </a:lnTo>
                <a:lnTo>
                  <a:pt x="3217672" y="2553716"/>
                </a:lnTo>
                <a:lnTo>
                  <a:pt x="3673347" y="23876"/>
                </a:lnTo>
                <a:lnTo>
                  <a:pt x="4130547" y="2506472"/>
                </a:lnTo>
                <a:lnTo>
                  <a:pt x="4587747" y="2846324"/>
                </a:lnTo>
                <a:lnTo>
                  <a:pt x="5043423" y="2715260"/>
                </a:lnTo>
                <a:lnTo>
                  <a:pt x="5500623" y="2981960"/>
                </a:lnTo>
                <a:lnTo>
                  <a:pt x="5957823" y="2584196"/>
                </a:lnTo>
                <a:lnTo>
                  <a:pt x="6413500" y="2611628"/>
                </a:lnTo>
              </a:path>
            </a:pathLst>
          </a:custGeom>
          <a:ln w="28955">
            <a:solidFill>
              <a:srgbClr val="eb7b2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8"> 
				</p:cNvPr>
          <p:cNvSpPr/>
          <p:nvPr/>
        </p:nvSpPr>
        <p:spPr>
          <a:xfrm>
            <a:off x="2347722" y="1573022"/>
            <a:ext cx="255777" cy="128778"/>
          </a:xfrm>
          <a:custGeom>
            <a:avLst/>
            <a:gdLst>
              <a:gd name="connsiteX0" fmla="*/ 16001 w 255777"/>
              <a:gd name="connsiteY0" fmla="*/ 135382 h 128778"/>
              <a:gd name="connsiteX1" fmla="*/ 259841 w 255777"/>
              <a:gd name="connsiteY1" fmla="*/ 135382 h 128778"/>
              <a:gd name="connsiteX2" fmla="*/ 259841 w 255777"/>
              <a:gd name="connsiteY2" fmla="*/ 22605 h 128778"/>
              <a:gd name="connsiteX3" fmla="*/ 16001 w 255777"/>
              <a:gd name="connsiteY3" fmla="*/ 22605 h 128778"/>
              <a:gd name="connsiteX4" fmla="*/ 16001 w 255777"/>
              <a:gd name="connsiteY4" fmla="*/ 135382 h 12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77" h="128778">
                <a:moveTo>
                  <a:pt x="16001" y="135382"/>
                </a:moveTo>
                <a:lnTo>
                  <a:pt x="259841" y="135382"/>
                </a:lnTo>
                <a:lnTo>
                  <a:pt x="259841" y="22605"/>
                </a:lnTo>
                <a:lnTo>
                  <a:pt x="16001" y="22605"/>
                </a:lnTo>
                <a:lnTo>
                  <a:pt x="16001" y="135382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9"/>
          <p:cNvSpPr txBox="1"/>
          <p:nvPr/>
        </p:nvSpPr>
        <p:spPr>
          <a:xfrm>
            <a:off x="720242" y="437713"/>
            <a:ext cx="5980936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29" dirty="0">
                <a:solidFill>
                  <a:srgbClr val="000000"/>
                </a:solidFill>
                <a:latin typeface="MS Gothic"/>
                <a:ea typeface="MS Gothic"/>
              </a:rPr>
              <a:t>国別</a:t>
            </a:r>
            <a:r>
              <a:rPr lang="en-US" altLang="zh-CN" sz="3200" spc="-65" dirty="0">
                <a:solidFill>
                  <a:srgbClr val="000000"/>
                </a:solidFill>
                <a:latin typeface="MS Gothic"/>
                <a:ea typeface="MS Gothic"/>
              </a:rPr>
              <a:t>SDGs</a:t>
            </a:r>
            <a:r>
              <a:rPr lang="en-US" altLang="zh-CN" sz="3200" spc="-129" dirty="0">
                <a:solidFill>
                  <a:srgbClr val="000000"/>
                </a:solidFill>
                <a:latin typeface="MS Gothic"/>
                <a:ea typeface="MS Gothic"/>
              </a:rPr>
              <a:t>売上高（平</a:t>
            </a:r>
            <a:r>
              <a:rPr lang="en-US" altLang="zh-CN" sz="3200" spc="-125" dirty="0">
                <a:solidFill>
                  <a:srgbClr val="000000"/>
                </a:solidFill>
                <a:latin typeface="MS Gothic"/>
                <a:ea typeface="MS Gothic"/>
              </a:rPr>
              <a:t>均値）の比較</a:t>
            </a:r>
          </a:p>
        </p:txBody>
      </p:sp>
      <p:sp>
        <p:nvSpPr>
          <p:cNvPr id="180" name="TextBox 180"/>
          <p:cNvSpPr txBox="1"/>
          <p:nvPr/>
        </p:nvSpPr>
        <p:spPr>
          <a:xfrm>
            <a:off x="636727" y="1704911"/>
            <a:ext cx="3302249" cy="49263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213750"/>
              </a:lnSpc>
            </a:pPr>
            <a:r>
              <a:rPr lang="en-US" altLang="zh-CN" sz="1600" spc="-15" dirty="0">
                <a:solidFill>
                  <a:srgbClr val="575757"/>
                </a:solidFill>
                <a:latin typeface="Calibri"/>
                <a:ea typeface="Calibri"/>
              </a:rPr>
              <a:t>30</a:t>
            </a:r>
            <a:r>
              <a:rPr lang="en-US" altLang="zh-CN" sz="1600" spc="-10" dirty="0">
                <a:solidFill>
                  <a:srgbClr val="575757"/>
                </a:solidFill>
                <a:latin typeface="Calibri"/>
                <a:ea typeface="Calibri"/>
              </a:rPr>
              <a:t>.00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br/>
            <a:r>
              <a:rPr lang="en-US" altLang="zh-CN" sz="1600" spc="-15" dirty="0">
                <a:solidFill>
                  <a:srgbClr val="575757"/>
                </a:solidFill>
                <a:latin typeface="Calibri"/>
                <a:ea typeface="Calibri"/>
              </a:rPr>
              <a:t>25</a:t>
            </a:r>
            <a:r>
              <a:rPr lang="en-US" altLang="zh-CN" sz="1600" spc="-10" dirty="0">
                <a:solidFill>
                  <a:srgbClr val="575757"/>
                </a:solidFill>
                <a:latin typeface="Calibri"/>
                <a:ea typeface="Calibri"/>
              </a:rPr>
              <a:t>.00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br/>
            <a:r>
              <a:rPr lang="en-US" altLang="zh-CN" sz="1600" spc="-15" dirty="0">
                <a:solidFill>
                  <a:srgbClr val="575757"/>
                </a:solidFill>
                <a:latin typeface="Calibri"/>
                <a:ea typeface="Calibri"/>
              </a:rPr>
              <a:t>20</a:t>
            </a:r>
            <a:r>
              <a:rPr lang="en-US" altLang="zh-CN" sz="1600" spc="-10" dirty="0">
                <a:solidFill>
                  <a:srgbClr val="575757"/>
                </a:solidFill>
                <a:latin typeface="Calibri"/>
                <a:ea typeface="Calibri"/>
              </a:rPr>
              <a:t>.00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br/>
            <a:r>
              <a:rPr lang="en-US" altLang="zh-CN" sz="1600" spc="-15" dirty="0">
                <a:solidFill>
                  <a:srgbClr val="575757"/>
                </a:solidFill>
                <a:latin typeface="Calibri"/>
                <a:ea typeface="Calibri"/>
              </a:rPr>
              <a:t>15</a:t>
            </a:r>
            <a:r>
              <a:rPr lang="en-US" altLang="zh-CN" sz="1600" spc="-10" dirty="0">
                <a:solidFill>
                  <a:srgbClr val="575757"/>
                </a:solidFill>
                <a:latin typeface="Calibri"/>
                <a:ea typeface="Calibri"/>
              </a:rPr>
              <a:t>.00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br/>
            <a:r>
              <a:rPr lang="en-US" altLang="zh-CN" sz="1600" spc="-10" dirty="0">
                <a:solidFill>
                  <a:srgbClr val="575757"/>
                </a:solidFill>
                <a:latin typeface="Calibri"/>
                <a:ea typeface="Calibri"/>
              </a:rPr>
              <a:t>10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ea typeface="Calibri"/>
              </a:rPr>
              <a:t>.00</a:t>
            </a:r>
          </a:p>
          <a:p>
            <a:pPr>
              <a:lnSpc>
                <a:spcPts val="1114"/>
              </a:lnSpc>
            </a:pPr>
            <a:endParaRPr lang="en-US" dirty="0" smtClean="0"/>
          </a:p>
          <a:p>
            <a:pPr marL="0" indent="103022">
              <a:lnSpc>
                <a:spcPct val="100000"/>
              </a:lnSpc>
            </a:pPr>
            <a:r>
              <a:rPr lang="en-US" altLang="zh-CN" sz="1600" spc="-10" dirty="0">
                <a:solidFill>
                  <a:srgbClr val="575757"/>
                </a:solidFill>
                <a:latin typeface="Calibri"/>
                <a:ea typeface="Calibri"/>
              </a:rPr>
              <a:t>5.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ea typeface="Calibri"/>
              </a:rPr>
              <a:t>00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85"/>
              </a:lnSpc>
            </a:pPr>
            <a:endParaRPr lang="en-US" dirty="0" smtClean="0"/>
          </a:p>
          <a:p>
            <a:pPr marL="0" indent="103022">
              <a:lnSpc>
                <a:spcPct val="100000"/>
              </a:lnSpc>
            </a:pPr>
            <a:r>
              <a:rPr lang="en-US" altLang="zh-CN" sz="1600" spc="-10" dirty="0">
                <a:solidFill>
                  <a:srgbClr val="575757"/>
                </a:solidFill>
                <a:latin typeface="Calibri"/>
                <a:ea typeface="Calibri"/>
              </a:rPr>
              <a:t>0.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ea typeface="Calibri"/>
              </a:rPr>
              <a:t>00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00"/>
              </a:lnSpc>
            </a:pPr>
            <a:endParaRPr lang="en-US" dirty="0" smtClean="0"/>
          </a:p>
          <a:p>
            <a:pPr marL="0" indent="83515">
              <a:lnSpc>
                <a:spcPct val="100000"/>
              </a:lnSpc>
            </a:pPr>
            <a:r>
              <a:rPr lang="en-US" altLang="zh-CN" sz="1600" spc="-114" dirty="0">
                <a:solidFill>
                  <a:srgbClr val="000000"/>
                </a:solidFill>
                <a:latin typeface="MS Gothic"/>
                <a:ea typeface="MS Gothic"/>
              </a:rPr>
              <a:t>出所：</a:t>
            </a:r>
            <a:r>
              <a:rPr lang="en-US" altLang="zh-CN" sz="1600" spc="-60" dirty="0">
                <a:solidFill>
                  <a:srgbClr val="000000"/>
                </a:solidFill>
                <a:latin typeface="MS Gothic"/>
                <a:ea typeface="MS Gothic"/>
              </a:rPr>
              <a:t>MSCI</a:t>
            </a:r>
            <a:r>
              <a:rPr lang="en-US" altLang="zh-CN" sz="1600" spc="-119" dirty="0">
                <a:solidFill>
                  <a:srgbClr val="000000"/>
                </a:solidFill>
                <a:latin typeface="MS Gothic"/>
                <a:ea typeface="MS Gothic"/>
              </a:rPr>
              <a:t>の</a:t>
            </a:r>
            <a:r>
              <a:rPr lang="en-US" altLang="zh-CN" sz="1600" spc="-114" dirty="0">
                <a:solidFill>
                  <a:srgbClr val="000000"/>
                </a:solidFill>
                <a:latin typeface="MS Gothic"/>
                <a:ea typeface="MS Gothic"/>
              </a:rPr>
              <a:t>データをもとに講師作成</a:t>
            </a:r>
          </a:p>
        </p:txBody>
      </p:sp>
      <p:sp>
        <p:nvSpPr>
          <p:cNvPr id="181" name="TextBox 181"/>
          <p:cNvSpPr txBox="1"/>
          <p:nvPr/>
        </p:nvSpPr>
        <p:spPr>
          <a:xfrm>
            <a:off x="8268334" y="1704911"/>
            <a:ext cx="427739" cy="49406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60579">
              <a:lnSpc>
                <a:spcPct val="213750"/>
              </a:lnSpc>
            </a:pPr>
            <a:r>
              <a:rPr lang="en-US" altLang="zh-CN" sz="1600" spc="-20" dirty="0">
                <a:solidFill>
                  <a:srgbClr val="575757"/>
                </a:solidFill>
                <a:latin typeface="Calibri"/>
                <a:ea typeface="Calibri"/>
              </a:rPr>
              <a:t>600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lang="en-US" altLang="zh-CN" sz="1600" spc="-20" dirty="0">
                <a:solidFill>
                  <a:srgbClr val="575757"/>
                </a:solidFill>
                <a:latin typeface="Calibri"/>
                <a:ea typeface="Calibri"/>
              </a:rPr>
              <a:t>500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lang="en-US" altLang="zh-CN" sz="1600" spc="-20" dirty="0">
                <a:solidFill>
                  <a:srgbClr val="575757"/>
                </a:solidFill>
                <a:latin typeface="Calibri"/>
                <a:ea typeface="Calibri"/>
              </a:rPr>
              <a:t>400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lang="en-US" altLang="zh-CN" sz="1600" spc="-20" dirty="0">
                <a:solidFill>
                  <a:srgbClr val="575757"/>
                </a:solidFill>
                <a:latin typeface="Calibri"/>
                <a:ea typeface="Calibri"/>
              </a:rPr>
              <a:t>300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lang="en-US" altLang="zh-CN" sz="1600" spc="-20" dirty="0">
                <a:solidFill>
                  <a:srgbClr val="575757"/>
                </a:solidFill>
                <a:latin typeface="Calibri"/>
                <a:ea typeface="Calibri"/>
              </a:rPr>
              <a:t>200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lang="en-US" altLang="zh-CN" sz="1600" spc="-20" dirty="0">
                <a:solidFill>
                  <a:srgbClr val="575757"/>
                </a:solidFill>
                <a:latin typeface="Calibri"/>
                <a:ea typeface="Calibri"/>
              </a:rPr>
              <a:t>100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lang="en-US" altLang="zh-CN" sz="1600" spc="-15" dirty="0">
                <a:solidFill>
                  <a:srgbClr val="575757"/>
                </a:solidFill>
                <a:latin typeface="Calibri"/>
                <a:ea typeface="Calibri"/>
              </a:rPr>
              <a:t>0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2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27</a:t>
            </a:r>
          </a:p>
        </p:txBody>
      </p:sp>
      <p:sp>
        <p:nvSpPr>
          <p:cNvPr id="182" name="TextBox 182"/>
          <p:cNvSpPr txBox="1"/>
          <p:nvPr/>
        </p:nvSpPr>
        <p:spPr>
          <a:xfrm rot="16200000">
            <a:off x="1078121" y="5550936"/>
            <a:ext cx="1140459" cy="223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600" spc="-20" b="1" dirty="0">
                <a:solidFill>
                  <a:srgbClr val="575757"/>
                </a:solidFill>
                <a:latin typeface="宋体"/>
                <a:ea typeface="宋体"/>
              </a:rPr>
              <a:t>デンマーク</a:t>
            </a:r>
          </a:p>
        </p:txBody>
      </p:sp>
      <p:sp>
        <p:nvSpPr>
          <p:cNvPr id="183" name="TextBox 183"/>
          <p:cNvSpPr txBox="1"/>
          <p:nvPr/>
        </p:nvSpPr>
        <p:spPr>
          <a:xfrm rot="16200000">
            <a:off x="1534686" y="5550936"/>
            <a:ext cx="1140459" cy="223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600" spc="-20" b="1" dirty="0">
                <a:solidFill>
                  <a:srgbClr val="575757"/>
                </a:solidFill>
                <a:latin typeface="宋体"/>
                <a:ea typeface="宋体"/>
              </a:rPr>
              <a:t>ノルウェイ</a:t>
            </a:r>
          </a:p>
        </p:txBody>
      </p:sp>
      <p:sp>
        <p:nvSpPr>
          <p:cNvPr id="184" name="TextBox 184"/>
          <p:cNvSpPr txBox="1"/>
          <p:nvPr/>
        </p:nvSpPr>
        <p:spPr>
          <a:xfrm rot="16200000">
            <a:off x="2092978" y="5450200"/>
            <a:ext cx="937767" cy="223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600" spc="-20" b="1" dirty="0">
                <a:solidFill>
                  <a:srgbClr val="575757"/>
                </a:solidFill>
                <a:latin typeface="宋体"/>
                <a:ea typeface="宋体"/>
              </a:rPr>
              <a:t>フランス</a:t>
            </a:r>
          </a:p>
        </p:txBody>
      </p:sp>
      <p:sp>
        <p:nvSpPr>
          <p:cNvPr id="185" name="TextBox 185"/>
          <p:cNvSpPr txBox="1"/>
          <p:nvPr/>
        </p:nvSpPr>
        <p:spPr>
          <a:xfrm rot="16200000">
            <a:off x="2752489" y="5246898"/>
            <a:ext cx="532383" cy="223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600" spc="-30" b="1" dirty="0">
                <a:solidFill>
                  <a:srgbClr val="575757"/>
                </a:solidFill>
                <a:latin typeface="宋体"/>
                <a:ea typeface="宋体"/>
              </a:rPr>
              <a:t>日本</a:t>
            </a:r>
          </a:p>
        </p:txBody>
      </p:sp>
      <p:sp>
        <p:nvSpPr>
          <p:cNvPr id="186" name="TextBox 186"/>
          <p:cNvSpPr txBox="1"/>
          <p:nvPr/>
        </p:nvSpPr>
        <p:spPr>
          <a:xfrm rot="16200000">
            <a:off x="3107835" y="5347635"/>
            <a:ext cx="735075" cy="223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600" spc="-25" b="1" dirty="0">
                <a:solidFill>
                  <a:srgbClr val="575757"/>
                </a:solidFill>
                <a:latin typeface="宋体"/>
                <a:ea typeface="宋体"/>
              </a:rPr>
              <a:t>ドイツ</a:t>
            </a:r>
          </a:p>
        </p:txBody>
      </p:sp>
      <p:sp>
        <p:nvSpPr>
          <p:cNvPr id="187" name="TextBox 187"/>
          <p:cNvSpPr txBox="1"/>
          <p:nvPr/>
        </p:nvSpPr>
        <p:spPr>
          <a:xfrm rot="16200000">
            <a:off x="3564654" y="5347634"/>
            <a:ext cx="735075" cy="223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600" spc="-25" b="1" dirty="0">
                <a:solidFill>
                  <a:srgbClr val="575757"/>
                </a:solidFill>
                <a:latin typeface="宋体"/>
                <a:ea typeface="宋体"/>
              </a:rPr>
              <a:t>インド</a:t>
            </a:r>
          </a:p>
        </p:txBody>
      </p:sp>
      <p:sp>
        <p:nvSpPr>
          <p:cNvPr id="188" name="TextBox 188"/>
          <p:cNvSpPr txBox="1"/>
          <p:nvPr/>
        </p:nvSpPr>
        <p:spPr>
          <a:xfrm rot="16200000">
            <a:off x="4122565" y="5246898"/>
            <a:ext cx="532383" cy="223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600" spc="-30" b="1" dirty="0">
                <a:solidFill>
                  <a:srgbClr val="575757"/>
                </a:solidFill>
                <a:latin typeface="宋体"/>
                <a:ea typeface="宋体"/>
              </a:rPr>
              <a:t>中国</a:t>
            </a:r>
          </a:p>
        </p:txBody>
      </p:sp>
      <p:sp>
        <p:nvSpPr>
          <p:cNvPr id="189" name="TextBox 189"/>
          <p:cNvSpPr txBox="1"/>
          <p:nvPr/>
        </p:nvSpPr>
        <p:spPr>
          <a:xfrm rot="16200000">
            <a:off x="4579511" y="5246898"/>
            <a:ext cx="532383" cy="223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600" spc="-30" b="1" dirty="0">
                <a:solidFill>
                  <a:srgbClr val="575757"/>
                </a:solidFill>
                <a:latin typeface="宋体"/>
                <a:ea typeface="宋体"/>
              </a:rPr>
              <a:t>英国</a:t>
            </a:r>
          </a:p>
        </p:txBody>
      </p:sp>
      <p:sp>
        <p:nvSpPr>
          <p:cNvPr id="190" name="TextBox 190"/>
          <p:cNvSpPr txBox="1"/>
          <p:nvPr/>
        </p:nvSpPr>
        <p:spPr>
          <a:xfrm rot="16200000">
            <a:off x="5036457" y="5246898"/>
            <a:ext cx="532383" cy="223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600" spc="-30" b="1" dirty="0">
                <a:solidFill>
                  <a:srgbClr val="575757"/>
                </a:solidFill>
                <a:latin typeface="宋体"/>
                <a:ea typeface="宋体"/>
              </a:rPr>
              <a:t>米国</a:t>
            </a:r>
          </a:p>
        </p:txBody>
      </p:sp>
      <p:sp>
        <p:nvSpPr>
          <p:cNvPr id="191" name="TextBox 191"/>
          <p:cNvSpPr txBox="1"/>
          <p:nvPr/>
        </p:nvSpPr>
        <p:spPr>
          <a:xfrm rot="16200000">
            <a:off x="5493022" y="5246898"/>
            <a:ext cx="532383" cy="223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600" spc="-30" b="1" dirty="0">
                <a:solidFill>
                  <a:srgbClr val="575757"/>
                </a:solidFill>
                <a:latin typeface="宋体"/>
                <a:ea typeface="宋体"/>
              </a:rPr>
              <a:t>韓国</a:t>
            </a:r>
          </a:p>
        </p:txBody>
      </p:sp>
      <p:sp>
        <p:nvSpPr>
          <p:cNvPr id="192" name="TextBox 192"/>
          <p:cNvSpPr txBox="1"/>
          <p:nvPr/>
        </p:nvSpPr>
        <p:spPr>
          <a:xfrm rot="16200000">
            <a:off x="5848495" y="5347634"/>
            <a:ext cx="735075" cy="223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600" spc="-25" b="1" dirty="0">
                <a:solidFill>
                  <a:srgbClr val="575757"/>
                </a:solidFill>
                <a:latin typeface="宋体"/>
                <a:ea typeface="宋体"/>
              </a:rPr>
              <a:t>スイス</a:t>
            </a:r>
          </a:p>
        </p:txBody>
      </p:sp>
      <p:sp>
        <p:nvSpPr>
          <p:cNvPr id="193" name="TextBox 193"/>
          <p:cNvSpPr txBox="1"/>
          <p:nvPr/>
        </p:nvSpPr>
        <p:spPr>
          <a:xfrm rot="16200000">
            <a:off x="5899549" y="5753917"/>
            <a:ext cx="1546149" cy="2237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600" spc="-15" b="1" dirty="0">
                <a:solidFill>
                  <a:srgbClr val="575757"/>
                </a:solidFill>
                <a:latin typeface="宋体"/>
                <a:ea typeface="宋体"/>
              </a:rPr>
              <a:t>オーストラリア</a:t>
            </a:r>
          </a:p>
        </p:txBody>
      </p:sp>
      <p:sp>
        <p:nvSpPr>
          <p:cNvPr id="194" name="TextBox 194"/>
          <p:cNvSpPr txBox="1"/>
          <p:nvPr/>
        </p:nvSpPr>
        <p:spPr>
          <a:xfrm rot="16200000">
            <a:off x="6660660" y="5450200"/>
            <a:ext cx="937767" cy="223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600" spc="-20" b="1" dirty="0">
                <a:solidFill>
                  <a:srgbClr val="575757"/>
                </a:solidFill>
                <a:latin typeface="宋体"/>
                <a:ea typeface="宋体"/>
              </a:rPr>
              <a:t>イタリア</a:t>
            </a:r>
          </a:p>
        </p:txBody>
      </p:sp>
      <p:sp>
        <p:nvSpPr>
          <p:cNvPr id="195" name="TextBox 195"/>
          <p:cNvSpPr txBox="1"/>
          <p:nvPr/>
        </p:nvSpPr>
        <p:spPr>
          <a:xfrm rot="16200000">
            <a:off x="7218952" y="5347635"/>
            <a:ext cx="735075" cy="223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600" spc="-25" b="1" dirty="0">
                <a:solidFill>
                  <a:srgbClr val="575757"/>
                </a:solidFill>
                <a:latin typeface="宋体"/>
                <a:ea typeface="宋体"/>
              </a:rPr>
              <a:t>カナダ</a:t>
            </a:r>
          </a:p>
        </p:txBody>
      </p:sp>
      <p:sp>
        <p:nvSpPr>
          <p:cNvPr id="196" name="TextBox 196"/>
          <p:cNvSpPr txBox="1"/>
          <p:nvPr/>
        </p:nvSpPr>
        <p:spPr>
          <a:xfrm rot="16200000">
            <a:off x="7776863" y="5246899"/>
            <a:ext cx="532383" cy="223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zh-CN" altLang="en-US" sz="1600" spc="-30" b="1" dirty="0">
                <a:solidFill>
                  <a:srgbClr val="575757"/>
                </a:solidFill>
                <a:latin typeface="宋体"/>
                <a:ea typeface="宋体"/>
              </a:rPr>
              <a:t>台湾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287780" y="1206929"/>
          <a:ext cx="6861047" cy="29701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4003"/>
                <a:gridCol w="958519"/>
                <a:gridCol w="715778"/>
                <a:gridCol w="762744"/>
              </a:tblGrid>
              <a:tr h="350498">
                <a:tc rowSpan="4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425"/>
                        </a:lnSpc>
                      </a:pPr>
                      <a:endParaRPr lang="en-US" dirty="0" smtClean="0"/>
                    </a:p>
                    <a:p>
                      <a:pPr marL="0" indent="1346580">
                        <a:lnSpc>
                          <a:spcPct val="100000"/>
                        </a:lnSpc>
                      </a:pPr>
                      <a:r>
                        <a:rPr lang="en-US" altLang="zh-CN" sz="1600" spc="-10" b="1" dirty="0">
                          <a:solidFill>
                            <a:srgbClr val="575757"/>
                          </a:solidFill>
                          <a:latin typeface="Calibri"/>
                          <a:ea typeface="Calibri"/>
                        </a:rPr>
                        <a:t>SD</a:t>
                      </a:r>
                      <a:r>
                        <a:rPr lang="en-US" altLang="zh-CN" sz="1600" b="1" dirty="0">
                          <a:solidFill>
                            <a:srgbClr val="575757"/>
                          </a:solidFill>
                          <a:latin typeface="Calibri"/>
                          <a:ea typeface="Calibri"/>
                        </a:rPr>
                        <a:t>Gs</a:t>
                      </a:r>
                    </a:p>
                    <a:p>
                      <a:pPr marL="0" indent="1346580">
                        <a:lnSpc>
                          <a:spcPct val="81666"/>
                        </a:lnSpc>
                      </a:pPr>
                      <a:r>
                        <a:rPr lang="zh-CN" altLang="en-US" sz="1600" spc="-15" b="1" dirty="0">
                          <a:solidFill>
                            <a:srgbClr val="575757"/>
                          </a:solidFill>
                          <a:latin typeface="宋体"/>
                          <a:ea typeface="宋体"/>
                        </a:rPr>
                        <a:t>売上高</a:t>
                      </a:r>
                      <a:r>
                        <a:rPr lang="zh-CN" altLang="en-US" sz="1600" spc="-10" b="1" dirty="0">
                          <a:solidFill>
                            <a:srgbClr val="575757"/>
                          </a:solidFill>
                          <a:latin typeface="宋体"/>
                          <a:ea typeface="宋体"/>
                        </a:rPr>
                        <a:t>比率（左）</a:t>
                      </a:r>
                    </a:p>
                  </a:txBody>
                  <a:tcPr marL="0" marR="0" marT="0" marB="0">
                    <a:lnR w="5273">
                      <a:solidFill>
                        <a:srgbClr val="D2D2D2"/>
                      </a:solidFill>
                      <a:prstDash val="solid"/>
                    </a:lnR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</a:pPr>
                      <a:endParaRPr lang="en-US" dirty="0" smtClean="0"/>
                    </a:p>
                    <a:p>
                      <a:pPr marL="0" indent="14887">
                        <a:lnSpc>
                          <a:spcPct val="100000"/>
                        </a:lnSpc>
                      </a:pPr>
                      <a:r>
                        <a:rPr lang="zh-CN" altLang="en-US" sz="850" spc="94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国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4887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zh-CN" altLang="en-US" sz="850" spc="214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SD</a:t>
                      </a:r>
                      <a:r>
                        <a:rPr lang="zh-CN" altLang="en-US" sz="850" spc="209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Gs</a:t>
                      </a:r>
                    </a:p>
                    <a:p>
                      <a:pPr marL="0" indent="14887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zh-CN" altLang="en-US" sz="850" spc="14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売上高</a:t>
                      </a:r>
                      <a:r>
                        <a:rPr lang="zh-CN" altLang="en-US" sz="850" spc="13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比率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14"/>
                        </a:lnSpc>
                      </a:pPr>
                      <a:endParaRPr lang="en-US" dirty="0" smtClean="0"/>
                    </a:p>
                    <a:p>
                      <a:pPr marL="0" indent="14888">
                        <a:lnSpc>
                          <a:spcPct val="100000"/>
                        </a:lnSpc>
                      </a:pPr>
                      <a:r>
                        <a:rPr lang="zh-CN" altLang="en-US" sz="750" spc="15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サンプ</a:t>
                      </a:r>
                      <a:r>
                        <a:rPr lang="zh-CN" altLang="en-US" sz="750" spc="14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ル数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</a:tr>
              <a:tr h="17428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T="0" marB="0">
                    <a:lnR w="5273">
                      <a:solidFill>
                        <a:srgbClr val="D2D2D2"/>
                      </a:solidFill>
                      <a:prstDash val="solid"/>
                    </a:lnR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4887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14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デンマ</a:t>
                      </a:r>
                      <a:r>
                        <a:rPr lang="zh-CN" altLang="en-US" sz="850" spc="13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ーク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378595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5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24</a:t>
                      </a:r>
                      <a:r>
                        <a:rPr lang="zh-CN" altLang="en-US" sz="850" spc="5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.78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592304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8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15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</a:tr>
              <a:tr h="17409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T="0" marB="0">
                    <a:lnR w="5273">
                      <a:solidFill>
                        <a:srgbClr val="D2D2D2"/>
                      </a:solidFill>
                      <a:prstDash val="solid"/>
                    </a:lnR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4887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14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ノルウ</a:t>
                      </a:r>
                      <a:r>
                        <a:rPr lang="zh-CN" altLang="en-US" sz="850" spc="13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ェイ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378595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5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14</a:t>
                      </a:r>
                      <a:r>
                        <a:rPr lang="zh-CN" altLang="en-US" sz="850" spc="5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.07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592304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8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10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</a:tr>
              <a:tr h="5252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T="0" marB="0">
                    <a:lnR w="5273">
                      <a:solidFill>
                        <a:srgbClr val="D2D2D2"/>
                      </a:solidFill>
                      <a:prstDash val="solid"/>
                    </a:lnR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121472">
                <a:tc rowSpan="4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dirty="0" smtClean="0"/>
                    </a:p>
                    <a:p>
                      <a:pPr>
                        <a:lnSpc>
                          <a:spcPts val="1110"/>
                        </a:lnSpc>
                      </a:pPr>
                      <a:endParaRPr lang="en-US" dirty="0" smtClean="0"/>
                    </a:p>
                    <a:p>
                      <a:pPr marL="0" indent="1346580">
                        <a:lnSpc>
                          <a:spcPct val="100000"/>
                        </a:lnSpc>
                      </a:pPr>
                      <a:r>
                        <a:rPr lang="zh-CN" altLang="en-US" sz="1600" spc="-15" b="1" dirty="0">
                          <a:solidFill>
                            <a:srgbClr val="575757"/>
                          </a:solidFill>
                          <a:latin typeface="宋体"/>
                          <a:ea typeface="宋体"/>
                        </a:rPr>
                        <a:t>サンプ</a:t>
                      </a:r>
                      <a:r>
                        <a:rPr lang="zh-CN" altLang="en-US" sz="1600" spc="-10" b="1" dirty="0">
                          <a:solidFill>
                            <a:srgbClr val="575757"/>
                          </a:solidFill>
                          <a:latin typeface="宋体"/>
                          <a:ea typeface="宋体"/>
                        </a:rPr>
                        <a:t>ル数（右）</a:t>
                      </a:r>
                    </a:p>
                  </a:txBody>
                  <a:tcPr marL="0" marR="0" marT="0" marB="0">
                    <a:lnR w="5273">
                      <a:solidFill>
                        <a:srgbClr val="D2D2D2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4887">
                        <a:lnSpc>
                          <a:spcPct val="86666"/>
                        </a:lnSpc>
                      </a:pPr>
                      <a:r>
                        <a:rPr lang="zh-CN" altLang="en-US" sz="850" spc="139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フラ</a:t>
                      </a:r>
                      <a:r>
                        <a:rPr lang="zh-CN" altLang="en-US" sz="850" spc="13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ンス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378595">
                        <a:lnSpc>
                          <a:spcPct val="86666"/>
                        </a:lnSpc>
                      </a:pPr>
                      <a:r>
                        <a:rPr lang="zh-CN" altLang="en-US" sz="850" spc="5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12</a:t>
                      </a:r>
                      <a:r>
                        <a:rPr lang="zh-CN" altLang="en-US" sz="850" spc="5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.05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592304">
                        <a:lnSpc>
                          <a:spcPct val="86666"/>
                        </a:lnSpc>
                      </a:pPr>
                      <a:r>
                        <a:rPr lang="zh-CN" altLang="en-US" sz="850" spc="8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74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</a:tr>
              <a:tr h="17409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T="0" marB="0">
                    <a:lnR w="5273">
                      <a:solidFill>
                        <a:srgbClr val="D2D2D2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4887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12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日本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378595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5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11</a:t>
                      </a:r>
                      <a:r>
                        <a:rPr lang="zh-CN" altLang="en-US" sz="850" spc="5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.07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522834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94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322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</a:tr>
              <a:tr h="17399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T="0" marB="0">
                    <a:lnR w="5273">
                      <a:solidFill>
                        <a:srgbClr val="D2D2D2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4887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129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ドイツ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47719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4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9.</a:t>
                      </a:r>
                      <a:r>
                        <a:rPr lang="zh-CN" altLang="en-US" sz="850" spc="3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30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592304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8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59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</a:tr>
              <a:tr h="5163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T="0" marB="0">
                    <a:lnR w="5273">
                      <a:solidFill>
                        <a:srgbClr val="D2D2D2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12264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5273">
                      <a:solidFill>
                        <a:srgbClr val="D2D2D2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indent="14887">
                        <a:lnSpc>
                          <a:spcPct val="87500"/>
                        </a:lnSpc>
                      </a:pPr>
                      <a:r>
                        <a:rPr lang="zh-CN" altLang="en-US" sz="850" spc="129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インド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47719">
                        <a:lnSpc>
                          <a:spcPct val="87500"/>
                        </a:lnSpc>
                      </a:pPr>
                      <a:r>
                        <a:rPr lang="zh-CN" altLang="en-US" sz="850" spc="4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9.</a:t>
                      </a:r>
                      <a:r>
                        <a:rPr lang="zh-CN" altLang="en-US" sz="850" spc="3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17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592304">
                        <a:lnSpc>
                          <a:spcPct val="87500"/>
                        </a:lnSpc>
                      </a:pPr>
                      <a:r>
                        <a:rPr lang="zh-CN" altLang="en-US" sz="850" spc="8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77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</a:tr>
              <a:tr h="17409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T="0" marB="0">
                    <a:lnR w="5273">
                      <a:solidFill>
                        <a:srgbClr val="D2D2D2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indent="14887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12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中国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47719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4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8.</a:t>
                      </a:r>
                      <a:r>
                        <a:rPr lang="zh-CN" altLang="en-US" sz="850" spc="3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69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522834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94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366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</a:tr>
              <a:tr h="17399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T="0" marB="0">
                    <a:lnR w="5273">
                      <a:solidFill>
                        <a:srgbClr val="D2D2D2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indent="14887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12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英国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47719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4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8.</a:t>
                      </a:r>
                      <a:r>
                        <a:rPr lang="zh-CN" altLang="en-US" sz="850" spc="3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61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592304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8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99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</a:tr>
              <a:tr h="17409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5273">
                      <a:solidFill>
                        <a:srgbClr val="D2D2D2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indent="14887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12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米国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47719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4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8.</a:t>
                      </a:r>
                      <a:r>
                        <a:rPr lang="zh-CN" altLang="en-US" sz="850" spc="3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27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522834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94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584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</a:tr>
              <a:tr h="17400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T="0" marB="0">
                    <a:lnR w="5273">
                      <a:solidFill>
                        <a:srgbClr val="D2D2D2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indent="14887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12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韓国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47719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4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7.</a:t>
                      </a:r>
                      <a:r>
                        <a:rPr lang="zh-CN" altLang="en-US" sz="850" spc="3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45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522834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94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108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</a:tr>
              <a:tr h="17428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T="0" marB="0">
                    <a:lnR w="5273">
                      <a:solidFill>
                        <a:srgbClr val="D2D2D2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indent="14887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129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スイス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47719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4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7.</a:t>
                      </a:r>
                      <a:r>
                        <a:rPr lang="zh-CN" altLang="en-US" sz="850" spc="3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02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592304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8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43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</a:tr>
              <a:tr h="17404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5273">
                      <a:solidFill>
                        <a:srgbClr val="D2D2D2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indent="14887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144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オースト</a:t>
                      </a:r>
                      <a:r>
                        <a:rPr lang="zh-CN" altLang="en-US" sz="850" spc="139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ラリア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47719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4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4.</a:t>
                      </a:r>
                      <a:r>
                        <a:rPr lang="zh-CN" altLang="en-US" sz="850" spc="3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77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592304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8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68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</a:tr>
              <a:tr h="17404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T="0" marB="0">
                    <a:lnR w="5273">
                      <a:solidFill>
                        <a:srgbClr val="D2D2D2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indent="14887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139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イタ</a:t>
                      </a:r>
                      <a:r>
                        <a:rPr lang="zh-CN" altLang="en-US" sz="850" spc="13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リア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47719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4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4.</a:t>
                      </a:r>
                      <a:r>
                        <a:rPr lang="zh-CN" altLang="en-US" sz="850" spc="3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53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592304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8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17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</a:tr>
              <a:tr h="17404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T="0" marB="0">
                    <a:lnR w="5273">
                      <a:solidFill>
                        <a:srgbClr val="D2D2D2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indent="14887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129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カナダ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47719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4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4.</a:t>
                      </a:r>
                      <a:r>
                        <a:rPr lang="zh-CN" altLang="en-US" sz="850" spc="3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23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592304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8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93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</a:tr>
              <a:tr h="1822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5273">
                      <a:solidFill>
                        <a:srgbClr val="D2D2D2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indent="14887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12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台湾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47719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4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3.</a:t>
                      </a:r>
                      <a:r>
                        <a:rPr lang="zh-CN" altLang="en-US" sz="850" spc="3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92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592304">
                        <a:lnSpc>
                          <a:spcPct val="100000"/>
                        </a:lnSpc>
                        <a:spcBef>
                          <a:spcPts val="139"/>
                        </a:spcBef>
                      </a:pPr>
                      <a:r>
                        <a:rPr lang="zh-CN" altLang="en-US" sz="850" spc="85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88</a:t>
                      </a:r>
                    </a:p>
                  </a:txBody>
                  <a:tcPr marL="0" marR="0" marT="0" marB="0">
                    <a:lnL w="5273">
                      <a:solidFill>
                        <a:srgbClr val="D2D2D2"/>
                      </a:solidFill>
                      <a:prstDash val="solid"/>
                    </a:lnL>
                    <a:lnR w="5273">
                      <a:solidFill>
                        <a:srgbClr val="D2D2D2"/>
                      </a:solidFill>
                      <a:prstDash val="solid"/>
                    </a:lnR>
                    <a:lnT w="5273">
                      <a:solidFill>
                        <a:srgbClr val="D2D2D2"/>
                      </a:solidFill>
                      <a:prstDash val="solid"/>
                    </a:lnT>
                    <a:lnB w="5273">
                      <a:solidFill>
                        <a:srgbClr val="D2D2D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8"/>
          <p:cNvSpPr txBox="1"/>
          <p:nvPr/>
        </p:nvSpPr>
        <p:spPr>
          <a:xfrm>
            <a:off x="720242" y="579081"/>
            <a:ext cx="7715758" cy="60664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384" dirty="0">
                <a:solidFill>
                  <a:srgbClr val="000000"/>
                </a:solidFill>
                <a:latin typeface="MS Gothic"/>
                <a:ea typeface="MS Gothic"/>
              </a:rPr>
              <a:t>まとめ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7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4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400" spc="-204" dirty="0">
                <a:solidFill>
                  <a:srgbClr val="000000"/>
                </a:solidFill>
                <a:latin typeface="MS Gothic"/>
                <a:ea typeface="MS Gothic"/>
              </a:rPr>
              <a:t>リターンは、経済的リターンと社会的リターンに分類す</a:t>
            </a:r>
          </a:p>
          <a:p>
            <a:pPr>
              <a:lnSpc>
                <a:spcPts val="544"/>
              </a:lnSpc>
            </a:pPr>
            <a:endParaRPr lang="en-US" dirty="0" smtClean="0"/>
          </a:p>
          <a:p>
            <a:pPr marL="0" indent="228599">
              <a:lnSpc>
                <a:spcPct val="100000"/>
              </a:lnSpc>
            </a:pPr>
            <a:r>
              <a:rPr lang="en-US" altLang="zh-CN" sz="2400" spc="-320" dirty="0">
                <a:solidFill>
                  <a:srgbClr val="000000"/>
                </a:solidFill>
                <a:latin typeface="MS Gothic"/>
                <a:ea typeface="MS Gothic"/>
              </a:rPr>
              <a:t>る</a:t>
            </a:r>
            <a:r>
              <a:rPr lang="en-US" altLang="zh-CN" sz="2400" spc="-315" dirty="0">
                <a:solidFill>
                  <a:srgbClr val="000000"/>
                </a:solidFill>
                <a:latin typeface="MS Gothic"/>
                <a:ea typeface="MS Gothic"/>
              </a:rPr>
              <a:t>ことが出来る。</a:t>
            </a:r>
          </a:p>
          <a:p>
            <a:pPr>
              <a:lnSpc>
                <a:spcPts val="1235"/>
              </a:lnSpc>
            </a:pPr>
            <a:endParaRPr lang="en-US" dirty="0" smtClean="0"/>
          </a:p>
          <a:p>
            <a:pPr hangingPunct="0" marL="228599" indent="-228599">
              <a:lnSpc>
                <a:spcPct val="120416"/>
              </a:lnSpc>
            </a:pPr>
            <a:r>
              <a:rPr lang="en-US" altLang="zh-CN" sz="2400" spc="-6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89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400" spc="-184" dirty="0">
                <a:solidFill>
                  <a:srgbClr val="000000"/>
                </a:solidFill>
                <a:latin typeface="MS Gothic"/>
                <a:ea typeface="MS Gothic"/>
              </a:rPr>
              <a:t>投資手法は、超過リターンを追求する「</a:t>
            </a:r>
            <a:r>
              <a:rPr lang="en-US" altLang="zh-CN" sz="2400" spc="-90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400" spc="-184" dirty="0">
                <a:solidFill>
                  <a:srgbClr val="000000"/>
                </a:solidFill>
                <a:latin typeface="MS Gothic"/>
                <a:ea typeface="MS Gothic"/>
              </a:rPr>
              <a:t>アクティブ</a:t>
            </a:r>
            <a:r>
              <a:rPr lang="en-US" altLang="zh-CN" sz="2400" spc="-245" dirty="0">
                <a:solidFill>
                  <a:srgbClr val="000000"/>
                </a:solidFill>
                <a:latin typeface="MS Gothic"/>
                <a:ea typeface="MS Gothic"/>
              </a:rPr>
              <a:t>運用」と市場の持続的なリターンを追求する「</a:t>
            </a:r>
            <a:r>
              <a:rPr lang="en-US" altLang="zh-CN" sz="2400" spc="-114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400" spc="-250" dirty="0">
                <a:solidFill>
                  <a:srgbClr val="000000"/>
                </a:solidFill>
                <a:latin typeface="MS Gothic"/>
                <a:ea typeface="MS Gothic"/>
              </a:rPr>
              <a:t>ノン</a:t>
            </a:r>
            <a:r>
              <a:rPr lang="en-US" altLang="zh-CN" sz="2400" spc="-240" dirty="0">
                <a:solidFill>
                  <a:srgbClr val="000000"/>
                </a:solidFill>
                <a:latin typeface="MS Gothic"/>
                <a:ea typeface="MS Gothic"/>
              </a:rPr>
              <a:t>アク</a:t>
            </a:r>
            <a:r>
              <a:rPr lang="en-US" altLang="zh-CN" sz="2400" spc="-354" dirty="0">
                <a:solidFill>
                  <a:srgbClr val="000000"/>
                </a:solidFill>
                <a:latin typeface="MS Gothic"/>
                <a:ea typeface="MS Gothic"/>
              </a:rPr>
              <a:t>ティブ運用」に分けること</a:t>
            </a:r>
            <a:r>
              <a:rPr lang="en-US" altLang="zh-CN" sz="2400" spc="-350" dirty="0">
                <a:solidFill>
                  <a:srgbClr val="000000"/>
                </a:solidFill>
                <a:latin typeface="MS Gothic"/>
                <a:ea typeface="MS Gothic"/>
              </a:rPr>
              <a:t>ができる。</a:t>
            </a:r>
          </a:p>
          <a:p>
            <a:pPr>
              <a:lnSpc>
                <a:spcPts val="133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64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94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400" spc="-189" dirty="0">
                <a:solidFill>
                  <a:srgbClr val="000000"/>
                </a:solidFill>
                <a:latin typeface="MS Gothic"/>
                <a:ea typeface="MS Gothic"/>
              </a:rPr>
              <a:t>アクティブ運用は超過リターンで評価すべき。</a:t>
            </a:r>
          </a:p>
          <a:p>
            <a:pPr>
              <a:lnSpc>
                <a:spcPts val="15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7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4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400" spc="-209" dirty="0">
                <a:solidFill>
                  <a:srgbClr val="000000"/>
                </a:solidFill>
                <a:latin typeface="MS Gothic"/>
                <a:ea typeface="MS Gothic"/>
              </a:rPr>
              <a:t>ノンアクティブ運用は社会的リターンで評価すべき。</a:t>
            </a:r>
          </a:p>
          <a:p>
            <a:pPr>
              <a:lnSpc>
                <a:spcPts val="15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8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229" dirty="0">
                <a:solidFill>
                  <a:srgbClr val="000000"/>
                </a:solidFill>
                <a:latin typeface="MS Gothic"/>
                <a:ea typeface="MS Gothic"/>
              </a:rPr>
              <a:t>したがって、社会的リターンの評価が重要である。</a:t>
            </a:r>
          </a:p>
          <a:p>
            <a:pPr>
              <a:lnSpc>
                <a:spcPts val="15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MS Gothic"/>
                <a:ea typeface="MS Gothic"/>
              </a:rPr>
              <a:t>SDGs</a:t>
            </a:r>
            <a:r>
              <a:rPr lang="en-US" altLang="zh-CN" sz="2400" dirty="0">
                <a:solidFill>
                  <a:srgbClr val="000000"/>
                </a:solidFill>
                <a:latin typeface="MS Gothic"/>
                <a:ea typeface="MS Gothic"/>
              </a:rPr>
              <a:t>が活用できないか</a:t>
            </a:r>
            <a:r>
              <a:rPr lang="en-US" altLang="zh-CN" sz="2400" dirty="0">
                <a:solidFill>
                  <a:srgbClr val="000000"/>
                </a:solidFill>
                <a:latin typeface="MS Gothic"/>
                <a:ea typeface="MS Gothic"/>
              </a:rPr>
              <a:t>。</a:t>
            </a:r>
            <a:r>
              <a:rPr lang="en-US" altLang="zh-CN" sz="2400" dirty="0">
                <a:solidFill>
                  <a:srgbClr val="000000"/>
                </a:solidFill>
                <a:latin typeface="MS Gothic"/>
                <a:cs typeface="MS Gothic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MS Gothic"/>
                <a:ea typeface="MS Gothic"/>
              </a:rPr>
              <a:t>→</a:t>
            </a:r>
            <a:r>
              <a:rPr lang="en-US" altLang="zh-CN" sz="2400" spc="104" dirty="0">
                <a:solidFill>
                  <a:srgbClr val="000000"/>
                </a:solidFill>
                <a:latin typeface="MS Gothic"/>
                <a:cs typeface="MS Gothic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MS Gothic"/>
                <a:ea typeface="MS Gothic"/>
              </a:rPr>
              <a:t>パネル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29"/>
              </a:lnSpc>
            </a:pPr>
            <a:endParaRPr lang="en-US" dirty="0" smtClean="0"/>
          </a:p>
          <a:p>
            <a:pPr marL="0" indent="7548092">
              <a:lnSpc>
                <a:spcPct val="100000"/>
              </a:lnSpc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28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Box 199"/>
          <p:cNvSpPr txBox="1"/>
          <p:nvPr/>
        </p:nvSpPr>
        <p:spPr>
          <a:xfrm>
            <a:off x="786079" y="4945991"/>
            <a:ext cx="7649921" cy="16995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69" dirty="0">
                <a:solidFill>
                  <a:srgbClr val="000000"/>
                </a:solidFill>
                <a:latin typeface="MS Gothic"/>
                <a:ea typeface="MS Gothic"/>
              </a:rPr>
              <a:t>ご注意</a:t>
            </a:r>
          </a:p>
          <a:p>
            <a:pPr>
              <a:lnSpc>
                <a:spcPts val="665"/>
              </a:lnSpc>
            </a:pPr>
            <a:endParaRPr lang="en-US" dirty="0" smtClean="0"/>
          </a:p>
          <a:p>
            <a:pPr hangingPunct="0" marL="0">
              <a:lnSpc>
                <a:spcPct val="95416"/>
              </a:lnSpc>
            </a:pPr>
            <a:r>
              <a:rPr lang="en-US" altLang="zh-CN" sz="2000" spc="-100" dirty="0">
                <a:solidFill>
                  <a:srgbClr val="000000"/>
                </a:solidFill>
                <a:latin typeface="MS Gothic"/>
                <a:ea typeface="MS Gothic"/>
              </a:rPr>
              <a:t>本資料および講演で</a:t>
            </a:r>
            <a:r>
              <a:rPr lang="en-US" altLang="zh-CN" sz="2000" spc="-94" dirty="0">
                <a:solidFill>
                  <a:srgbClr val="000000"/>
                </a:solidFill>
                <a:latin typeface="MS Gothic"/>
                <a:ea typeface="MS Gothic"/>
              </a:rPr>
              <a:t>の意見は、講師の個人的な見解であり、講師が所</a:t>
            </a:r>
            <a:r>
              <a:rPr lang="en-US" altLang="zh-CN" sz="2000" spc="-104" dirty="0">
                <a:solidFill>
                  <a:srgbClr val="000000"/>
                </a:solidFill>
                <a:latin typeface="MS Gothic"/>
                <a:ea typeface="MS Gothic"/>
              </a:rPr>
              <a:t>属する組織のものではありません。内容についてのすべて</a:t>
            </a:r>
            <a:r>
              <a:rPr lang="en-US" altLang="zh-CN" sz="2000" spc="-100" dirty="0">
                <a:solidFill>
                  <a:srgbClr val="000000"/>
                </a:solidFill>
                <a:latin typeface="MS Gothic"/>
                <a:ea typeface="MS Gothic"/>
              </a:rPr>
              <a:t>の責任は講</a:t>
            </a:r>
            <a:r>
              <a:rPr lang="en-US" altLang="zh-CN" sz="2000" spc="-245" dirty="0">
                <a:solidFill>
                  <a:srgbClr val="000000"/>
                </a:solidFill>
                <a:latin typeface="MS Gothic"/>
                <a:ea typeface="MS Gothic"/>
              </a:rPr>
              <a:t>師に</a:t>
            </a:r>
            <a:r>
              <a:rPr lang="en-US" altLang="zh-CN" sz="2000" spc="-240" dirty="0">
                <a:solidFill>
                  <a:srgbClr val="000000"/>
                </a:solidFill>
                <a:latin typeface="MS Gothic"/>
                <a:ea typeface="MS Gothic"/>
              </a:rPr>
              <a:t>あります。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marL="0" indent="7482255">
              <a:lnSpc>
                <a:spcPct val="100000"/>
              </a:lnSpc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20242" y="3135719"/>
            <a:ext cx="5739282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20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3200" spc="-44" dirty="0">
                <a:solidFill>
                  <a:srgbClr val="000000"/>
                </a:solidFill>
                <a:latin typeface="MS Gothic"/>
                <a:ea typeface="MS Gothic"/>
              </a:rPr>
              <a:t>投資リターンと</a:t>
            </a:r>
            <a:r>
              <a:rPr lang="en-US" altLang="zh-CN" sz="3200" spc="-20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3200" spc="-50" dirty="0">
                <a:solidFill>
                  <a:srgbClr val="000000"/>
                </a:solidFill>
                <a:latin typeface="MS Gothic"/>
                <a:ea typeface="MS Gothic"/>
              </a:rPr>
              <a:t>投</a:t>
            </a:r>
            <a:r>
              <a:rPr lang="en-US" altLang="zh-CN" sz="3200" spc="-44" dirty="0">
                <a:solidFill>
                  <a:srgbClr val="000000"/>
                </a:solidFill>
                <a:latin typeface="MS Gothic"/>
                <a:ea typeface="MS Gothic"/>
              </a:rPr>
              <a:t>資手法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46058" y="6462674"/>
            <a:ext cx="204241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10" dirty="0">
                <a:solidFill>
                  <a:srgbClr val="878787"/>
                </a:solidFill>
                <a:latin typeface="Calibri"/>
                <a:ea typeface="Calibri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 
				</p:cNvPr>
          <p:cNvSpPr/>
          <p:nvPr/>
        </p:nvSpPr>
        <p:spPr>
          <a:xfrm>
            <a:off x="1643379" y="5034279"/>
            <a:ext cx="6891019" cy="20320"/>
          </a:xfrm>
          <a:custGeom>
            <a:avLst/>
            <a:gdLst>
              <a:gd name="connsiteX0" fmla="*/ 11684 w 6891019"/>
              <a:gd name="connsiteY0" fmla="*/ 19304 h 20320"/>
              <a:gd name="connsiteX1" fmla="*/ 1732279 w 6891019"/>
              <a:gd name="connsiteY1" fmla="*/ 19304 h 20320"/>
              <a:gd name="connsiteX2" fmla="*/ 3452876 w 6891019"/>
              <a:gd name="connsiteY2" fmla="*/ 19304 h 20320"/>
              <a:gd name="connsiteX3" fmla="*/ 5173472 w 6891019"/>
              <a:gd name="connsiteY3" fmla="*/ 19304 h 20320"/>
              <a:gd name="connsiteX4" fmla="*/ 6894067 w 6891019"/>
              <a:gd name="connsiteY4" fmla="*/ 19304 h 20320"/>
              <a:gd name="connsiteX5" fmla="*/ 6894067 w 6891019"/>
              <a:gd name="connsiteY5" fmla="*/ 31496 h 20320"/>
              <a:gd name="connsiteX6" fmla="*/ 5173472 w 6891019"/>
              <a:gd name="connsiteY6" fmla="*/ 31496 h 20320"/>
              <a:gd name="connsiteX7" fmla="*/ 3452876 w 6891019"/>
              <a:gd name="connsiteY7" fmla="*/ 31496 h 20320"/>
              <a:gd name="connsiteX8" fmla="*/ 1732279 w 6891019"/>
              <a:gd name="connsiteY8" fmla="*/ 31496 h 20320"/>
              <a:gd name="connsiteX9" fmla="*/ 11684 w 6891019"/>
              <a:gd name="connsiteY9" fmla="*/ 31496 h 20320"/>
              <a:gd name="connsiteX10" fmla="*/ 11684 w 6891019"/>
              <a:gd name="connsiteY10" fmla="*/ 19304 h 2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91019" h="20320">
                <a:moveTo>
                  <a:pt x="11684" y="19304"/>
                </a:moveTo>
                <a:lnTo>
                  <a:pt x="1732279" y="19304"/>
                </a:lnTo>
                <a:lnTo>
                  <a:pt x="3452876" y="19304"/>
                </a:lnTo>
                <a:lnTo>
                  <a:pt x="5173472" y="19304"/>
                </a:lnTo>
                <a:lnTo>
                  <a:pt x="6894067" y="19304"/>
                </a:lnTo>
                <a:lnTo>
                  <a:pt x="6894067" y="31496"/>
                </a:lnTo>
                <a:lnTo>
                  <a:pt x="5173472" y="31496"/>
                </a:lnTo>
                <a:lnTo>
                  <a:pt x="3452876" y="31496"/>
                </a:lnTo>
                <a:lnTo>
                  <a:pt x="1732279" y="31496"/>
                </a:lnTo>
                <a:lnTo>
                  <a:pt x="11684" y="31496"/>
                </a:lnTo>
                <a:lnTo>
                  <a:pt x="11684" y="1930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7"> 
				</p:cNvPr>
          <p:cNvSpPr/>
          <p:nvPr/>
        </p:nvSpPr>
        <p:spPr>
          <a:xfrm>
            <a:off x="1643379" y="5440679"/>
            <a:ext cx="6611619" cy="20320"/>
          </a:xfrm>
          <a:custGeom>
            <a:avLst/>
            <a:gdLst>
              <a:gd name="connsiteX0" fmla="*/ 11684 w 6611619"/>
              <a:gd name="connsiteY0" fmla="*/ 12192 h 20320"/>
              <a:gd name="connsiteX1" fmla="*/ 1662938 w 6611619"/>
              <a:gd name="connsiteY1" fmla="*/ 12192 h 20320"/>
              <a:gd name="connsiteX2" fmla="*/ 3314191 w 6611619"/>
              <a:gd name="connsiteY2" fmla="*/ 12192 h 20320"/>
              <a:gd name="connsiteX3" fmla="*/ 4965446 w 6611619"/>
              <a:gd name="connsiteY3" fmla="*/ 12192 h 20320"/>
              <a:gd name="connsiteX4" fmla="*/ 6616700 w 6611619"/>
              <a:gd name="connsiteY4" fmla="*/ 12192 h 20320"/>
              <a:gd name="connsiteX5" fmla="*/ 6616700 w 6611619"/>
              <a:gd name="connsiteY5" fmla="*/ 24384 h 20320"/>
              <a:gd name="connsiteX6" fmla="*/ 4965446 w 6611619"/>
              <a:gd name="connsiteY6" fmla="*/ 24384 h 20320"/>
              <a:gd name="connsiteX7" fmla="*/ 3314191 w 6611619"/>
              <a:gd name="connsiteY7" fmla="*/ 24384 h 20320"/>
              <a:gd name="connsiteX8" fmla="*/ 1662938 w 6611619"/>
              <a:gd name="connsiteY8" fmla="*/ 24384 h 20320"/>
              <a:gd name="connsiteX9" fmla="*/ 11684 w 6611619"/>
              <a:gd name="connsiteY9" fmla="*/ 24384 h 20320"/>
              <a:gd name="connsiteX10" fmla="*/ 11684 w 6611619"/>
              <a:gd name="connsiteY10" fmla="*/ 12192 h 2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11619" h="20320">
                <a:moveTo>
                  <a:pt x="11684" y="12192"/>
                </a:moveTo>
                <a:lnTo>
                  <a:pt x="1662938" y="12192"/>
                </a:lnTo>
                <a:lnTo>
                  <a:pt x="3314191" y="12192"/>
                </a:lnTo>
                <a:lnTo>
                  <a:pt x="4965446" y="12192"/>
                </a:lnTo>
                <a:lnTo>
                  <a:pt x="6616700" y="12192"/>
                </a:lnTo>
                <a:lnTo>
                  <a:pt x="6616700" y="24384"/>
                </a:lnTo>
                <a:lnTo>
                  <a:pt x="4965446" y="24384"/>
                </a:lnTo>
                <a:lnTo>
                  <a:pt x="3314191" y="24384"/>
                </a:lnTo>
                <a:lnTo>
                  <a:pt x="1662938" y="24384"/>
                </a:lnTo>
                <a:lnTo>
                  <a:pt x="11684" y="24384"/>
                </a:lnTo>
                <a:lnTo>
                  <a:pt x="11684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8"> 
				</p:cNvPr>
          <p:cNvSpPr/>
          <p:nvPr/>
        </p:nvSpPr>
        <p:spPr>
          <a:xfrm>
            <a:off x="1643379" y="5770879"/>
            <a:ext cx="2103120" cy="20320"/>
          </a:xfrm>
          <a:custGeom>
            <a:avLst/>
            <a:gdLst>
              <a:gd name="connsiteX0" fmla="*/ 11684 w 2103120"/>
              <a:gd name="connsiteY0" fmla="*/ 17272 h 20320"/>
              <a:gd name="connsiteX1" fmla="*/ 1063244 w 2103120"/>
              <a:gd name="connsiteY1" fmla="*/ 17272 h 20320"/>
              <a:gd name="connsiteX2" fmla="*/ 2114804 w 2103120"/>
              <a:gd name="connsiteY2" fmla="*/ 17272 h 20320"/>
              <a:gd name="connsiteX3" fmla="*/ 2114804 w 2103120"/>
              <a:gd name="connsiteY3" fmla="*/ 29464 h 20320"/>
              <a:gd name="connsiteX4" fmla="*/ 1063244 w 2103120"/>
              <a:gd name="connsiteY4" fmla="*/ 29464 h 20320"/>
              <a:gd name="connsiteX5" fmla="*/ 11684 w 2103120"/>
              <a:gd name="connsiteY5" fmla="*/ 29464 h 20320"/>
              <a:gd name="connsiteX6" fmla="*/ 11684 w 2103120"/>
              <a:gd name="connsiteY6" fmla="*/ 17272 h 2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3120" h="20320">
                <a:moveTo>
                  <a:pt x="11684" y="17272"/>
                </a:moveTo>
                <a:lnTo>
                  <a:pt x="1063244" y="17272"/>
                </a:lnTo>
                <a:lnTo>
                  <a:pt x="2114804" y="17272"/>
                </a:lnTo>
                <a:lnTo>
                  <a:pt x="2114804" y="29464"/>
                </a:lnTo>
                <a:lnTo>
                  <a:pt x="1063244" y="29464"/>
                </a:lnTo>
                <a:lnTo>
                  <a:pt x="11684" y="29464"/>
                </a:lnTo>
                <a:lnTo>
                  <a:pt x="11684" y="1727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84327" y="622008"/>
            <a:ext cx="8064340" cy="60205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69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3200" spc="-144" dirty="0">
                <a:solidFill>
                  <a:srgbClr val="000000"/>
                </a:solidFill>
                <a:latin typeface="MS Gothic"/>
                <a:ea typeface="MS Gothic"/>
              </a:rPr>
              <a:t>投</a:t>
            </a:r>
            <a:r>
              <a:rPr lang="en-US" altLang="zh-CN" sz="3200" spc="-139" dirty="0">
                <a:solidFill>
                  <a:srgbClr val="000000"/>
                </a:solidFill>
                <a:latin typeface="MS Gothic"/>
                <a:ea typeface="MS Gothic"/>
              </a:rPr>
              <a:t>資リターンに対する考え方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45"/>
              </a:lnSpc>
            </a:pPr>
            <a:endParaRPr lang="en-US" dirty="0" smtClean="0"/>
          </a:p>
          <a:p>
            <a:pPr marL="0" indent="27736">
              <a:lnSpc>
                <a:spcPct val="100000"/>
              </a:lnSpc>
            </a:pPr>
            <a:r>
              <a:rPr lang="en-US" altLang="zh-CN" sz="2800" spc="-7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-104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800" spc="-209" dirty="0">
                <a:solidFill>
                  <a:srgbClr val="000000"/>
                </a:solidFill>
                <a:latin typeface="MS Gothic"/>
                <a:ea typeface="MS Gothic"/>
              </a:rPr>
              <a:t>投資リターンには、次の２つの側面がある。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05"/>
              </a:lnSpc>
            </a:pPr>
            <a:endParaRPr lang="en-US" dirty="0" smtClean="0"/>
          </a:p>
          <a:p>
            <a:pPr marL="0" indent="485241">
              <a:lnSpc>
                <a:spcPct val="100000"/>
              </a:lnSpc>
            </a:pPr>
            <a:r>
              <a:rPr lang="en-US" altLang="zh-CN" sz="2400" spc="-7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22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MS Gothic"/>
                <a:ea typeface="MS Gothic"/>
              </a:rPr>
              <a:t>経済的リターン</a:t>
            </a:r>
          </a:p>
          <a:p>
            <a:pPr>
              <a:lnSpc>
                <a:spcPts val="769"/>
              </a:lnSpc>
            </a:pPr>
            <a:endParaRPr lang="en-US" dirty="0" smtClean="0"/>
          </a:p>
          <a:p>
            <a:pPr marL="0" indent="942390">
              <a:lnSpc>
                <a:spcPct val="100000"/>
              </a:lnSpc>
            </a:pPr>
            <a:r>
              <a:rPr lang="en-US" altLang="zh-CN" sz="2000" spc="-6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-6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000" spc="-179" dirty="0">
                <a:solidFill>
                  <a:srgbClr val="000000"/>
                </a:solidFill>
                <a:latin typeface="MS Gothic"/>
                <a:ea typeface="MS Gothic"/>
              </a:rPr>
              <a:t>通常の投資リターン。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29"/>
              </a:lnSpc>
            </a:pPr>
            <a:endParaRPr lang="en-US" dirty="0" smtClean="0"/>
          </a:p>
          <a:p>
            <a:pPr marL="0" indent="485241">
              <a:lnSpc>
                <a:spcPct val="100000"/>
              </a:lnSpc>
            </a:pPr>
            <a:r>
              <a:rPr lang="en-US" altLang="zh-CN" sz="2400" spc="-7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22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MS Gothic"/>
                <a:ea typeface="MS Gothic"/>
              </a:rPr>
              <a:t>社会的リターン</a:t>
            </a:r>
          </a:p>
          <a:p>
            <a:pPr>
              <a:lnSpc>
                <a:spcPts val="769"/>
              </a:lnSpc>
            </a:pPr>
            <a:endParaRPr lang="en-US" dirty="0" smtClean="0"/>
          </a:p>
          <a:p>
            <a:pPr marL="0" indent="942390">
              <a:lnSpc>
                <a:spcPct val="100000"/>
              </a:lnSpc>
            </a:pPr>
            <a:r>
              <a:rPr lang="en-US" altLang="zh-CN" sz="2000" spc="-89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-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000" spc="-254" dirty="0">
                <a:solidFill>
                  <a:srgbClr val="000000"/>
                </a:solidFill>
                <a:latin typeface="MS Gothic"/>
                <a:ea typeface="MS Gothic"/>
              </a:rPr>
              <a:t>社会にポジティブなインパクトを与えたこと。</a:t>
            </a:r>
          </a:p>
          <a:p>
            <a:pPr>
              <a:lnSpc>
                <a:spcPts val="800"/>
              </a:lnSpc>
            </a:pPr>
            <a:endParaRPr lang="en-US" dirty="0" smtClean="0"/>
          </a:p>
          <a:p>
            <a:pPr marL="0" indent="1399590">
              <a:lnSpc>
                <a:spcPct val="103750"/>
              </a:lnSpc>
            </a:pPr>
            <a:r>
              <a:rPr lang="en-US" altLang="zh-CN" sz="1800" spc="-4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spc="-110" dirty="0">
                <a:solidFill>
                  <a:srgbClr val="000000"/>
                </a:solidFill>
                <a:latin typeface="MS Gothic"/>
                <a:ea typeface="MS Gothic"/>
              </a:rPr>
              <a:t>例：女性の従業員数が増加した。</a:t>
            </a:r>
            <a:r>
              <a:rPr lang="en-US" altLang="zh-CN" sz="1800" spc="-75" dirty="0">
                <a:solidFill>
                  <a:srgbClr val="000000"/>
                </a:solidFill>
                <a:latin typeface="MS Gothic"/>
                <a:ea typeface="MS Gothic"/>
              </a:rPr>
              <a:t>CO</a:t>
            </a:r>
            <a:r>
              <a:rPr lang="en-US" altLang="zh-CN" sz="1200" spc="-34" dirty="0">
                <a:solidFill>
                  <a:srgbClr val="000000"/>
                </a:solidFill>
                <a:latin typeface="MS Gothic"/>
                <a:ea typeface="MS Gothic"/>
              </a:rPr>
              <a:t>2</a:t>
            </a:r>
            <a:r>
              <a:rPr lang="en-US" altLang="zh-CN" sz="1800" spc="-114" dirty="0">
                <a:solidFill>
                  <a:srgbClr val="000000"/>
                </a:solidFill>
                <a:latin typeface="MS Gothic"/>
                <a:ea typeface="MS Gothic"/>
              </a:rPr>
              <a:t>排出量を削減した。その他。</a:t>
            </a:r>
          </a:p>
          <a:p>
            <a:pPr>
              <a:lnSpc>
                <a:spcPts val="569"/>
              </a:lnSpc>
            </a:pPr>
            <a:endParaRPr lang="en-US" dirty="0" smtClean="0"/>
          </a:p>
          <a:p>
            <a:pPr marL="0" indent="942390">
              <a:lnSpc>
                <a:spcPct val="100000"/>
              </a:lnSpc>
            </a:pPr>
            <a:r>
              <a:rPr lang="en-US" altLang="zh-CN" sz="2000" spc="-34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-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000" spc="-104" b="1" dirty="0">
                <a:solidFill>
                  <a:srgbClr val="000000"/>
                </a:solidFill>
                <a:latin typeface="MS Gothic"/>
                <a:ea typeface="MS Gothic"/>
              </a:rPr>
              <a:t>社会的リターンの認識が</a:t>
            </a:r>
            <a:r>
              <a:rPr lang="en-US" altLang="zh-CN" sz="2000" spc="-50" b="1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000" spc="-104" b="1" dirty="0">
                <a:solidFill>
                  <a:srgbClr val="000000"/>
                </a:solidFill>
                <a:latin typeface="MS Gothic"/>
                <a:ea typeface="MS Gothic"/>
              </a:rPr>
              <a:t>投資を他の投資と区別させている。</a:t>
            </a:r>
          </a:p>
          <a:p>
            <a:pPr>
              <a:lnSpc>
                <a:spcPts val="740"/>
              </a:lnSpc>
            </a:pPr>
            <a:endParaRPr lang="en-US" dirty="0" smtClean="0"/>
          </a:p>
          <a:p>
            <a:pPr marL="0" indent="942390">
              <a:lnSpc>
                <a:spcPct val="100000"/>
              </a:lnSpc>
            </a:pPr>
            <a:r>
              <a:rPr lang="en-US" altLang="zh-CN" sz="2000" spc="-5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-1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000" spc="-150" b="1" dirty="0">
                <a:solidFill>
                  <a:srgbClr val="000000"/>
                </a:solidFill>
                <a:latin typeface="MS Gothic"/>
                <a:ea typeface="MS Gothic"/>
              </a:rPr>
              <a:t>社会的リターンが長期的に経済的リターンを産み出すという理</a:t>
            </a:r>
          </a:p>
          <a:p>
            <a:pPr marL="0" indent="1170990">
              <a:lnSpc>
                <a:spcPct val="100000"/>
              </a:lnSpc>
              <a:spcBef>
                <a:spcPts val="209"/>
              </a:spcBef>
            </a:pPr>
            <a:r>
              <a:rPr lang="en-US" altLang="zh-CN" sz="2000" spc="-175" b="1" dirty="0">
                <a:solidFill>
                  <a:srgbClr val="000000"/>
                </a:solidFill>
                <a:latin typeface="MS Gothic"/>
                <a:ea typeface="MS Gothic"/>
              </a:rPr>
              <a:t>念に</a:t>
            </a:r>
            <a:r>
              <a:rPr lang="en-US" altLang="zh-CN" sz="2000" spc="-170" b="1" dirty="0">
                <a:solidFill>
                  <a:srgbClr val="000000"/>
                </a:solidFill>
                <a:latin typeface="MS Gothic"/>
                <a:ea typeface="MS Gothic"/>
              </a:rPr>
              <a:t>基づいている。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marL="0" indent="7863255">
              <a:lnSpc>
                <a:spcPct val="100000"/>
              </a:lnSpc>
            </a:pPr>
            <a:r>
              <a:rPr lang="en-US" altLang="zh-CN" sz="1200" spc="-10" dirty="0">
                <a:solidFill>
                  <a:srgbClr val="878787"/>
                </a:solidFill>
                <a:latin typeface="MS Gothic"/>
                <a:ea typeface="MS Gothic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720242" y="579081"/>
            <a:ext cx="7792178" cy="60664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94" dirty="0">
                <a:solidFill>
                  <a:srgbClr val="000000"/>
                </a:solidFill>
                <a:latin typeface="MS Gothic"/>
                <a:ea typeface="MS Gothic"/>
              </a:rPr>
              <a:t>経済的リターンから見た</a:t>
            </a:r>
            <a:r>
              <a:rPr lang="en-US" altLang="zh-CN" sz="3200" spc="-45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3200" spc="-100" dirty="0">
                <a:solidFill>
                  <a:srgbClr val="000000"/>
                </a:solidFill>
                <a:latin typeface="MS Gothic"/>
                <a:ea typeface="MS Gothic"/>
              </a:rPr>
              <a:t>投資手</a:t>
            </a:r>
            <a:r>
              <a:rPr lang="en-US" altLang="zh-CN" sz="3200" spc="-89" dirty="0">
                <a:solidFill>
                  <a:srgbClr val="000000"/>
                </a:solidFill>
                <a:latin typeface="MS Gothic"/>
                <a:ea typeface="MS Gothic"/>
              </a:rPr>
              <a:t>法の分類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10"/>
              </a:lnSpc>
            </a:pPr>
            <a:endParaRPr lang="en-US" dirty="0" smtClean="0"/>
          </a:p>
          <a:p>
            <a:pPr hangingPunct="0" marL="0">
              <a:lnSpc>
                <a:spcPct val="95416"/>
              </a:lnSpc>
            </a:pPr>
            <a:r>
              <a:rPr lang="en-US" altLang="zh-CN" sz="2800" spc="-245" dirty="0">
                <a:solidFill>
                  <a:srgbClr val="000000"/>
                </a:solidFill>
                <a:latin typeface="MS Gothic"/>
                <a:ea typeface="MS Gothic"/>
              </a:rPr>
              <a:t>①超過リターンを追求する投資手法（</a:t>
            </a:r>
            <a:r>
              <a:rPr lang="en-US" altLang="zh-CN" sz="2800" spc="-119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800" spc="-250" dirty="0">
                <a:solidFill>
                  <a:srgbClr val="000000"/>
                </a:solidFill>
                <a:latin typeface="MS Gothic"/>
                <a:ea typeface="MS Gothic"/>
              </a:rPr>
              <a:t>アク</a:t>
            </a:r>
            <a:r>
              <a:rPr lang="en-US" altLang="zh-CN" sz="2800" spc="-240" dirty="0">
                <a:solidFill>
                  <a:srgbClr val="000000"/>
                </a:solidFill>
                <a:latin typeface="MS Gothic"/>
                <a:ea typeface="MS Gothic"/>
              </a:rPr>
              <a:t>ティブ</a:t>
            </a:r>
            <a:r>
              <a:rPr lang="en-US" altLang="zh-CN" sz="2800" spc="-475" dirty="0">
                <a:solidFill>
                  <a:srgbClr val="000000"/>
                </a:solidFill>
                <a:latin typeface="MS Gothic"/>
                <a:ea typeface="MS Gothic"/>
              </a:rPr>
              <a:t>運用）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55"/>
              </a:lnSpc>
            </a:pPr>
            <a:endParaRPr lang="en-US" dirty="0" smtClean="0"/>
          </a:p>
          <a:p>
            <a:pPr hangingPunct="0" marL="0">
              <a:lnSpc>
                <a:spcPct val="95416"/>
              </a:lnSpc>
            </a:pPr>
            <a:r>
              <a:rPr lang="en-US" altLang="zh-CN" sz="2800" spc="-254" dirty="0">
                <a:solidFill>
                  <a:srgbClr val="000000"/>
                </a:solidFill>
                <a:latin typeface="MS Gothic"/>
                <a:ea typeface="MS Gothic"/>
              </a:rPr>
              <a:t>②超過リターンを追求しな</a:t>
            </a:r>
            <a:r>
              <a:rPr lang="en-US" altLang="zh-CN" sz="2800" spc="-245" dirty="0">
                <a:solidFill>
                  <a:srgbClr val="000000"/>
                </a:solidFill>
                <a:latin typeface="MS Gothic"/>
                <a:ea typeface="MS Gothic"/>
              </a:rPr>
              <a:t>い（あるいは結果的に出な</a:t>
            </a:r>
            <a:r>
              <a:rPr lang="en-US" altLang="zh-CN" sz="2800" spc="-234" dirty="0">
                <a:solidFill>
                  <a:srgbClr val="000000"/>
                </a:solidFill>
                <a:latin typeface="MS Gothic"/>
                <a:ea typeface="MS Gothic"/>
              </a:rPr>
              <a:t>い）が市場リターンの維持・向上を目指</a:t>
            </a:r>
            <a:r>
              <a:rPr lang="en-US" altLang="zh-CN" sz="2800" spc="-229" dirty="0">
                <a:solidFill>
                  <a:srgbClr val="000000"/>
                </a:solidFill>
                <a:latin typeface="MS Gothic"/>
                <a:ea typeface="MS Gothic"/>
              </a:rPr>
              <a:t>す投資手法</a:t>
            </a:r>
            <a:br/>
            <a:r>
              <a:rPr lang="en-US" altLang="zh-CN" sz="2800" spc="-440" dirty="0">
                <a:solidFill>
                  <a:srgbClr val="000000"/>
                </a:solidFill>
                <a:latin typeface="MS Gothic"/>
                <a:ea typeface="MS Gothic"/>
              </a:rPr>
              <a:t>（</a:t>
            </a:r>
            <a:r>
              <a:rPr lang="en-US" altLang="zh-CN" sz="2800" spc="-220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800" spc="-445" dirty="0">
                <a:solidFill>
                  <a:srgbClr val="000000"/>
                </a:solidFill>
                <a:latin typeface="MS Gothic"/>
                <a:ea typeface="MS Gothic"/>
              </a:rPr>
              <a:t>ノンアクティ</a:t>
            </a:r>
            <a:r>
              <a:rPr lang="en-US" altLang="zh-CN" sz="2800" spc="-440" dirty="0">
                <a:solidFill>
                  <a:srgbClr val="000000"/>
                </a:solidFill>
                <a:latin typeface="MS Gothic"/>
                <a:ea typeface="MS Gothic"/>
              </a:rPr>
              <a:t>ブ運用）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00"/>
              </a:lnSpc>
            </a:pPr>
            <a:endParaRPr lang="en-US" dirty="0" smtClean="0"/>
          </a:p>
          <a:p>
            <a:pPr hangingPunct="0" marL="457199">
              <a:lnSpc>
                <a:spcPct val="95416"/>
              </a:lnSpc>
            </a:pPr>
            <a:r>
              <a:rPr lang="en-US" altLang="zh-CN" sz="2400" spc="-204" dirty="0">
                <a:solidFill>
                  <a:srgbClr val="000000"/>
                </a:solidFill>
                <a:latin typeface="MS Gothic"/>
                <a:ea typeface="MS Gothic"/>
              </a:rPr>
              <a:t>＊多くの</a:t>
            </a:r>
            <a:r>
              <a:rPr lang="en-US" altLang="zh-CN" sz="2400" spc="-104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400" spc="-209" dirty="0">
                <a:solidFill>
                  <a:srgbClr val="000000"/>
                </a:solidFill>
                <a:latin typeface="MS Gothic"/>
                <a:ea typeface="MS Gothic"/>
              </a:rPr>
              <a:t>ファンド</a:t>
            </a:r>
            <a:r>
              <a:rPr lang="en-US" altLang="zh-CN" sz="2400" spc="-204" dirty="0">
                <a:solidFill>
                  <a:srgbClr val="000000"/>
                </a:solidFill>
                <a:latin typeface="MS Gothic"/>
                <a:ea typeface="MS Gothic"/>
              </a:rPr>
              <a:t>は①、②の双方を目指していると思</a:t>
            </a:r>
            <a:r>
              <a:rPr lang="en-US" altLang="zh-CN" sz="2400" spc="-245" dirty="0">
                <a:solidFill>
                  <a:srgbClr val="000000"/>
                </a:solidFill>
                <a:latin typeface="MS Gothic"/>
                <a:ea typeface="MS Gothic"/>
              </a:rPr>
              <a:t>われるが、ここではあえて</a:t>
            </a:r>
            <a:r>
              <a:rPr lang="en-US" altLang="zh-CN" sz="2400" spc="-139" dirty="0">
                <a:solidFill>
                  <a:srgbClr val="000000"/>
                </a:solidFill>
                <a:latin typeface="MS Gothic"/>
                <a:ea typeface="MS Gothic"/>
              </a:rPr>
              <a:t>2</a:t>
            </a:r>
            <a:r>
              <a:rPr lang="en-US" altLang="zh-CN" sz="2400" spc="-250" dirty="0">
                <a:solidFill>
                  <a:srgbClr val="000000"/>
                </a:solidFill>
                <a:latin typeface="MS Gothic"/>
                <a:ea typeface="MS Gothic"/>
              </a:rPr>
              <a:t>つに分</a:t>
            </a:r>
            <a:r>
              <a:rPr lang="en-US" altLang="zh-CN" sz="2400" spc="-245" dirty="0">
                <a:solidFill>
                  <a:srgbClr val="000000"/>
                </a:solidFill>
                <a:latin typeface="MS Gothic"/>
                <a:ea typeface="MS Gothic"/>
              </a:rPr>
              <a:t>類している。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89"/>
              </a:lnSpc>
            </a:pPr>
            <a:endParaRPr lang="en-US" dirty="0" smtClean="0"/>
          </a:p>
          <a:p>
            <a:pPr marL="0" indent="7625816">
              <a:lnSpc>
                <a:spcPct val="100000"/>
              </a:lnSpc>
            </a:pPr>
            <a:r>
              <a:rPr lang="en-US" altLang="zh-CN" sz="1200" spc="-10" dirty="0">
                <a:solidFill>
                  <a:srgbClr val="878787"/>
                </a:solidFill>
                <a:latin typeface="Calibri"/>
                <a:ea typeface="Calibri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720242" y="3198056"/>
            <a:ext cx="7607118" cy="8470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95416"/>
              </a:lnSpc>
            </a:pPr>
            <a:r>
              <a:rPr lang="en-US" altLang="zh-CN" sz="2900" spc="-245" dirty="0">
                <a:solidFill>
                  <a:srgbClr val="000000"/>
                </a:solidFill>
                <a:latin typeface="MS Gothic"/>
                <a:ea typeface="MS Gothic"/>
              </a:rPr>
              <a:t>①超過リターンを追求する投資手法（</a:t>
            </a:r>
            <a:r>
              <a:rPr lang="en-US" altLang="zh-CN" sz="2900" spc="-119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900" spc="-250" dirty="0">
                <a:solidFill>
                  <a:srgbClr val="000000"/>
                </a:solidFill>
                <a:latin typeface="MS Gothic"/>
                <a:ea typeface="MS Gothic"/>
              </a:rPr>
              <a:t>アク</a:t>
            </a:r>
            <a:r>
              <a:rPr lang="en-US" altLang="zh-CN" sz="2900" spc="-240" dirty="0">
                <a:solidFill>
                  <a:srgbClr val="000000"/>
                </a:solidFill>
                <a:latin typeface="MS Gothic"/>
                <a:ea typeface="MS Gothic"/>
              </a:rPr>
              <a:t>ティ</a:t>
            </a:r>
            <a:r>
              <a:rPr lang="en-US" altLang="zh-CN" sz="2900" spc="-450" dirty="0">
                <a:solidFill>
                  <a:srgbClr val="000000"/>
                </a:solidFill>
                <a:latin typeface="MS Gothic"/>
                <a:ea typeface="MS Gothic"/>
              </a:rPr>
              <a:t>ブ運</a:t>
            </a:r>
            <a:r>
              <a:rPr lang="en-US" altLang="zh-CN" sz="2900" spc="-440" dirty="0">
                <a:solidFill>
                  <a:srgbClr val="000000"/>
                </a:solidFill>
                <a:latin typeface="MS Gothic"/>
                <a:ea typeface="MS Gothic"/>
              </a:rPr>
              <a:t>用）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46058" y="6462674"/>
            <a:ext cx="204241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10" dirty="0">
                <a:solidFill>
                  <a:srgbClr val="878787"/>
                </a:solidFill>
                <a:latin typeface="Calibri"/>
                <a:ea typeface="Calibri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> 
				</p:cNvPr>
          <p:cNvSpPr/>
          <p:nvPr/>
        </p:nvSpPr>
        <p:spPr>
          <a:xfrm>
            <a:off x="2012950" y="5530850"/>
            <a:ext cx="4298950" cy="19050"/>
          </a:xfrm>
          <a:custGeom>
            <a:avLst/>
            <a:gdLst>
              <a:gd name="connsiteX0" fmla="*/ 11683 w 4298950"/>
              <a:gd name="connsiteY0" fmla="*/ 7239 h 19050"/>
              <a:gd name="connsiteX1" fmla="*/ 1443228 w 4298950"/>
              <a:gd name="connsiteY1" fmla="*/ 7239 h 19050"/>
              <a:gd name="connsiteX2" fmla="*/ 2874771 w 4298950"/>
              <a:gd name="connsiteY2" fmla="*/ 7239 h 19050"/>
              <a:gd name="connsiteX3" fmla="*/ 4306315 w 4298950"/>
              <a:gd name="connsiteY3" fmla="*/ 7239 h 19050"/>
              <a:gd name="connsiteX4" fmla="*/ 4306315 w 4298950"/>
              <a:gd name="connsiteY4" fmla="*/ 22479 h 19050"/>
              <a:gd name="connsiteX5" fmla="*/ 2874771 w 4298950"/>
              <a:gd name="connsiteY5" fmla="*/ 22479 h 19050"/>
              <a:gd name="connsiteX6" fmla="*/ 1443228 w 4298950"/>
              <a:gd name="connsiteY6" fmla="*/ 22479 h 19050"/>
              <a:gd name="connsiteX7" fmla="*/ 11683 w 4298950"/>
              <a:gd name="connsiteY7" fmla="*/ 22479 h 19050"/>
              <a:gd name="connsiteX8" fmla="*/ 11683 w 4298950"/>
              <a:gd name="connsiteY8" fmla="*/ 7239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8950" h="19050">
                <a:moveTo>
                  <a:pt x="11683" y="7239"/>
                </a:moveTo>
                <a:lnTo>
                  <a:pt x="1443228" y="7239"/>
                </a:lnTo>
                <a:lnTo>
                  <a:pt x="2874771" y="7239"/>
                </a:lnTo>
                <a:lnTo>
                  <a:pt x="4306315" y="7239"/>
                </a:lnTo>
                <a:lnTo>
                  <a:pt x="4306315" y="22479"/>
                </a:lnTo>
                <a:lnTo>
                  <a:pt x="2874771" y="22479"/>
                </a:lnTo>
                <a:lnTo>
                  <a:pt x="1443228" y="22479"/>
                </a:lnTo>
                <a:lnTo>
                  <a:pt x="11683" y="22479"/>
                </a:lnTo>
                <a:lnTo>
                  <a:pt x="11683" y="723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720242" y="398696"/>
            <a:ext cx="7767370" cy="6246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0">
              <a:lnSpc>
                <a:spcPct val="95416"/>
              </a:lnSpc>
            </a:pPr>
            <a:r>
              <a:rPr lang="en-US" altLang="zh-CN" sz="2900" spc="-245" dirty="0">
                <a:solidFill>
                  <a:srgbClr val="000000"/>
                </a:solidFill>
                <a:latin typeface="MS Gothic"/>
                <a:ea typeface="MS Gothic"/>
              </a:rPr>
              <a:t>①超過リターンを追求する投資手法（</a:t>
            </a:r>
            <a:r>
              <a:rPr lang="en-US" altLang="zh-CN" sz="2900" spc="-114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900" spc="-250" dirty="0">
                <a:solidFill>
                  <a:srgbClr val="000000"/>
                </a:solidFill>
                <a:latin typeface="MS Gothic"/>
                <a:ea typeface="MS Gothic"/>
              </a:rPr>
              <a:t>ア</a:t>
            </a:r>
            <a:r>
              <a:rPr lang="en-US" altLang="zh-CN" sz="2900" spc="-245" dirty="0">
                <a:solidFill>
                  <a:srgbClr val="000000"/>
                </a:solidFill>
                <a:latin typeface="MS Gothic"/>
                <a:ea typeface="MS Gothic"/>
              </a:rPr>
              <a:t>クティ</a:t>
            </a:r>
            <a:r>
              <a:rPr lang="en-US" altLang="zh-CN" sz="2900" spc="-430" dirty="0">
                <a:solidFill>
                  <a:srgbClr val="000000"/>
                </a:solidFill>
                <a:latin typeface="MS Gothic"/>
                <a:ea typeface="MS Gothic"/>
              </a:rPr>
              <a:t>ブ運</a:t>
            </a:r>
            <a:r>
              <a:rPr lang="en-US" altLang="zh-CN" sz="2900" spc="-425" dirty="0">
                <a:solidFill>
                  <a:srgbClr val="000000"/>
                </a:solidFill>
                <a:latin typeface="MS Gothic"/>
                <a:ea typeface="MS Gothic"/>
              </a:rPr>
              <a:t>用）のポイント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MS Gothic"/>
                <a:ea typeface="MS Gothic"/>
              </a:rPr>
              <a:t>前提</a:t>
            </a:r>
          </a:p>
          <a:p>
            <a:pPr marL="0" indent="457199">
              <a:lnSpc>
                <a:spcPct val="87083"/>
              </a:lnSpc>
            </a:pPr>
            <a:r>
              <a:rPr lang="en-US" altLang="zh-CN" sz="2400" spc="-8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14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400" spc="-229" dirty="0">
                <a:solidFill>
                  <a:srgbClr val="000000"/>
                </a:solidFill>
                <a:latin typeface="MS Gothic"/>
                <a:ea typeface="MS Gothic"/>
              </a:rPr>
              <a:t>要因に関して市場にミスプライシング（超過リターン</a:t>
            </a:r>
          </a:p>
          <a:p>
            <a:pPr marL="0" indent="685774">
              <a:lnSpc>
                <a:spcPct val="93750"/>
              </a:lnSpc>
            </a:pPr>
            <a:r>
              <a:rPr lang="en-US" altLang="zh-CN" sz="2400" spc="-270" dirty="0">
                <a:solidFill>
                  <a:srgbClr val="000000"/>
                </a:solidFill>
                <a:latin typeface="MS Gothic"/>
                <a:ea typeface="MS Gothic"/>
              </a:rPr>
              <a:t>のチャンス</a:t>
            </a:r>
            <a:r>
              <a:rPr lang="en-US" altLang="zh-CN" sz="2400" spc="-265" dirty="0">
                <a:solidFill>
                  <a:srgbClr val="000000"/>
                </a:solidFill>
                <a:latin typeface="MS Gothic"/>
                <a:ea typeface="MS Gothic"/>
              </a:rPr>
              <a:t>）が存在すると考える</a:t>
            </a:r>
          </a:p>
          <a:p>
            <a:pPr hangingPunct="0" marL="685774" indent="-228574">
              <a:lnSpc>
                <a:spcPct val="95416"/>
              </a:lnSpc>
            </a:pPr>
            <a:r>
              <a:rPr lang="en-US" altLang="zh-CN" sz="2400" spc="-44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3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64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400" spc="-134" dirty="0">
                <a:solidFill>
                  <a:srgbClr val="000000"/>
                </a:solidFill>
                <a:latin typeface="MS Gothic"/>
                <a:ea typeface="MS Gothic"/>
              </a:rPr>
              <a:t>評価が高くても割高と判断すればその銘柄をショー</a:t>
            </a:r>
            <a:r>
              <a:rPr lang="en-US" altLang="zh-CN" sz="2400" spc="-300" dirty="0">
                <a:solidFill>
                  <a:srgbClr val="000000"/>
                </a:solidFill>
                <a:latin typeface="MS Gothic"/>
                <a:ea typeface="MS Gothic"/>
              </a:rPr>
              <a:t>トすることもありえる（ただし、これを</a:t>
            </a:r>
            <a:r>
              <a:rPr lang="en-US" altLang="zh-CN" sz="2400" spc="-159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400" spc="-304" dirty="0">
                <a:solidFill>
                  <a:srgbClr val="000000"/>
                </a:solidFill>
                <a:latin typeface="MS Gothic"/>
                <a:ea typeface="MS Gothic"/>
              </a:rPr>
              <a:t>投資</a:t>
            </a:r>
            <a:r>
              <a:rPr lang="en-US" altLang="zh-CN" sz="2400" spc="-300" dirty="0">
                <a:solidFill>
                  <a:srgbClr val="000000"/>
                </a:solidFill>
                <a:latin typeface="MS Gothic"/>
                <a:ea typeface="MS Gothic"/>
              </a:rPr>
              <a:t>と呼べるの</a:t>
            </a:r>
            <a:r>
              <a:rPr lang="en-US" altLang="zh-CN" sz="2400" spc="-405" dirty="0">
                <a:solidFill>
                  <a:srgbClr val="000000"/>
                </a:solidFill>
                <a:latin typeface="MS Gothic"/>
                <a:ea typeface="MS Gothic"/>
              </a:rPr>
              <a:t>か？）</a:t>
            </a:r>
          </a:p>
          <a:p>
            <a:pPr>
              <a:lnSpc>
                <a:spcPts val="162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spc="-2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-69" dirty="0">
                <a:solidFill>
                  <a:srgbClr val="000000"/>
                </a:solidFill>
                <a:latin typeface="MS Gothic"/>
                <a:ea typeface="MS Gothic"/>
              </a:rPr>
              <a:t>位置づけ</a:t>
            </a:r>
          </a:p>
          <a:p>
            <a:pPr marL="0" indent="457199">
              <a:lnSpc>
                <a:spcPct val="87083"/>
              </a:lnSpc>
            </a:pPr>
            <a:r>
              <a:rPr lang="en-US" altLang="zh-CN" sz="2400" spc="-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279" dirty="0">
                <a:solidFill>
                  <a:srgbClr val="000000"/>
                </a:solidFill>
                <a:latin typeface="MS Gothic"/>
                <a:ea typeface="MS Gothic"/>
              </a:rPr>
              <a:t>経済的リターン（超過リターン）が一義的であり、社会的</a:t>
            </a:r>
          </a:p>
          <a:p>
            <a:pPr marL="0" indent="685774">
              <a:lnSpc>
                <a:spcPct val="93750"/>
              </a:lnSpc>
            </a:pPr>
            <a:r>
              <a:rPr lang="en-US" altLang="zh-CN" sz="2400" spc="-275" dirty="0">
                <a:solidFill>
                  <a:srgbClr val="000000"/>
                </a:solidFill>
                <a:latin typeface="MS Gothic"/>
                <a:ea typeface="MS Gothic"/>
              </a:rPr>
              <a:t>リターンは二義</a:t>
            </a:r>
            <a:r>
              <a:rPr lang="en-US" altLang="zh-CN" sz="2400" spc="-270" dirty="0">
                <a:solidFill>
                  <a:srgbClr val="000000"/>
                </a:solidFill>
                <a:latin typeface="MS Gothic"/>
                <a:ea typeface="MS Gothic"/>
              </a:rPr>
              <a:t>的と考える。</a:t>
            </a:r>
          </a:p>
          <a:p>
            <a:pPr marL="0" indent="457199">
              <a:lnSpc>
                <a:spcPct val="83749"/>
              </a:lnSpc>
            </a:pPr>
            <a:r>
              <a:rPr lang="en-US" altLang="zh-CN" sz="2400" spc="-89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3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259" dirty="0">
                <a:solidFill>
                  <a:srgbClr val="000000"/>
                </a:solidFill>
                <a:latin typeface="MS Gothic"/>
                <a:ea typeface="MS Gothic"/>
              </a:rPr>
              <a:t>通常のアクティブファンドと同様に超過リターンで評価す</a:t>
            </a:r>
          </a:p>
          <a:p>
            <a:pPr marL="0" indent="685774">
              <a:lnSpc>
                <a:spcPct val="93750"/>
              </a:lnSpc>
            </a:pPr>
            <a:r>
              <a:rPr lang="en-US" altLang="zh-CN" sz="2400" spc="-304" dirty="0">
                <a:solidFill>
                  <a:srgbClr val="000000"/>
                </a:solidFill>
                <a:latin typeface="MS Gothic"/>
                <a:ea typeface="MS Gothic"/>
              </a:rPr>
              <a:t>る。（</a:t>
            </a:r>
            <a:r>
              <a:rPr lang="en-US" altLang="zh-CN" sz="2400" spc="-309" b="1" dirty="0">
                <a:solidFill>
                  <a:srgbClr val="000000"/>
                </a:solidFill>
                <a:latin typeface="MS Gothic"/>
                <a:ea typeface="MS Gothic"/>
              </a:rPr>
              <a:t>受託者責任の議論は起こりにくい</a:t>
            </a:r>
            <a:r>
              <a:rPr lang="en-US" altLang="zh-CN" sz="2400" spc="-295" dirty="0">
                <a:solidFill>
                  <a:srgbClr val="000000"/>
                </a:solidFill>
                <a:latin typeface="MS Gothic"/>
                <a:ea typeface="MS Gothic"/>
              </a:rPr>
              <a:t>）</a:t>
            </a:r>
          </a:p>
          <a:p>
            <a:pPr marL="0" indent="457199">
              <a:lnSpc>
                <a:spcPct val="83749"/>
              </a:lnSpc>
            </a:pPr>
            <a:r>
              <a:rPr lang="en-US" altLang="zh-CN" sz="2400" spc="-4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10" dirty="0">
                <a:solidFill>
                  <a:srgbClr val="000000"/>
                </a:solidFill>
                <a:latin typeface="MS Gothic"/>
                <a:ea typeface="MS Gothic"/>
              </a:rPr>
              <a:t>同一のパフォーマンスであれば、</a:t>
            </a:r>
            <a:r>
              <a:rPr lang="en-US" altLang="zh-CN" sz="2400" spc="-60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400" spc="-110" dirty="0">
                <a:solidFill>
                  <a:srgbClr val="000000"/>
                </a:solidFill>
                <a:latin typeface="MS Gothic"/>
                <a:ea typeface="MS Gothic"/>
              </a:rPr>
              <a:t>要因で追加的な</a:t>
            </a:r>
          </a:p>
          <a:p>
            <a:pPr marL="0" indent="685774">
              <a:lnSpc>
                <a:spcPct val="100000"/>
              </a:lnSpc>
            </a:pPr>
            <a:r>
              <a:rPr lang="en-US" altLang="zh-CN" sz="2400" spc="-239" dirty="0">
                <a:solidFill>
                  <a:srgbClr val="000000"/>
                </a:solidFill>
                <a:latin typeface="MS Gothic"/>
                <a:ea typeface="MS Gothic"/>
              </a:rPr>
              <a:t>評価項目にする</a:t>
            </a:r>
            <a:r>
              <a:rPr lang="en-US" altLang="zh-CN" sz="2400" spc="-229" dirty="0">
                <a:solidFill>
                  <a:srgbClr val="000000"/>
                </a:solidFill>
                <a:latin typeface="MS Gothic"/>
                <a:ea typeface="MS Gothic"/>
              </a:rPr>
              <a:t>ことはあり得る。</a:t>
            </a:r>
          </a:p>
          <a:p>
            <a:pPr>
              <a:lnSpc>
                <a:spcPts val="1589"/>
              </a:lnSpc>
            </a:pPr>
            <a:endParaRPr lang="en-US" dirty="0" smtClean="0"/>
          </a:p>
          <a:p>
            <a:pPr marL="0" indent="7625816">
              <a:lnSpc>
                <a:spcPct val="100000"/>
              </a:lnSpc>
            </a:pPr>
            <a:r>
              <a:rPr lang="en-US" altLang="zh-CN" sz="1200" spc="-10" dirty="0">
                <a:solidFill>
                  <a:srgbClr val="878787"/>
                </a:solidFill>
                <a:latin typeface="Calibri"/>
                <a:ea typeface="Calibri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> 
				</p:cNvPr>
          <p:cNvSpPr/>
          <p:nvPr/>
        </p:nvSpPr>
        <p:spPr>
          <a:xfrm>
            <a:off x="1035050" y="4616450"/>
            <a:ext cx="7181850" cy="1797050"/>
          </a:xfrm>
          <a:custGeom>
            <a:avLst/>
            <a:gdLst>
              <a:gd name="connsiteX0" fmla="*/ 16510 w 7181850"/>
              <a:gd name="connsiteY0" fmla="*/ 308864 h 1797050"/>
              <a:gd name="connsiteX1" fmla="*/ 316483 w 7181850"/>
              <a:gd name="connsiteY1" fmla="*/ 8890 h 1797050"/>
              <a:gd name="connsiteX2" fmla="*/ 6883907 w 7181850"/>
              <a:gd name="connsiteY2" fmla="*/ 8890 h 1797050"/>
              <a:gd name="connsiteX3" fmla="*/ 7183881 w 7181850"/>
              <a:gd name="connsiteY3" fmla="*/ 308864 h 1797050"/>
              <a:gd name="connsiteX4" fmla="*/ 7183881 w 7181850"/>
              <a:gd name="connsiteY4" fmla="*/ 1508747 h 1797050"/>
              <a:gd name="connsiteX5" fmla="*/ 6883907 w 7181850"/>
              <a:gd name="connsiteY5" fmla="*/ 1808734 h 1797050"/>
              <a:gd name="connsiteX6" fmla="*/ 316483 w 7181850"/>
              <a:gd name="connsiteY6" fmla="*/ 1808734 h 1797050"/>
              <a:gd name="connsiteX7" fmla="*/ 16510 w 7181850"/>
              <a:gd name="connsiteY7" fmla="*/ 1508747 h 1797050"/>
              <a:gd name="connsiteX8" fmla="*/ 16510 w 7181850"/>
              <a:gd name="connsiteY8" fmla="*/ 308864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81850" h="1797050">
                <a:moveTo>
                  <a:pt x="16510" y="308864"/>
                </a:moveTo>
                <a:cubicBezTo>
                  <a:pt x="16510" y="143256"/>
                  <a:pt x="150812" y="8890"/>
                  <a:pt x="316483" y="8890"/>
                </a:cubicBezTo>
                <a:lnTo>
                  <a:pt x="6883907" y="8890"/>
                </a:lnTo>
                <a:cubicBezTo>
                  <a:pt x="7049516" y="8890"/>
                  <a:pt x="7183881" y="143256"/>
                  <a:pt x="7183881" y="308864"/>
                </a:cubicBezTo>
                <a:lnTo>
                  <a:pt x="7183881" y="1508747"/>
                </a:lnTo>
                <a:cubicBezTo>
                  <a:pt x="7183881" y="1674431"/>
                  <a:pt x="7049516" y="1808734"/>
                  <a:pt x="6883907" y="1808734"/>
                </a:cubicBezTo>
                <a:lnTo>
                  <a:pt x="316483" y="1808734"/>
                </a:lnTo>
                <a:cubicBezTo>
                  <a:pt x="150812" y="1808734"/>
                  <a:pt x="16510" y="1674431"/>
                  <a:pt x="16510" y="1508747"/>
                </a:cubicBezTo>
                <a:lnTo>
                  <a:pt x="16510" y="308864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19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620572" y="603824"/>
            <a:ext cx="8414847" cy="6041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3644">
              <a:lnSpc>
                <a:spcPct val="100000"/>
              </a:lnSpc>
            </a:pPr>
            <a:r>
              <a:rPr lang="en-US" altLang="zh-CN" sz="2800" spc="-359" dirty="0">
                <a:solidFill>
                  <a:srgbClr val="000000"/>
                </a:solidFill>
                <a:latin typeface="MS Gothic"/>
                <a:ea typeface="MS Gothic"/>
              </a:rPr>
              <a:t>ちなみ</a:t>
            </a:r>
            <a:r>
              <a:rPr lang="en-US" altLang="zh-CN" sz="2800" spc="-354" dirty="0">
                <a:solidFill>
                  <a:srgbClr val="000000"/>
                </a:solidFill>
                <a:latin typeface="MS Gothic"/>
                <a:ea typeface="MS Gothic"/>
              </a:rPr>
              <a:t>に、</a:t>
            </a:r>
          </a:p>
          <a:p>
            <a:pPr hangingPunct="0" marL="53644">
              <a:lnSpc>
                <a:spcPct val="95416"/>
              </a:lnSpc>
            </a:pPr>
            <a:r>
              <a:rPr lang="en-US" altLang="zh-CN" sz="2800" spc="-55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800" spc="-114" dirty="0">
                <a:solidFill>
                  <a:srgbClr val="000000"/>
                </a:solidFill>
                <a:latin typeface="MS Gothic"/>
                <a:ea typeface="MS Gothic"/>
              </a:rPr>
              <a:t>評価が株価に織り込まれる</a:t>
            </a:r>
            <a:r>
              <a:rPr lang="en-US" altLang="zh-CN" sz="1850" spc="-34" dirty="0">
                <a:solidFill>
                  <a:srgbClr val="000000"/>
                </a:solidFill>
                <a:latin typeface="MS Gothic"/>
                <a:ea typeface="MS Gothic"/>
              </a:rPr>
              <a:t>*</a:t>
            </a:r>
            <a:r>
              <a:rPr lang="en-US" altLang="zh-CN" sz="2800" spc="-120" dirty="0">
                <a:solidFill>
                  <a:srgbClr val="000000"/>
                </a:solidFill>
                <a:latin typeface="MS Gothic"/>
                <a:ea typeface="MS Gothic"/>
              </a:rPr>
              <a:t>と仮定す</a:t>
            </a:r>
            <a:r>
              <a:rPr lang="en-US" altLang="zh-CN" sz="2800" spc="-110" dirty="0">
                <a:solidFill>
                  <a:srgbClr val="000000"/>
                </a:solidFill>
                <a:latin typeface="MS Gothic"/>
                <a:ea typeface="MS Gothic"/>
              </a:rPr>
              <a:t>れば、</a:t>
            </a:r>
            <a:br/>
            <a:r>
              <a:rPr lang="en-US" altLang="zh-CN" sz="2800" spc="-109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800" spc="-220" dirty="0">
                <a:solidFill>
                  <a:srgbClr val="000000"/>
                </a:solidFill>
                <a:latin typeface="MS Gothic"/>
                <a:ea typeface="MS Gothic"/>
              </a:rPr>
              <a:t>を利用した超過リ</a:t>
            </a:r>
            <a:r>
              <a:rPr lang="en-US" altLang="zh-CN" sz="2800" spc="-215" dirty="0">
                <a:solidFill>
                  <a:srgbClr val="000000"/>
                </a:solidFill>
                <a:latin typeface="MS Gothic"/>
                <a:ea typeface="MS Gothic"/>
              </a:rPr>
              <a:t>ターンは期待できる。</a:t>
            </a:r>
          </a:p>
          <a:p>
            <a:pPr>
              <a:lnSpc>
                <a:spcPts val="106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spc="-75" dirty="0">
                <a:solidFill>
                  <a:srgbClr val="000000"/>
                </a:solidFill>
                <a:latin typeface="MS Gothic"/>
                <a:ea typeface="MS Gothic"/>
              </a:rPr>
              <a:t>*</a:t>
            </a:r>
            <a:r>
              <a:rPr lang="en-US" altLang="zh-CN" sz="2000" spc="-145" dirty="0">
                <a:solidFill>
                  <a:srgbClr val="000000"/>
                </a:solidFill>
                <a:latin typeface="MS Gothic"/>
                <a:ea typeface="MS Gothic"/>
              </a:rPr>
              <a:t>）</a:t>
            </a:r>
            <a:r>
              <a:rPr lang="en-US" altLang="zh-CN" sz="2000" spc="-75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000" spc="-150" dirty="0">
                <a:solidFill>
                  <a:srgbClr val="000000"/>
                </a:solidFill>
                <a:latin typeface="MS Gothic"/>
                <a:ea typeface="MS Gothic"/>
              </a:rPr>
              <a:t>評価が資本コストに影響を与えるとい</a:t>
            </a:r>
            <a:r>
              <a:rPr lang="en-US" altLang="zh-CN" sz="2000" spc="-145" dirty="0">
                <a:solidFill>
                  <a:srgbClr val="000000"/>
                </a:solidFill>
                <a:latin typeface="MS Gothic"/>
                <a:ea typeface="MS Gothic"/>
              </a:rPr>
              <a:t>う肯定的な研究は多い。</a:t>
            </a:r>
          </a:p>
          <a:p>
            <a:pPr marL="0" indent="167640">
              <a:lnSpc>
                <a:spcPct val="100000"/>
              </a:lnSpc>
            </a:pPr>
            <a:r>
              <a:rPr lang="en-US" altLang="zh-CN" sz="2000" spc="-120" dirty="0">
                <a:solidFill>
                  <a:srgbClr val="000000"/>
                </a:solidFill>
                <a:latin typeface="MS Gothic"/>
                <a:ea typeface="MS Gothic"/>
              </a:rPr>
              <a:t>ただし、</a:t>
            </a:r>
            <a:r>
              <a:rPr lang="en-US" altLang="zh-CN" sz="2000" spc="-60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000" spc="-125" dirty="0">
                <a:solidFill>
                  <a:srgbClr val="000000"/>
                </a:solidFill>
                <a:latin typeface="MS Gothic"/>
                <a:ea typeface="MS Gothic"/>
              </a:rPr>
              <a:t>評価がリターン</a:t>
            </a:r>
            <a:r>
              <a:rPr lang="en-US" altLang="zh-CN" sz="2000" spc="-120" dirty="0">
                <a:solidFill>
                  <a:srgbClr val="000000"/>
                </a:solidFill>
                <a:latin typeface="MS Gothic"/>
                <a:ea typeface="MS Gothic"/>
              </a:rPr>
              <a:t>の予測性を持つかについては議論は割れている。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64"/>
              </a:lnSpc>
            </a:pPr>
            <a:endParaRPr lang="en-US" dirty="0" smtClean="0"/>
          </a:p>
          <a:p>
            <a:pPr marL="0" indent="99669">
              <a:lnSpc>
                <a:spcPct val="100000"/>
              </a:lnSpc>
            </a:pPr>
            <a:r>
              <a:rPr lang="en-US" altLang="zh-CN" sz="2800" spc="-1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-284" dirty="0">
                <a:solidFill>
                  <a:srgbClr val="000000"/>
                </a:solidFill>
                <a:latin typeface="MS Gothic"/>
                <a:ea typeface="MS Gothic"/>
              </a:rPr>
              <a:t>例えば、</a:t>
            </a:r>
          </a:p>
          <a:p>
            <a:pPr marL="0" indent="556869">
              <a:lnSpc>
                <a:spcPct val="100000"/>
              </a:lnSpc>
            </a:pPr>
            <a:r>
              <a:rPr lang="en-US" altLang="zh-CN" sz="2400" spc="-5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60" dirty="0">
                <a:solidFill>
                  <a:srgbClr val="000000"/>
                </a:solidFill>
                <a:latin typeface="MS Gothic"/>
                <a:ea typeface="MS Gothic"/>
              </a:rPr>
              <a:t>エンゲージメントにより保有企業の</a:t>
            </a:r>
            <a:r>
              <a:rPr lang="en-US" altLang="zh-CN" sz="2400" spc="-90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400" spc="-160" dirty="0">
                <a:solidFill>
                  <a:srgbClr val="000000"/>
                </a:solidFill>
                <a:latin typeface="MS Gothic"/>
                <a:ea typeface="MS Gothic"/>
              </a:rPr>
              <a:t>評価を向上させ</a:t>
            </a:r>
          </a:p>
          <a:p>
            <a:pPr marL="0" indent="785444">
              <a:lnSpc>
                <a:spcPct val="100000"/>
              </a:lnSpc>
            </a:pPr>
            <a:r>
              <a:rPr lang="en-US" altLang="zh-CN" sz="2400" spc="-304" dirty="0">
                <a:solidFill>
                  <a:srgbClr val="000000"/>
                </a:solidFill>
                <a:latin typeface="MS Gothic"/>
                <a:ea typeface="MS Gothic"/>
              </a:rPr>
              <a:t>て超過リター</a:t>
            </a:r>
            <a:r>
              <a:rPr lang="en-US" altLang="zh-CN" sz="2400" spc="-300" dirty="0">
                <a:solidFill>
                  <a:srgbClr val="000000"/>
                </a:solidFill>
                <a:latin typeface="MS Gothic"/>
                <a:ea typeface="MS Gothic"/>
              </a:rPr>
              <a:t>ンを得る。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64"/>
              </a:lnSpc>
            </a:pPr>
            <a:endParaRPr lang="en-US" dirty="0" smtClean="0"/>
          </a:p>
          <a:p>
            <a:pPr marL="0" indent="3631641">
              <a:lnSpc>
                <a:spcPct val="100000"/>
              </a:lnSpc>
            </a:pPr>
            <a:r>
              <a:rPr lang="en-US" altLang="zh-CN" sz="2400" spc="-395" dirty="0">
                <a:solidFill>
                  <a:srgbClr val="000000"/>
                </a:solidFill>
                <a:latin typeface="MS Gothic"/>
                <a:ea typeface="MS Gothic"/>
              </a:rPr>
              <a:t>なお、</a:t>
            </a:r>
          </a:p>
          <a:p>
            <a:pPr marL="0" indent="635203">
              <a:lnSpc>
                <a:spcPct val="100000"/>
              </a:lnSpc>
            </a:pPr>
            <a:r>
              <a:rPr lang="en-US" altLang="zh-CN" sz="2400" spc="-314" dirty="0">
                <a:solidFill>
                  <a:srgbClr val="000000"/>
                </a:solidFill>
                <a:latin typeface="MS Gothic"/>
                <a:ea typeface="MS Gothic"/>
              </a:rPr>
              <a:t>現状、</a:t>
            </a:r>
            <a:r>
              <a:rPr lang="en-US" altLang="zh-CN" sz="2400" spc="-154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400" spc="-314" dirty="0">
                <a:solidFill>
                  <a:srgbClr val="000000"/>
                </a:solidFill>
                <a:latin typeface="MS Gothic"/>
                <a:ea typeface="MS Gothic"/>
              </a:rPr>
              <a:t>評価にばらつき（ディスパーショ</a:t>
            </a:r>
            <a:r>
              <a:rPr lang="en-US" altLang="zh-CN" sz="2400" spc="-309" dirty="0">
                <a:solidFill>
                  <a:srgbClr val="000000"/>
                </a:solidFill>
                <a:latin typeface="MS Gothic"/>
                <a:ea typeface="MS Gothic"/>
              </a:rPr>
              <a:t>ン）が多く、</a:t>
            </a:r>
          </a:p>
          <a:p>
            <a:pPr marL="0" indent="1103071">
              <a:lnSpc>
                <a:spcPct val="100000"/>
              </a:lnSpc>
            </a:pPr>
            <a:r>
              <a:rPr lang="en-US" altLang="zh-CN" sz="2400" spc="-134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2400" spc="-270" dirty="0">
                <a:solidFill>
                  <a:srgbClr val="000000"/>
                </a:solidFill>
                <a:latin typeface="MS Gothic"/>
                <a:ea typeface="MS Gothic"/>
              </a:rPr>
              <a:t>ファクター</a:t>
            </a:r>
            <a:r>
              <a:rPr lang="en-US" altLang="zh-CN" sz="2400" spc="-265" dirty="0">
                <a:solidFill>
                  <a:srgbClr val="000000"/>
                </a:solidFill>
                <a:latin typeface="MS Gothic"/>
                <a:ea typeface="MS Gothic"/>
              </a:rPr>
              <a:t>にはミスプライシングが存在し、</a:t>
            </a:r>
          </a:p>
          <a:p>
            <a:pPr marL="0" indent="921715">
              <a:lnSpc>
                <a:spcPct val="100000"/>
              </a:lnSpc>
            </a:pPr>
            <a:r>
              <a:rPr lang="en-US" altLang="zh-CN" sz="2400" spc="-189" dirty="0">
                <a:solidFill>
                  <a:srgbClr val="000000"/>
                </a:solidFill>
                <a:latin typeface="MS Gothic"/>
                <a:ea typeface="MS Gothic"/>
              </a:rPr>
              <a:t>当面はアクティ</a:t>
            </a:r>
            <a:r>
              <a:rPr lang="en-US" altLang="zh-CN" sz="2400" spc="-185" dirty="0">
                <a:solidFill>
                  <a:srgbClr val="000000"/>
                </a:solidFill>
                <a:latin typeface="MS Gothic"/>
                <a:ea typeface="MS Gothic"/>
              </a:rPr>
              <a:t>ブチャンスが多いのではないか？</a:t>
            </a:r>
          </a:p>
          <a:p>
            <a:pPr>
              <a:lnSpc>
                <a:spcPts val="1439"/>
              </a:lnSpc>
            </a:pPr>
            <a:endParaRPr lang="en-US" dirty="0" smtClean="0"/>
          </a:p>
          <a:p>
            <a:pPr marL="0" indent="7725485">
              <a:lnSpc>
                <a:spcPct val="100000"/>
              </a:lnSpc>
            </a:pPr>
            <a:r>
              <a:rPr lang="en-US" altLang="zh-CN" sz="1200" spc="-10" dirty="0">
                <a:solidFill>
                  <a:srgbClr val="878787"/>
                </a:solidFill>
                <a:latin typeface="Calibri"/>
                <a:ea typeface="Calibri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7"> 
				</p:cNvPr>
          <p:cNvSpPr/>
          <p:nvPr/>
        </p:nvSpPr>
        <p:spPr>
          <a:xfrm>
            <a:off x="704850" y="2571750"/>
            <a:ext cx="3194050" cy="6350"/>
          </a:xfrm>
          <a:custGeom>
            <a:avLst/>
            <a:gdLst>
              <a:gd name="connsiteX0" fmla="*/ 17526 w 3194050"/>
              <a:gd name="connsiteY0" fmla="*/ 11430 h 6350"/>
              <a:gd name="connsiteX1" fmla="*/ 3201161 w 3194050"/>
              <a:gd name="connsiteY1" fmla="*/ 1143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4050" h="6350">
                <a:moveTo>
                  <a:pt x="17526" y="11430"/>
                </a:moveTo>
                <a:lnTo>
                  <a:pt x="3201161" y="11430"/>
                </a:lnTo>
              </a:path>
            </a:pathLst>
          </a:custGeom>
          <a:ln w="9144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8"> 
				</p:cNvPr>
          <p:cNvSpPr/>
          <p:nvPr/>
        </p:nvSpPr>
        <p:spPr>
          <a:xfrm>
            <a:off x="704850" y="3435350"/>
            <a:ext cx="3194050" cy="6350"/>
          </a:xfrm>
          <a:custGeom>
            <a:avLst/>
            <a:gdLst>
              <a:gd name="connsiteX0" fmla="*/ 17526 w 3194050"/>
              <a:gd name="connsiteY0" fmla="*/ 14986 h 6350"/>
              <a:gd name="connsiteX1" fmla="*/ 3201161 w 3194050"/>
              <a:gd name="connsiteY1" fmla="*/ 14986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4050" h="6350">
                <a:moveTo>
                  <a:pt x="17526" y="14986"/>
                </a:moveTo>
                <a:lnTo>
                  <a:pt x="3201161" y="14986"/>
                </a:lnTo>
              </a:path>
            </a:pathLst>
          </a:custGeom>
          <a:ln w="9144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9"> 
				</p:cNvPr>
          <p:cNvSpPr/>
          <p:nvPr/>
        </p:nvSpPr>
        <p:spPr>
          <a:xfrm>
            <a:off x="704850" y="3727450"/>
            <a:ext cx="3194050" cy="6350"/>
          </a:xfrm>
          <a:custGeom>
            <a:avLst/>
            <a:gdLst>
              <a:gd name="connsiteX0" fmla="*/ 17526 w 3194050"/>
              <a:gd name="connsiteY0" fmla="*/ 12446 h 6350"/>
              <a:gd name="connsiteX1" fmla="*/ 3201161 w 3194050"/>
              <a:gd name="connsiteY1" fmla="*/ 12446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4050" h="6350">
                <a:moveTo>
                  <a:pt x="17526" y="12446"/>
                </a:moveTo>
                <a:lnTo>
                  <a:pt x="3201161" y="12446"/>
                </a:lnTo>
              </a:path>
            </a:pathLst>
          </a:custGeom>
          <a:ln w="9144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0"> 
				</p:cNvPr>
          <p:cNvSpPr/>
          <p:nvPr/>
        </p:nvSpPr>
        <p:spPr>
          <a:xfrm>
            <a:off x="704850" y="4019550"/>
            <a:ext cx="3194050" cy="6350"/>
          </a:xfrm>
          <a:custGeom>
            <a:avLst/>
            <a:gdLst>
              <a:gd name="connsiteX0" fmla="*/ 17526 w 3194050"/>
              <a:gd name="connsiteY0" fmla="*/ 8382 h 6350"/>
              <a:gd name="connsiteX1" fmla="*/ 3201161 w 3194050"/>
              <a:gd name="connsiteY1" fmla="*/ 8382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4050" h="6350">
                <a:moveTo>
                  <a:pt x="17526" y="8382"/>
                </a:moveTo>
                <a:lnTo>
                  <a:pt x="3201161" y="8382"/>
                </a:lnTo>
              </a:path>
            </a:pathLst>
          </a:custGeom>
          <a:ln w="9144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1"> 
				</p:cNvPr>
          <p:cNvSpPr/>
          <p:nvPr/>
        </p:nvSpPr>
        <p:spPr>
          <a:xfrm>
            <a:off x="1035050" y="4159250"/>
            <a:ext cx="82550" cy="146050"/>
          </a:xfrm>
          <a:custGeom>
            <a:avLst/>
            <a:gdLst>
              <a:gd name="connsiteX0" fmla="*/ 16510 w 82550"/>
              <a:gd name="connsiteY0" fmla="*/ 13462 h 146050"/>
              <a:gd name="connsiteX1" fmla="*/ 94233 w 82550"/>
              <a:gd name="connsiteY1" fmla="*/ 13462 h 146050"/>
              <a:gd name="connsiteX2" fmla="*/ 94233 w 82550"/>
              <a:gd name="connsiteY2" fmla="*/ 158242 h 146050"/>
              <a:gd name="connsiteX3" fmla="*/ 16510 w 82550"/>
              <a:gd name="connsiteY3" fmla="*/ 158242 h 146050"/>
              <a:gd name="connsiteX4" fmla="*/ 16510 w 82550"/>
              <a:gd name="connsiteY4" fmla="*/ 13462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" h="146050">
                <a:moveTo>
                  <a:pt x="16510" y="13462"/>
                </a:moveTo>
                <a:lnTo>
                  <a:pt x="94233" y="13462"/>
                </a:lnTo>
                <a:lnTo>
                  <a:pt x="94233" y="158242"/>
                </a:lnTo>
                <a:lnTo>
                  <a:pt x="16510" y="158242"/>
                </a:lnTo>
                <a:lnTo>
                  <a:pt x="16510" y="13462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2"> 
				</p:cNvPr>
          <p:cNvSpPr/>
          <p:nvPr/>
        </p:nvSpPr>
        <p:spPr>
          <a:xfrm>
            <a:off x="1530350" y="4159250"/>
            <a:ext cx="82550" cy="146050"/>
          </a:xfrm>
          <a:custGeom>
            <a:avLst/>
            <a:gdLst>
              <a:gd name="connsiteX0" fmla="*/ 10413 w 82550"/>
              <a:gd name="connsiteY0" fmla="*/ 13462 h 146050"/>
              <a:gd name="connsiteX1" fmla="*/ 88138 w 82550"/>
              <a:gd name="connsiteY1" fmla="*/ 13462 h 146050"/>
              <a:gd name="connsiteX2" fmla="*/ 88138 w 82550"/>
              <a:gd name="connsiteY2" fmla="*/ 158242 h 146050"/>
              <a:gd name="connsiteX3" fmla="*/ 10413 w 82550"/>
              <a:gd name="connsiteY3" fmla="*/ 158242 h 146050"/>
              <a:gd name="connsiteX4" fmla="*/ 10413 w 82550"/>
              <a:gd name="connsiteY4" fmla="*/ 13462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" h="146050">
                <a:moveTo>
                  <a:pt x="10413" y="13462"/>
                </a:moveTo>
                <a:lnTo>
                  <a:pt x="88138" y="13462"/>
                </a:lnTo>
                <a:lnTo>
                  <a:pt x="88138" y="158242"/>
                </a:lnTo>
                <a:lnTo>
                  <a:pt x="10413" y="158242"/>
                </a:lnTo>
                <a:lnTo>
                  <a:pt x="10413" y="13462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3"> 
				</p:cNvPr>
          <p:cNvSpPr/>
          <p:nvPr/>
        </p:nvSpPr>
        <p:spPr>
          <a:xfrm>
            <a:off x="1771650" y="3867150"/>
            <a:ext cx="82550" cy="438150"/>
          </a:xfrm>
          <a:custGeom>
            <a:avLst/>
            <a:gdLst>
              <a:gd name="connsiteX0" fmla="*/ 14477 w 82550"/>
              <a:gd name="connsiteY0" fmla="*/ 16002 h 438150"/>
              <a:gd name="connsiteX1" fmla="*/ 90677 w 82550"/>
              <a:gd name="connsiteY1" fmla="*/ 16002 h 438150"/>
              <a:gd name="connsiteX2" fmla="*/ 90677 w 82550"/>
              <a:gd name="connsiteY2" fmla="*/ 450342 h 438150"/>
              <a:gd name="connsiteX3" fmla="*/ 14477 w 82550"/>
              <a:gd name="connsiteY3" fmla="*/ 450342 h 438150"/>
              <a:gd name="connsiteX4" fmla="*/ 14477 w 82550"/>
              <a:gd name="connsiteY4" fmla="*/ 16002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" h="438150">
                <a:moveTo>
                  <a:pt x="14477" y="16002"/>
                </a:moveTo>
                <a:lnTo>
                  <a:pt x="90677" y="16002"/>
                </a:lnTo>
                <a:lnTo>
                  <a:pt x="90677" y="450342"/>
                </a:lnTo>
                <a:lnTo>
                  <a:pt x="14477" y="450342"/>
                </a:lnTo>
                <a:lnTo>
                  <a:pt x="14477" y="16002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4"> 
				</p:cNvPr>
          <p:cNvSpPr/>
          <p:nvPr/>
        </p:nvSpPr>
        <p:spPr>
          <a:xfrm>
            <a:off x="2266950" y="4159250"/>
            <a:ext cx="82550" cy="146050"/>
          </a:xfrm>
          <a:custGeom>
            <a:avLst/>
            <a:gdLst>
              <a:gd name="connsiteX0" fmla="*/ 8382 w 82550"/>
              <a:gd name="connsiteY0" fmla="*/ 13462 h 146050"/>
              <a:gd name="connsiteX1" fmla="*/ 86105 w 82550"/>
              <a:gd name="connsiteY1" fmla="*/ 13462 h 146050"/>
              <a:gd name="connsiteX2" fmla="*/ 86105 w 82550"/>
              <a:gd name="connsiteY2" fmla="*/ 158242 h 146050"/>
              <a:gd name="connsiteX3" fmla="*/ 8382 w 82550"/>
              <a:gd name="connsiteY3" fmla="*/ 158242 h 146050"/>
              <a:gd name="connsiteX4" fmla="*/ 8382 w 82550"/>
              <a:gd name="connsiteY4" fmla="*/ 13462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" h="146050">
                <a:moveTo>
                  <a:pt x="8382" y="13462"/>
                </a:moveTo>
                <a:lnTo>
                  <a:pt x="86105" y="13462"/>
                </a:lnTo>
                <a:lnTo>
                  <a:pt x="86105" y="158242"/>
                </a:lnTo>
                <a:lnTo>
                  <a:pt x="8382" y="158242"/>
                </a:lnTo>
                <a:lnTo>
                  <a:pt x="8382" y="13462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5"> 
				</p:cNvPr>
          <p:cNvSpPr/>
          <p:nvPr/>
        </p:nvSpPr>
        <p:spPr>
          <a:xfrm>
            <a:off x="2508250" y="3727450"/>
            <a:ext cx="82550" cy="577850"/>
          </a:xfrm>
          <a:custGeom>
            <a:avLst/>
            <a:gdLst>
              <a:gd name="connsiteX0" fmla="*/ 12445 w 82550"/>
              <a:gd name="connsiteY0" fmla="*/ 12446 h 577850"/>
              <a:gd name="connsiteX1" fmla="*/ 88645 w 82550"/>
              <a:gd name="connsiteY1" fmla="*/ 12446 h 577850"/>
              <a:gd name="connsiteX2" fmla="*/ 88645 w 82550"/>
              <a:gd name="connsiteY2" fmla="*/ 590042 h 577850"/>
              <a:gd name="connsiteX3" fmla="*/ 12445 w 82550"/>
              <a:gd name="connsiteY3" fmla="*/ 590042 h 577850"/>
              <a:gd name="connsiteX4" fmla="*/ 12445 w 82550"/>
              <a:gd name="connsiteY4" fmla="*/ 12446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" h="577850">
                <a:moveTo>
                  <a:pt x="12445" y="12446"/>
                </a:moveTo>
                <a:lnTo>
                  <a:pt x="88645" y="12446"/>
                </a:lnTo>
                <a:lnTo>
                  <a:pt x="88645" y="590042"/>
                </a:lnTo>
                <a:lnTo>
                  <a:pt x="12445" y="590042"/>
                </a:lnTo>
                <a:lnTo>
                  <a:pt x="12445" y="12446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6"> 
				</p:cNvPr>
          <p:cNvSpPr/>
          <p:nvPr/>
        </p:nvSpPr>
        <p:spPr>
          <a:xfrm>
            <a:off x="2749550" y="3143250"/>
            <a:ext cx="82550" cy="1162050"/>
          </a:xfrm>
          <a:custGeom>
            <a:avLst/>
            <a:gdLst>
              <a:gd name="connsiteX0" fmla="*/ 16510 w 82550"/>
              <a:gd name="connsiteY0" fmla="*/ 17526 h 1162050"/>
              <a:gd name="connsiteX1" fmla="*/ 92710 w 82550"/>
              <a:gd name="connsiteY1" fmla="*/ 17526 h 1162050"/>
              <a:gd name="connsiteX2" fmla="*/ 92710 w 82550"/>
              <a:gd name="connsiteY2" fmla="*/ 1174242 h 1162050"/>
              <a:gd name="connsiteX3" fmla="*/ 16510 w 82550"/>
              <a:gd name="connsiteY3" fmla="*/ 1174242 h 1162050"/>
              <a:gd name="connsiteX4" fmla="*/ 16510 w 82550"/>
              <a:gd name="connsiteY4" fmla="*/ 17526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" h="1162050">
                <a:moveTo>
                  <a:pt x="16510" y="17526"/>
                </a:moveTo>
                <a:lnTo>
                  <a:pt x="92710" y="17526"/>
                </a:lnTo>
                <a:lnTo>
                  <a:pt x="92710" y="1174242"/>
                </a:lnTo>
                <a:lnTo>
                  <a:pt x="16510" y="1174242"/>
                </a:lnTo>
                <a:lnTo>
                  <a:pt x="16510" y="17526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7"> 
				</p:cNvPr>
          <p:cNvSpPr/>
          <p:nvPr/>
        </p:nvSpPr>
        <p:spPr>
          <a:xfrm>
            <a:off x="3003550" y="2711450"/>
            <a:ext cx="82550" cy="1593850"/>
          </a:xfrm>
          <a:custGeom>
            <a:avLst/>
            <a:gdLst>
              <a:gd name="connsiteX0" fmla="*/ 6350 w 82550"/>
              <a:gd name="connsiteY0" fmla="*/ 16510 h 1593850"/>
              <a:gd name="connsiteX1" fmla="*/ 84073 w 82550"/>
              <a:gd name="connsiteY1" fmla="*/ 16510 h 1593850"/>
              <a:gd name="connsiteX2" fmla="*/ 84073 w 82550"/>
              <a:gd name="connsiteY2" fmla="*/ 1606042 h 1593850"/>
              <a:gd name="connsiteX3" fmla="*/ 6350 w 82550"/>
              <a:gd name="connsiteY3" fmla="*/ 1606042 h 1593850"/>
              <a:gd name="connsiteX4" fmla="*/ 6350 w 82550"/>
              <a:gd name="connsiteY4" fmla="*/ 16510 h 159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" h="1593850">
                <a:moveTo>
                  <a:pt x="6350" y="16510"/>
                </a:moveTo>
                <a:lnTo>
                  <a:pt x="84073" y="16510"/>
                </a:lnTo>
                <a:lnTo>
                  <a:pt x="84073" y="1606042"/>
                </a:lnTo>
                <a:lnTo>
                  <a:pt x="6350" y="1606042"/>
                </a:lnTo>
                <a:lnTo>
                  <a:pt x="6350" y="16510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8"> 
				</p:cNvPr>
          <p:cNvSpPr/>
          <p:nvPr/>
        </p:nvSpPr>
        <p:spPr>
          <a:xfrm>
            <a:off x="3244850" y="3435350"/>
            <a:ext cx="82550" cy="869950"/>
          </a:xfrm>
          <a:custGeom>
            <a:avLst/>
            <a:gdLst>
              <a:gd name="connsiteX0" fmla="*/ 10414 w 82550"/>
              <a:gd name="connsiteY0" fmla="*/ 14986 h 869950"/>
              <a:gd name="connsiteX1" fmla="*/ 86614 w 82550"/>
              <a:gd name="connsiteY1" fmla="*/ 14986 h 869950"/>
              <a:gd name="connsiteX2" fmla="*/ 86614 w 82550"/>
              <a:gd name="connsiteY2" fmla="*/ 882142 h 869950"/>
              <a:gd name="connsiteX3" fmla="*/ 10414 w 82550"/>
              <a:gd name="connsiteY3" fmla="*/ 882142 h 869950"/>
              <a:gd name="connsiteX4" fmla="*/ 10414 w 82550"/>
              <a:gd name="connsiteY4" fmla="*/ 14986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" h="869950">
                <a:moveTo>
                  <a:pt x="10414" y="14986"/>
                </a:moveTo>
                <a:lnTo>
                  <a:pt x="86614" y="14986"/>
                </a:lnTo>
                <a:lnTo>
                  <a:pt x="86614" y="882142"/>
                </a:lnTo>
                <a:lnTo>
                  <a:pt x="10414" y="882142"/>
                </a:lnTo>
                <a:lnTo>
                  <a:pt x="10414" y="14986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9"> 
				</p:cNvPr>
          <p:cNvSpPr/>
          <p:nvPr/>
        </p:nvSpPr>
        <p:spPr>
          <a:xfrm>
            <a:off x="3486150" y="3867150"/>
            <a:ext cx="82550" cy="438150"/>
          </a:xfrm>
          <a:custGeom>
            <a:avLst/>
            <a:gdLst>
              <a:gd name="connsiteX0" fmla="*/ 14478 w 82550"/>
              <a:gd name="connsiteY0" fmla="*/ 16002 h 438150"/>
              <a:gd name="connsiteX1" fmla="*/ 90678 w 82550"/>
              <a:gd name="connsiteY1" fmla="*/ 16002 h 438150"/>
              <a:gd name="connsiteX2" fmla="*/ 90678 w 82550"/>
              <a:gd name="connsiteY2" fmla="*/ 450342 h 438150"/>
              <a:gd name="connsiteX3" fmla="*/ 14478 w 82550"/>
              <a:gd name="connsiteY3" fmla="*/ 450342 h 438150"/>
              <a:gd name="connsiteX4" fmla="*/ 14478 w 82550"/>
              <a:gd name="connsiteY4" fmla="*/ 16002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" h="438150">
                <a:moveTo>
                  <a:pt x="14478" y="16002"/>
                </a:moveTo>
                <a:lnTo>
                  <a:pt x="90678" y="16002"/>
                </a:lnTo>
                <a:lnTo>
                  <a:pt x="90678" y="450342"/>
                </a:lnTo>
                <a:lnTo>
                  <a:pt x="14478" y="450342"/>
                </a:lnTo>
                <a:lnTo>
                  <a:pt x="14478" y="16002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30"> 
				</p:cNvPr>
          <p:cNvSpPr/>
          <p:nvPr/>
        </p:nvSpPr>
        <p:spPr>
          <a:xfrm>
            <a:off x="3727450" y="4019550"/>
            <a:ext cx="82550" cy="285750"/>
          </a:xfrm>
          <a:custGeom>
            <a:avLst/>
            <a:gdLst>
              <a:gd name="connsiteX0" fmla="*/ 17017 w 82550"/>
              <a:gd name="connsiteY0" fmla="*/ 8382 h 285750"/>
              <a:gd name="connsiteX1" fmla="*/ 94741 w 82550"/>
              <a:gd name="connsiteY1" fmla="*/ 8382 h 285750"/>
              <a:gd name="connsiteX2" fmla="*/ 94741 w 82550"/>
              <a:gd name="connsiteY2" fmla="*/ 297942 h 285750"/>
              <a:gd name="connsiteX3" fmla="*/ 17017 w 82550"/>
              <a:gd name="connsiteY3" fmla="*/ 297942 h 285750"/>
              <a:gd name="connsiteX4" fmla="*/ 17017 w 82550"/>
              <a:gd name="connsiteY4" fmla="*/ 8382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" h="285750">
                <a:moveTo>
                  <a:pt x="17017" y="8382"/>
                </a:moveTo>
                <a:lnTo>
                  <a:pt x="94741" y="8382"/>
                </a:lnTo>
                <a:lnTo>
                  <a:pt x="94741" y="297942"/>
                </a:lnTo>
                <a:lnTo>
                  <a:pt x="17017" y="297942"/>
                </a:lnTo>
                <a:lnTo>
                  <a:pt x="17017" y="8382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1"> 
				</p:cNvPr>
          <p:cNvSpPr/>
          <p:nvPr/>
        </p:nvSpPr>
        <p:spPr>
          <a:xfrm>
            <a:off x="704850" y="4298950"/>
            <a:ext cx="3194050" cy="6350"/>
          </a:xfrm>
          <a:custGeom>
            <a:avLst/>
            <a:gdLst>
              <a:gd name="connsiteX0" fmla="*/ 17526 w 3194050"/>
              <a:gd name="connsiteY0" fmla="*/ 18542 h 6350"/>
              <a:gd name="connsiteX1" fmla="*/ 3201161 w 3194050"/>
              <a:gd name="connsiteY1" fmla="*/ 18542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4050" h="6350">
                <a:moveTo>
                  <a:pt x="17526" y="18542"/>
                </a:moveTo>
                <a:lnTo>
                  <a:pt x="3201161" y="18542"/>
                </a:lnTo>
              </a:path>
            </a:pathLst>
          </a:custGeom>
          <a:ln w="9144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2"> 
				</p:cNvPr>
          <p:cNvSpPr/>
          <p:nvPr/>
        </p:nvSpPr>
        <p:spPr>
          <a:xfrm>
            <a:off x="5149850" y="2546350"/>
            <a:ext cx="3511550" cy="6350"/>
          </a:xfrm>
          <a:custGeom>
            <a:avLst/>
            <a:gdLst>
              <a:gd name="connsiteX0" fmla="*/ 7365 w 3511550"/>
              <a:gd name="connsiteY0" fmla="*/ 17018 h 6350"/>
              <a:gd name="connsiteX1" fmla="*/ 3518661 w 3511550"/>
              <a:gd name="connsiteY1" fmla="*/ 17018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11550" h="6350">
                <a:moveTo>
                  <a:pt x="7365" y="17018"/>
                </a:moveTo>
                <a:lnTo>
                  <a:pt x="3518661" y="17018"/>
                </a:lnTo>
              </a:path>
            </a:pathLst>
          </a:custGeom>
          <a:ln w="9144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3"> 
				</p:cNvPr>
          <p:cNvSpPr/>
          <p:nvPr/>
        </p:nvSpPr>
        <p:spPr>
          <a:xfrm>
            <a:off x="5149850" y="2863850"/>
            <a:ext cx="3511550" cy="6350"/>
          </a:xfrm>
          <a:custGeom>
            <a:avLst/>
            <a:gdLst>
              <a:gd name="connsiteX0" fmla="*/ 7365 w 3511550"/>
              <a:gd name="connsiteY0" fmla="*/ 14986 h 6350"/>
              <a:gd name="connsiteX1" fmla="*/ 3518661 w 3511550"/>
              <a:gd name="connsiteY1" fmla="*/ 14986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11550" h="6350">
                <a:moveTo>
                  <a:pt x="7365" y="14986"/>
                </a:moveTo>
                <a:lnTo>
                  <a:pt x="3518661" y="14986"/>
                </a:lnTo>
              </a:path>
            </a:pathLst>
          </a:custGeom>
          <a:ln w="9144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4"> 
				</p:cNvPr>
          <p:cNvSpPr/>
          <p:nvPr/>
        </p:nvSpPr>
        <p:spPr>
          <a:xfrm>
            <a:off x="5149850" y="3181350"/>
            <a:ext cx="3511550" cy="6350"/>
          </a:xfrm>
          <a:custGeom>
            <a:avLst/>
            <a:gdLst>
              <a:gd name="connsiteX0" fmla="*/ 7365 w 3511550"/>
              <a:gd name="connsiteY0" fmla="*/ 14478 h 6350"/>
              <a:gd name="connsiteX1" fmla="*/ 3518661 w 3511550"/>
              <a:gd name="connsiteY1" fmla="*/ 14478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11550" h="6350">
                <a:moveTo>
                  <a:pt x="7365" y="14478"/>
                </a:moveTo>
                <a:lnTo>
                  <a:pt x="3518661" y="14478"/>
                </a:lnTo>
              </a:path>
            </a:pathLst>
          </a:custGeom>
          <a:ln w="9144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5"> 
				</p:cNvPr>
          <p:cNvSpPr/>
          <p:nvPr/>
        </p:nvSpPr>
        <p:spPr>
          <a:xfrm>
            <a:off x="5149850" y="3498850"/>
            <a:ext cx="3511550" cy="6350"/>
          </a:xfrm>
          <a:custGeom>
            <a:avLst/>
            <a:gdLst>
              <a:gd name="connsiteX0" fmla="*/ 7365 w 3511550"/>
              <a:gd name="connsiteY0" fmla="*/ 12446 h 6350"/>
              <a:gd name="connsiteX1" fmla="*/ 3518661 w 3511550"/>
              <a:gd name="connsiteY1" fmla="*/ 12446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11550" h="6350">
                <a:moveTo>
                  <a:pt x="7365" y="12446"/>
                </a:moveTo>
                <a:lnTo>
                  <a:pt x="3518661" y="12446"/>
                </a:lnTo>
              </a:path>
            </a:pathLst>
          </a:custGeom>
          <a:ln w="9144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6"> 
				</p:cNvPr>
          <p:cNvSpPr/>
          <p:nvPr/>
        </p:nvSpPr>
        <p:spPr>
          <a:xfrm>
            <a:off x="5149850" y="3816350"/>
            <a:ext cx="3511550" cy="6350"/>
          </a:xfrm>
          <a:custGeom>
            <a:avLst/>
            <a:gdLst>
              <a:gd name="connsiteX0" fmla="*/ 7365 w 3511550"/>
              <a:gd name="connsiteY0" fmla="*/ 10414 h 6350"/>
              <a:gd name="connsiteX1" fmla="*/ 3518661 w 3511550"/>
              <a:gd name="connsiteY1" fmla="*/ 10414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11550" h="6350">
                <a:moveTo>
                  <a:pt x="7365" y="10414"/>
                </a:moveTo>
                <a:lnTo>
                  <a:pt x="3518661" y="10414"/>
                </a:lnTo>
              </a:path>
            </a:pathLst>
          </a:custGeom>
          <a:ln w="9144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7"> 
				</p:cNvPr>
          <p:cNvSpPr/>
          <p:nvPr/>
        </p:nvSpPr>
        <p:spPr>
          <a:xfrm>
            <a:off x="5505450" y="3968750"/>
            <a:ext cx="95250" cy="171450"/>
          </a:xfrm>
          <a:custGeom>
            <a:avLst/>
            <a:gdLst>
              <a:gd name="connsiteX0" fmla="*/ 14478 w 95250"/>
              <a:gd name="connsiteY0" fmla="*/ 16510 h 171450"/>
              <a:gd name="connsiteX1" fmla="*/ 98297 w 95250"/>
              <a:gd name="connsiteY1" fmla="*/ 16510 h 171450"/>
              <a:gd name="connsiteX2" fmla="*/ 98297 w 95250"/>
              <a:gd name="connsiteY2" fmla="*/ 175006 h 171450"/>
              <a:gd name="connsiteX3" fmla="*/ 14478 w 95250"/>
              <a:gd name="connsiteY3" fmla="*/ 175006 h 171450"/>
              <a:gd name="connsiteX4" fmla="*/ 14478 w 95250"/>
              <a:gd name="connsiteY4" fmla="*/ 1651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" h="171450">
                <a:moveTo>
                  <a:pt x="14478" y="16510"/>
                </a:moveTo>
                <a:lnTo>
                  <a:pt x="98297" y="16510"/>
                </a:lnTo>
                <a:lnTo>
                  <a:pt x="98297" y="175006"/>
                </a:lnTo>
                <a:lnTo>
                  <a:pt x="14478" y="175006"/>
                </a:lnTo>
                <a:lnTo>
                  <a:pt x="14478" y="16510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8"> 
				</p:cNvPr>
          <p:cNvSpPr/>
          <p:nvPr/>
        </p:nvSpPr>
        <p:spPr>
          <a:xfrm>
            <a:off x="5772150" y="3968750"/>
            <a:ext cx="95250" cy="171450"/>
          </a:xfrm>
          <a:custGeom>
            <a:avLst/>
            <a:gdLst>
              <a:gd name="connsiteX0" fmla="*/ 17526 w 95250"/>
              <a:gd name="connsiteY0" fmla="*/ 16510 h 171450"/>
              <a:gd name="connsiteX1" fmla="*/ 101346 w 95250"/>
              <a:gd name="connsiteY1" fmla="*/ 16510 h 171450"/>
              <a:gd name="connsiteX2" fmla="*/ 101346 w 95250"/>
              <a:gd name="connsiteY2" fmla="*/ 175006 h 171450"/>
              <a:gd name="connsiteX3" fmla="*/ 17526 w 95250"/>
              <a:gd name="connsiteY3" fmla="*/ 175006 h 171450"/>
              <a:gd name="connsiteX4" fmla="*/ 17526 w 95250"/>
              <a:gd name="connsiteY4" fmla="*/ 1651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" h="171450">
                <a:moveTo>
                  <a:pt x="17526" y="16510"/>
                </a:moveTo>
                <a:lnTo>
                  <a:pt x="101346" y="16510"/>
                </a:lnTo>
                <a:lnTo>
                  <a:pt x="101346" y="175006"/>
                </a:lnTo>
                <a:lnTo>
                  <a:pt x="17526" y="175006"/>
                </a:lnTo>
                <a:lnTo>
                  <a:pt x="17526" y="16510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9"> 
				</p:cNvPr>
          <p:cNvSpPr/>
          <p:nvPr/>
        </p:nvSpPr>
        <p:spPr>
          <a:xfrm>
            <a:off x="6051550" y="3498850"/>
            <a:ext cx="82550" cy="641350"/>
          </a:xfrm>
          <a:custGeom>
            <a:avLst/>
            <a:gdLst>
              <a:gd name="connsiteX0" fmla="*/ 7873 w 82550"/>
              <a:gd name="connsiteY0" fmla="*/ 12446 h 641350"/>
              <a:gd name="connsiteX1" fmla="*/ 93217 w 82550"/>
              <a:gd name="connsiteY1" fmla="*/ 12446 h 641350"/>
              <a:gd name="connsiteX2" fmla="*/ 93217 w 82550"/>
              <a:gd name="connsiteY2" fmla="*/ 644906 h 641350"/>
              <a:gd name="connsiteX3" fmla="*/ 7873 w 82550"/>
              <a:gd name="connsiteY3" fmla="*/ 644906 h 641350"/>
              <a:gd name="connsiteX4" fmla="*/ 7873 w 82550"/>
              <a:gd name="connsiteY4" fmla="*/ 12446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" h="641350">
                <a:moveTo>
                  <a:pt x="7873" y="12446"/>
                </a:moveTo>
                <a:lnTo>
                  <a:pt x="93217" y="12446"/>
                </a:lnTo>
                <a:lnTo>
                  <a:pt x="93217" y="644906"/>
                </a:lnTo>
                <a:lnTo>
                  <a:pt x="7873" y="644906"/>
                </a:lnTo>
                <a:lnTo>
                  <a:pt x="7873" y="12446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40"> 
				</p:cNvPr>
          <p:cNvSpPr/>
          <p:nvPr/>
        </p:nvSpPr>
        <p:spPr>
          <a:xfrm>
            <a:off x="6318250" y="3968750"/>
            <a:ext cx="95250" cy="171450"/>
          </a:xfrm>
          <a:custGeom>
            <a:avLst/>
            <a:gdLst>
              <a:gd name="connsiteX0" fmla="*/ 10921 w 95250"/>
              <a:gd name="connsiteY0" fmla="*/ 16510 h 171450"/>
              <a:gd name="connsiteX1" fmla="*/ 96265 w 95250"/>
              <a:gd name="connsiteY1" fmla="*/ 16510 h 171450"/>
              <a:gd name="connsiteX2" fmla="*/ 96265 w 95250"/>
              <a:gd name="connsiteY2" fmla="*/ 175006 h 171450"/>
              <a:gd name="connsiteX3" fmla="*/ 10921 w 95250"/>
              <a:gd name="connsiteY3" fmla="*/ 175006 h 171450"/>
              <a:gd name="connsiteX4" fmla="*/ 10921 w 95250"/>
              <a:gd name="connsiteY4" fmla="*/ 1651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" h="171450">
                <a:moveTo>
                  <a:pt x="10921" y="16510"/>
                </a:moveTo>
                <a:lnTo>
                  <a:pt x="96265" y="16510"/>
                </a:lnTo>
                <a:lnTo>
                  <a:pt x="96265" y="175006"/>
                </a:lnTo>
                <a:lnTo>
                  <a:pt x="10921" y="175006"/>
                </a:lnTo>
                <a:lnTo>
                  <a:pt x="10921" y="16510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1"> 
				</p:cNvPr>
          <p:cNvSpPr/>
          <p:nvPr/>
        </p:nvSpPr>
        <p:spPr>
          <a:xfrm>
            <a:off x="6584950" y="3028950"/>
            <a:ext cx="95250" cy="1111250"/>
          </a:xfrm>
          <a:custGeom>
            <a:avLst/>
            <a:gdLst>
              <a:gd name="connsiteX0" fmla="*/ 15493 w 95250"/>
              <a:gd name="connsiteY0" fmla="*/ 8382 h 1111250"/>
              <a:gd name="connsiteX1" fmla="*/ 99314 w 95250"/>
              <a:gd name="connsiteY1" fmla="*/ 8382 h 1111250"/>
              <a:gd name="connsiteX2" fmla="*/ 99314 w 95250"/>
              <a:gd name="connsiteY2" fmla="*/ 1114806 h 1111250"/>
              <a:gd name="connsiteX3" fmla="*/ 15493 w 95250"/>
              <a:gd name="connsiteY3" fmla="*/ 1114806 h 1111250"/>
              <a:gd name="connsiteX4" fmla="*/ 15493 w 95250"/>
              <a:gd name="connsiteY4" fmla="*/ 8382 h 1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" h="1111250">
                <a:moveTo>
                  <a:pt x="15493" y="8382"/>
                </a:moveTo>
                <a:lnTo>
                  <a:pt x="99314" y="8382"/>
                </a:lnTo>
                <a:lnTo>
                  <a:pt x="99314" y="1114806"/>
                </a:lnTo>
                <a:lnTo>
                  <a:pt x="15493" y="1114806"/>
                </a:lnTo>
                <a:lnTo>
                  <a:pt x="15493" y="8382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2"> 
				</p:cNvPr>
          <p:cNvSpPr/>
          <p:nvPr/>
        </p:nvSpPr>
        <p:spPr>
          <a:xfrm>
            <a:off x="6851650" y="2711450"/>
            <a:ext cx="95250" cy="1428750"/>
          </a:xfrm>
          <a:custGeom>
            <a:avLst/>
            <a:gdLst>
              <a:gd name="connsiteX0" fmla="*/ 18542 w 95250"/>
              <a:gd name="connsiteY0" fmla="*/ 10414 h 1428750"/>
              <a:gd name="connsiteX1" fmla="*/ 102361 w 95250"/>
              <a:gd name="connsiteY1" fmla="*/ 10414 h 1428750"/>
              <a:gd name="connsiteX2" fmla="*/ 102361 w 95250"/>
              <a:gd name="connsiteY2" fmla="*/ 1432306 h 1428750"/>
              <a:gd name="connsiteX3" fmla="*/ 18542 w 95250"/>
              <a:gd name="connsiteY3" fmla="*/ 1432306 h 1428750"/>
              <a:gd name="connsiteX4" fmla="*/ 18542 w 95250"/>
              <a:gd name="connsiteY4" fmla="*/ 10414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" h="1428750">
                <a:moveTo>
                  <a:pt x="18542" y="10414"/>
                </a:moveTo>
                <a:lnTo>
                  <a:pt x="102361" y="10414"/>
                </a:lnTo>
                <a:lnTo>
                  <a:pt x="102361" y="1432306"/>
                </a:lnTo>
                <a:lnTo>
                  <a:pt x="18542" y="1432306"/>
                </a:lnTo>
                <a:lnTo>
                  <a:pt x="18542" y="10414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3"> 
				</p:cNvPr>
          <p:cNvSpPr/>
          <p:nvPr/>
        </p:nvSpPr>
        <p:spPr>
          <a:xfrm>
            <a:off x="7131050" y="2863850"/>
            <a:ext cx="82550" cy="1276350"/>
          </a:xfrm>
          <a:custGeom>
            <a:avLst/>
            <a:gdLst>
              <a:gd name="connsiteX0" fmla="*/ 8890 w 82550"/>
              <a:gd name="connsiteY0" fmla="*/ 14986 h 1276350"/>
              <a:gd name="connsiteX1" fmla="*/ 94233 w 82550"/>
              <a:gd name="connsiteY1" fmla="*/ 14986 h 1276350"/>
              <a:gd name="connsiteX2" fmla="*/ 94233 w 82550"/>
              <a:gd name="connsiteY2" fmla="*/ 1279906 h 1276350"/>
              <a:gd name="connsiteX3" fmla="*/ 8890 w 82550"/>
              <a:gd name="connsiteY3" fmla="*/ 1279906 h 1276350"/>
              <a:gd name="connsiteX4" fmla="*/ 8890 w 82550"/>
              <a:gd name="connsiteY4" fmla="*/ 14986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" h="1276350">
                <a:moveTo>
                  <a:pt x="8890" y="14986"/>
                </a:moveTo>
                <a:lnTo>
                  <a:pt x="94233" y="14986"/>
                </a:lnTo>
                <a:lnTo>
                  <a:pt x="94233" y="1279906"/>
                </a:lnTo>
                <a:lnTo>
                  <a:pt x="8890" y="1279906"/>
                </a:lnTo>
                <a:lnTo>
                  <a:pt x="8890" y="14986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4"> 
				</p:cNvPr>
          <p:cNvSpPr/>
          <p:nvPr/>
        </p:nvSpPr>
        <p:spPr>
          <a:xfrm>
            <a:off x="7397750" y="3498850"/>
            <a:ext cx="95250" cy="641350"/>
          </a:xfrm>
          <a:custGeom>
            <a:avLst/>
            <a:gdLst>
              <a:gd name="connsiteX0" fmla="*/ 11938 w 95250"/>
              <a:gd name="connsiteY0" fmla="*/ 12446 h 641350"/>
              <a:gd name="connsiteX1" fmla="*/ 97281 w 95250"/>
              <a:gd name="connsiteY1" fmla="*/ 12446 h 641350"/>
              <a:gd name="connsiteX2" fmla="*/ 97281 w 95250"/>
              <a:gd name="connsiteY2" fmla="*/ 644906 h 641350"/>
              <a:gd name="connsiteX3" fmla="*/ 11938 w 95250"/>
              <a:gd name="connsiteY3" fmla="*/ 644906 h 641350"/>
              <a:gd name="connsiteX4" fmla="*/ 11938 w 95250"/>
              <a:gd name="connsiteY4" fmla="*/ 12446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" h="641350">
                <a:moveTo>
                  <a:pt x="11938" y="12446"/>
                </a:moveTo>
                <a:lnTo>
                  <a:pt x="97281" y="12446"/>
                </a:lnTo>
                <a:lnTo>
                  <a:pt x="97281" y="644906"/>
                </a:lnTo>
                <a:lnTo>
                  <a:pt x="11938" y="644906"/>
                </a:lnTo>
                <a:lnTo>
                  <a:pt x="11938" y="12446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5"> 
				</p:cNvPr>
          <p:cNvSpPr/>
          <p:nvPr/>
        </p:nvSpPr>
        <p:spPr>
          <a:xfrm>
            <a:off x="7664450" y="3651250"/>
            <a:ext cx="95250" cy="488950"/>
          </a:xfrm>
          <a:custGeom>
            <a:avLst/>
            <a:gdLst>
              <a:gd name="connsiteX0" fmla="*/ 16509 w 95250"/>
              <a:gd name="connsiteY0" fmla="*/ 18542 h 488950"/>
              <a:gd name="connsiteX1" fmla="*/ 100330 w 95250"/>
              <a:gd name="connsiteY1" fmla="*/ 18542 h 488950"/>
              <a:gd name="connsiteX2" fmla="*/ 100330 w 95250"/>
              <a:gd name="connsiteY2" fmla="*/ 492506 h 488950"/>
              <a:gd name="connsiteX3" fmla="*/ 16509 w 95250"/>
              <a:gd name="connsiteY3" fmla="*/ 492506 h 488950"/>
              <a:gd name="connsiteX4" fmla="*/ 16509 w 95250"/>
              <a:gd name="connsiteY4" fmla="*/ 18542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" h="488950">
                <a:moveTo>
                  <a:pt x="16509" y="18542"/>
                </a:moveTo>
                <a:lnTo>
                  <a:pt x="100330" y="18542"/>
                </a:lnTo>
                <a:lnTo>
                  <a:pt x="100330" y="492506"/>
                </a:lnTo>
                <a:lnTo>
                  <a:pt x="16509" y="492506"/>
                </a:lnTo>
                <a:lnTo>
                  <a:pt x="16509" y="18542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6"> 
				</p:cNvPr>
          <p:cNvSpPr/>
          <p:nvPr/>
        </p:nvSpPr>
        <p:spPr>
          <a:xfrm>
            <a:off x="8210550" y="3816350"/>
            <a:ext cx="95250" cy="323850"/>
          </a:xfrm>
          <a:custGeom>
            <a:avLst/>
            <a:gdLst>
              <a:gd name="connsiteX0" fmla="*/ 9906 w 95250"/>
              <a:gd name="connsiteY0" fmla="*/ 10414 h 323850"/>
              <a:gd name="connsiteX1" fmla="*/ 95250 w 95250"/>
              <a:gd name="connsiteY1" fmla="*/ 10414 h 323850"/>
              <a:gd name="connsiteX2" fmla="*/ 95250 w 95250"/>
              <a:gd name="connsiteY2" fmla="*/ 327406 h 323850"/>
              <a:gd name="connsiteX3" fmla="*/ 9906 w 95250"/>
              <a:gd name="connsiteY3" fmla="*/ 327406 h 323850"/>
              <a:gd name="connsiteX4" fmla="*/ 9906 w 95250"/>
              <a:gd name="connsiteY4" fmla="*/ 10414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" h="323850">
                <a:moveTo>
                  <a:pt x="9906" y="10414"/>
                </a:moveTo>
                <a:lnTo>
                  <a:pt x="95250" y="10414"/>
                </a:lnTo>
                <a:lnTo>
                  <a:pt x="95250" y="327406"/>
                </a:lnTo>
                <a:lnTo>
                  <a:pt x="9906" y="327406"/>
                </a:lnTo>
                <a:lnTo>
                  <a:pt x="9906" y="10414"/>
                </a:lnTo>
                <a:close/>
              </a:path>
            </a:pathLst>
          </a:custGeom>
          <a:solidFill>
            <a:srgbClr val="4370c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7"> 
				</p:cNvPr>
          <p:cNvSpPr/>
          <p:nvPr/>
        </p:nvSpPr>
        <p:spPr>
          <a:xfrm>
            <a:off x="5149850" y="4133850"/>
            <a:ext cx="3511550" cy="6350"/>
          </a:xfrm>
          <a:custGeom>
            <a:avLst/>
            <a:gdLst>
              <a:gd name="connsiteX0" fmla="*/ 7365 w 3511550"/>
              <a:gd name="connsiteY0" fmla="*/ 9906 h 6350"/>
              <a:gd name="connsiteX1" fmla="*/ 3518661 w 3511550"/>
              <a:gd name="connsiteY1" fmla="*/ 9906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11550" h="6350">
                <a:moveTo>
                  <a:pt x="7365" y="9906"/>
                </a:moveTo>
                <a:lnTo>
                  <a:pt x="3518661" y="9906"/>
                </a:lnTo>
              </a:path>
            </a:pathLst>
          </a:custGeom>
          <a:ln w="9144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8"> 
				</p:cNvPr>
          <p:cNvSpPr/>
          <p:nvPr/>
        </p:nvSpPr>
        <p:spPr>
          <a:xfrm>
            <a:off x="2876550" y="2368550"/>
            <a:ext cx="209550" cy="273050"/>
          </a:xfrm>
          <a:custGeom>
            <a:avLst/>
            <a:gdLst>
              <a:gd name="connsiteX0" fmla="*/ 9905 w 209550"/>
              <a:gd name="connsiteY0" fmla="*/ 180340 h 273050"/>
              <a:gd name="connsiteX1" fmla="*/ 60579 w 209550"/>
              <a:gd name="connsiteY1" fmla="*/ 180340 h 273050"/>
              <a:gd name="connsiteX2" fmla="*/ 60579 w 209550"/>
              <a:gd name="connsiteY2" fmla="*/ 18034 h 273050"/>
              <a:gd name="connsiteX3" fmla="*/ 161925 w 209550"/>
              <a:gd name="connsiteY3" fmla="*/ 18034 h 273050"/>
              <a:gd name="connsiteX4" fmla="*/ 161925 w 209550"/>
              <a:gd name="connsiteY4" fmla="*/ 180340 h 273050"/>
              <a:gd name="connsiteX5" fmla="*/ 212598 w 209550"/>
              <a:gd name="connsiteY5" fmla="*/ 180340 h 273050"/>
              <a:gd name="connsiteX6" fmla="*/ 111251 w 209550"/>
              <a:gd name="connsiteY6" fmla="*/ 281686 h 273050"/>
              <a:gd name="connsiteX7" fmla="*/ 9905 w 209550"/>
              <a:gd name="connsiteY7" fmla="*/ 180340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550" h="273050">
                <a:moveTo>
                  <a:pt x="9905" y="180340"/>
                </a:moveTo>
                <a:lnTo>
                  <a:pt x="60579" y="180340"/>
                </a:lnTo>
                <a:lnTo>
                  <a:pt x="60579" y="18034"/>
                </a:lnTo>
                <a:lnTo>
                  <a:pt x="161925" y="18034"/>
                </a:lnTo>
                <a:lnTo>
                  <a:pt x="161925" y="180340"/>
                </a:lnTo>
                <a:lnTo>
                  <a:pt x="212598" y="180340"/>
                </a:lnTo>
                <a:lnTo>
                  <a:pt x="111251" y="281686"/>
                </a:lnTo>
                <a:lnTo>
                  <a:pt x="9905" y="180340"/>
                </a:lnTo>
                <a:close/>
              </a:path>
            </a:pathLst>
          </a:custGeom>
          <a:solidFill>
            <a:srgbClr val="eb7b2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9"> 
				</p:cNvPr>
          <p:cNvSpPr/>
          <p:nvPr/>
        </p:nvSpPr>
        <p:spPr>
          <a:xfrm>
            <a:off x="2876550" y="2368550"/>
            <a:ext cx="209550" cy="273050"/>
          </a:xfrm>
          <a:custGeom>
            <a:avLst/>
            <a:gdLst>
              <a:gd name="connsiteX0" fmla="*/ 9905 w 209550"/>
              <a:gd name="connsiteY0" fmla="*/ 180340 h 273050"/>
              <a:gd name="connsiteX1" fmla="*/ 60579 w 209550"/>
              <a:gd name="connsiteY1" fmla="*/ 180340 h 273050"/>
              <a:gd name="connsiteX2" fmla="*/ 60579 w 209550"/>
              <a:gd name="connsiteY2" fmla="*/ 18034 h 273050"/>
              <a:gd name="connsiteX3" fmla="*/ 161925 w 209550"/>
              <a:gd name="connsiteY3" fmla="*/ 18034 h 273050"/>
              <a:gd name="connsiteX4" fmla="*/ 161925 w 209550"/>
              <a:gd name="connsiteY4" fmla="*/ 180340 h 273050"/>
              <a:gd name="connsiteX5" fmla="*/ 212598 w 209550"/>
              <a:gd name="connsiteY5" fmla="*/ 180340 h 273050"/>
              <a:gd name="connsiteX6" fmla="*/ 111251 w 209550"/>
              <a:gd name="connsiteY6" fmla="*/ 281686 h 273050"/>
              <a:gd name="connsiteX7" fmla="*/ 9905 w 209550"/>
              <a:gd name="connsiteY7" fmla="*/ 180340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550" h="273050">
                <a:moveTo>
                  <a:pt x="9905" y="180340"/>
                </a:moveTo>
                <a:lnTo>
                  <a:pt x="60579" y="180340"/>
                </a:lnTo>
                <a:lnTo>
                  <a:pt x="60579" y="18034"/>
                </a:lnTo>
                <a:lnTo>
                  <a:pt x="161925" y="18034"/>
                </a:lnTo>
                <a:lnTo>
                  <a:pt x="161925" y="180340"/>
                </a:lnTo>
                <a:lnTo>
                  <a:pt x="212598" y="180340"/>
                </a:lnTo>
                <a:lnTo>
                  <a:pt x="111251" y="281686"/>
                </a:lnTo>
                <a:lnTo>
                  <a:pt x="9905" y="180340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191">
            <a:solidFill>
              <a:srgbClr val="2d518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50"> 
				</p:cNvPr>
          <p:cNvSpPr/>
          <p:nvPr/>
        </p:nvSpPr>
        <p:spPr>
          <a:xfrm>
            <a:off x="6496050" y="2698750"/>
            <a:ext cx="209550" cy="260350"/>
          </a:xfrm>
          <a:custGeom>
            <a:avLst/>
            <a:gdLst>
              <a:gd name="connsiteX0" fmla="*/ 8381 w 209550"/>
              <a:gd name="connsiteY0" fmla="*/ 168656 h 260350"/>
              <a:gd name="connsiteX1" fmla="*/ 59055 w 209550"/>
              <a:gd name="connsiteY1" fmla="*/ 168656 h 260350"/>
              <a:gd name="connsiteX2" fmla="*/ 59055 w 209550"/>
              <a:gd name="connsiteY2" fmla="*/ 6350 h 260350"/>
              <a:gd name="connsiteX3" fmla="*/ 160401 w 209550"/>
              <a:gd name="connsiteY3" fmla="*/ 6350 h 260350"/>
              <a:gd name="connsiteX4" fmla="*/ 160401 w 209550"/>
              <a:gd name="connsiteY4" fmla="*/ 168656 h 260350"/>
              <a:gd name="connsiteX5" fmla="*/ 211073 w 209550"/>
              <a:gd name="connsiteY5" fmla="*/ 168656 h 260350"/>
              <a:gd name="connsiteX6" fmla="*/ 109728 w 209550"/>
              <a:gd name="connsiteY6" fmla="*/ 270002 h 260350"/>
              <a:gd name="connsiteX7" fmla="*/ 8381 w 209550"/>
              <a:gd name="connsiteY7" fmla="*/ 168656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550" h="260350">
                <a:moveTo>
                  <a:pt x="8381" y="168656"/>
                </a:moveTo>
                <a:lnTo>
                  <a:pt x="59055" y="168656"/>
                </a:lnTo>
                <a:lnTo>
                  <a:pt x="59055" y="6350"/>
                </a:lnTo>
                <a:lnTo>
                  <a:pt x="160401" y="6350"/>
                </a:lnTo>
                <a:lnTo>
                  <a:pt x="160401" y="168656"/>
                </a:lnTo>
                <a:lnTo>
                  <a:pt x="211073" y="168656"/>
                </a:lnTo>
                <a:lnTo>
                  <a:pt x="109728" y="270002"/>
                </a:lnTo>
                <a:lnTo>
                  <a:pt x="8381" y="168656"/>
                </a:lnTo>
                <a:close/>
              </a:path>
            </a:pathLst>
          </a:custGeom>
          <a:solidFill>
            <a:srgbClr val="eb7b2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1"> 
				</p:cNvPr>
          <p:cNvSpPr/>
          <p:nvPr/>
        </p:nvSpPr>
        <p:spPr>
          <a:xfrm>
            <a:off x="6504431" y="2705100"/>
            <a:ext cx="214884" cy="275844"/>
          </a:xfrm>
          <a:custGeom>
            <a:avLst/>
            <a:gdLst>
              <a:gd name="connsiteX0" fmla="*/ 0 w 214884"/>
              <a:gd name="connsiteY0" fmla="*/ 162305 h 275844"/>
              <a:gd name="connsiteX1" fmla="*/ 50673 w 214884"/>
              <a:gd name="connsiteY1" fmla="*/ 162305 h 275844"/>
              <a:gd name="connsiteX2" fmla="*/ 50673 w 214884"/>
              <a:gd name="connsiteY2" fmla="*/ 90932 h 275844"/>
              <a:gd name="connsiteX3" fmla="*/ 152019 w 214884"/>
              <a:gd name="connsiteY3" fmla="*/ 0 h 275844"/>
              <a:gd name="connsiteX4" fmla="*/ 152019 w 214884"/>
              <a:gd name="connsiteY4" fmla="*/ 90932 h 275844"/>
              <a:gd name="connsiteX5" fmla="*/ 202692 w 214884"/>
              <a:gd name="connsiteY5" fmla="*/ 162305 h 275844"/>
              <a:gd name="connsiteX6" fmla="*/ 101346 w 214884"/>
              <a:gd name="connsiteY6" fmla="*/ 263652 h 275844"/>
              <a:gd name="connsiteX7" fmla="*/ 0 w 214884"/>
              <a:gd name="connsiteY7" fmla="*/ 162305 h 27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884" h="275844">
                <a:moveTo>
                  <a:pt x="0" y="162305"/>
                </a:moveTo>
                <a:lnTo>
                  <a:pt x="50673" y="162305"/>
                </a:lnTo>
                <a:lnTo>
                  <a:pt x="50673" y="90932"/>
                </a:lnTo>
                <a:lnTo>
                  <a:pt x="152019" y="0"/>
                </a:lnTo>
                <a:lnTo>
                  <a:pt x="152019" y="90932"/>
                </a:lnTo>
                <a:lnTo>
                  <a:pt x="202692" y="162305"/>
                </a:lnTo>
                <a:lnTo>
                  <a:pt x="101346" y="263652"/>
                </a:lnTo>
                <a:lnTo>
                  <a:pt x="0" y="162305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2191">
            <a:solidFill>
              <a:srgbClr val="2d518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2"> 
				</p:cNvPr>
          <p:cNvSpPr/>
          <p:nvPr/>
        </p:nvSpPr>
        <p:spPr>
          <a:xfrm>
            <a:off x="928116" y="2705100"/>
            <a:ext cx="1138427" cy="557783"/>
          </a:xfrm>
          <a:custGeom>
            <a:avLst/>
            <a:gdLst>
              <a:gd name="connsiteX0" fmla="*/ 0 w 1138427"/>
              <a:gd name="connsiteY0" fmla="*/ 90932 h 557783"/>
              <a:gd name="connsiteX1" fmla="*/ 90931 w 1138427"/>
              <a:gd name="connsiteY1" fmla="*/ 0 h 557783"/>
              <a:gd name="connsiteX2" fmla="*/ 1035304 w 1138427"/>
              <a:gd name="connsiteY2" fmla="*/ 0 h 557783"/>
              <a:gd name="connsiteX3" fmla="*/ 1126235 w 1138427"/>
              <a:gd name="connsiteY3" fmla="*/ 90932 h 557783"/>
              <a:gd name="connsiteX4" fmla="*/ 1035304 w 1138427"/>
              <a:gd name="connsiteY4" fmla="*/ 545591 h 557783"/>
              <a:gd name="connsiteX5" fmla="*/ 90931 w 1138427"/>
              <a:gd name="connsiteY5" fmla="*/ 545591 h 557783"/>
              <a:gd name="connsiteX6" fmla="*/ 0 w 1138427"/>
              <a:gd name="connsiteY6" fmla="*/ 454659 h 55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8427" h="557783">
                <a:moveTo>
                  <a:pt x="0" y="90932"/>
                </a:moveTo>
                <a:cubicBezTo>
                  <a:pt x="0" y="40766"/>
                  <a:pt x="40716" y="0"/>
                  <a:pt x="90931" y="0"/>
                </a:cubicBezTo>
                <a:lnTo>
                  <a:pt x="1035304" y="0"/>
                </a:lnTo>
                <a:cubicBezTo>
                  <a:pt x="1085469" y="0"/>
                  <a:pt x="1126235" y="40766"/>
                  <a:pt x="1126235" y="90932"/>
                </a:cubicBezTo>
                <a:cubicBezTo>
                  <a:pt x="1126235" y="504825"/>
                  <a:pt x="1085469" y="545591"/>
                  <a:pt x="1035304" y="545591"/>
                </a:cubicBezTo>
                <a:lnTo>
                  <a:pt x="90931" y="545591"/>
                </a:lnTo>
                <a:cubicBezTo>
                  <a:pt x="40716" y="545591"/>
                  <a:pt x="0" y="504825"/>
                  <a:pt x="0" y="454659"/>
                </a:cubicBezTo>
              </a:path>
            </a:pathLst>
          </a:custGeom>
          <a:ln w="1219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3"> 
				</p:cNvPr>
          <p:cNvSpPr/>
          <p:nvPr/>
        </p:nvSpPr>
        <p:spPr>
          <a:xfrm>
            <a:off x="7626095" y="2642616"/>
            <a:ext cx="1138428" cy="557784"/>
          </a:xfrm>
          <a:custGeom>
            <a:avLst/>
            <a:gdLst>
              <a:gd name="connsiteX0" fmla="*/ 0 w 1138428"/>
              <a:gd name="connsiteY0" fmla="*/ 90932 h 557784"/>
              <a:gd name="connsiteX1" fmla="*/ 90932 w 1138428"/>
              <a:gd name="connsiteY1" fmla="*/ 0 h 557784"/>
              <a:gd name="connsiteX2" fmla="*/ 1035304 w 1138428"/>
              <a:gd name="connsiteY2" fmla="*/ 0 h 557784"/>
              <a:gd name="connsiteX3" fmla="*/ 1126235 w 1138428"/>
              <a:gd name="connsiteY3" fmla="*/ 90932 h 557784"/>
              <a:gd name="connsiteX4" fmla="*/ 1126235 w 1138428"/>
              <a:gd name="connsiteY4" fmla="*/ 153416 h 557784"/>
              <a:gd name="connsiteX5" fmla="*/ 1035304 w 1138428"/>
              <a:gd name="connsiteY5" fmla="*/ 545592 h 557784"/>
              <a:gd name="connsiteX6" fmla="*/ 90932 w 1138428"/>
              <a:gd name="connsiteY6" fmla="*/ 545592 h 557784"/>
              <a:gd name="connsiteX7" fmla="*/ 0 w 1138428"/>
              <a:gd name="connsiteY7" fmla="*/ 454660 h 557784"/>
              <a:gd name="connsiteX8" fmla="*/ 0 w 1138428"/>
              <a:gd name="connsiteY8" fmla="*/ 153416 h 55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428" h="557784">
                <a:moveTo>
                  <a:pt x="0" y="90932"/>
                </a:moveTo>
                <a:cubicBezTo>
                  <a:pt x="0" y="40767"/>
                  <a:pt x="40767" y="0"/>
                  <a:pt x="90932" y="0"/>
                </a:cubicBezTo>
                <a:lnTo>
                  <a:pt x="1035304" y="0"/>
                </a:lnTo>
                <a:cubicBezTo>
                  <a:pt x="1085469" y="0"/>
                  <a:pt x="1126235" y="40767"/>
                  <a:pt x="1126235" y="90932"/>
                </a:cubicBezTo>
                <a:lnTo>
                  <a:pt x="1126235" y="153416"/>
                </a:lnTo>
                <a:cubicBezTo>
                  <a:pt x="1126235" y="504825"/>
                  <a:pt x="1085469" y="545592"/>
                  <a:pt x="1035304" y="545592"/>
                </a:cubicBezTo>
                <a:lnTo>
                  <a:pt x="90932" y="545592"/>
                </a:lnTo>
                <a:cubicBezTo>
                  <a:pt x="40767" y="545592"/>
                  <a:pt x="0" y="504825"/>
                  <a:pt x="0" y="454660"/>
                </a:cubicBezTo>
                <a:lnTo>
                  <a:pt x="0" y="153416"/>
                </a:lnTo>
              </a:path>
            </a:pathLst>
          </a:custGeom>
          <a:ln w="12191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4"/>
          <p:cNvSpPr txBox="1"/>
          <p:nvPr/>
        </p:nvSpPr>
        <p:spPr>
          <a:xfrm>
            <a:off x="720242" y="474670"/>
            <a:ext cx="6879514" cy="19230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25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3200" spc="-250" dirty="0">
                <a:solidFill>
                  <a:srgbClr val="000000"/>
                </a:solidFill>
                <a:latin typeface="MS Gothic"/>
                <a:ea typeface="MS Gothic"/>
              </a:rPr>
              <a:t>アクティブ運用</a:t>
            </a:r>
            <a:r>
              <a:rPr lang="en-US" altLang="zh-CN" sz="3200" spc="-245" dirty="0">
                <a:solidFill>
                  <a:srgbClr val="000000"/>
                </a:solidFill>
                <a:latin typeface="MS Gothic"/>
                <a:ea typeface="MS Gothic"/>
              </a:rPr>
              <a:t>のパフォーマンス</a:t>
            </a:r>
          </a:p>
          <a:p>
            <a:pPr>
              <a:lnSpc>
                <a:spcPts val="1589"/>
              </a:lnSpc>
            </a:pPr>
            <a:endParaRPr lang="en-US" dirty="0" smtClean="0"/>
          </a:p>
          <a:p>
            <a:pPr hangingPunct="0" marL="311810">
              <a:lnSpc>
                <a:spcPct val="95416"/>
              </a:lnSpc>
            </a:pPr>
            <a:r>
              <a:rPr lang="en-US" altLang="zh-CN" sz="1800" spc="-189" dirty="0">
                <a:solidFill>
                  <a:srgbClr val="000000"/>
                </a:solidFill>
                <a:latin typeface="MS Gothic"/>
                <a:ea typeface="MS Gothic"/>
              </a:rPr>
              <a:t>母集団：グローバル</a:t>
            </a:r>
            <a:r>
              <a:rPr lang="en-US" altLang="zh-CN" sz="1800" spc="-89" dirty="0">
                <a:solidFill>
                  <a:srgbClr val="000000"/>
                </a:solidFill>
                <a:latin typeface="MS Gothic"/>
                <a:ea typeface="MS Gothic"/>
              </a:rPr>
              <a:t>ESG</a:t>
            </a:r>
            <a:r>
              <a:rPr lang="en-US" altLang="zh-CN" sz="1800" spc="-189" dirty="0">
                <a:solidFill>
                  <a:srgbClr val="000000"/>
                </a:solidFill>
                <a:latin typeface="MS Gothic"/>
                <a:ea typeface="MS Gothic"/>
              </a:rPr>
              <a:t>ファンド（</a:t>
            </a:r>
            <a:r>
              <a:rPr lang="en-US" altLang="zh-CN" sz="1800" spc="-94" dirty="0">
                <a:solidFill>
                  <a:srgbClr val="000000"/>
                </a:solidFill>
                <a:latin typeface="MS Gothic"/>
                <a:ea typeface="MS Gothic"/>
              </a:rPr>
              <a:t>2014</a:t>
            </a:r>
            <a:r>
              <a:rPr lang="en-US" altLang="zh-CN" sz="1800" spc="-179" dirty="0">
                <a:solidFill>
                  <a:srgbClr val="000000"/>
                </a:solidFill>
                <a:latin typeface="MS Gothic"/>
                <a:ea typeface="MS Gothic"/>
              </a:rPr>
              <a:t>～</a:t>
            </a:r>
            <a:r>
              <a:rPr lang="en-US" altLang="zh-CN" sz="1800" spc="-94" dirty="0">
                <a:solidFill>
                  <a:srgbClr val="000000"/>
                </a:solidFill>
                <a:latin typeface="MS Gothic"/>
                <a:ea typeface="MS Gothic"/>
              </a:rPr>
              <a:t>2018.12</a:t>
            </a:r>
            <a:r>
              <a:rPr lang="en-US" altLang="zh-CN" sz="1800" spc="-189" dirty="0">
                <a:solidFill>
                  <a:srgbClr val="000000"/>
                </a:solidFill>
                <a:latin typeface="MS Gothic"/>
                <a:ea typeface="MS Gothic"/>
              </a:rPr>
              <a:t>にデータがある</a:t>
            </a:r>
            <a:r>
              <a:rPr lang="en-US" altLang="zh-CN" sz="1800" spc="-185" dirty="0">
                <a:solidFill>
                  <a:srgbClr val="000000"/>
                </a:solidFill>
                <a:latin typeface="MS Gothic"/>
                <a:ea typeface="MS Gothic"/>
              </a:rPr>
              <a:t>もの）</a:t>
            </a:r>
            <a:r>
              <a:rPr lang="en-US" altLang="zh-CN" sz="1800" spc="-455" dirty="0">
                <a:solidFill>
                  <a:srgbClr val="000000"/>
                </a:solidFill>
                <a:latin typeface="MS Gothic"/>
                <a:ea typeface="MS Gothic"/>
              </a:rPr>
              <a:t>ファ</a:t>
            </a:r>
            <a:r>
              <a:rPr lang="en-US" altLang="zh-CN" sz="1800" spc="-450" dirty="0">
                <a:solidFill>
                  <a:srgbClr val="000000"/>
                </a:solidFill>
                <a:latin typeface="MS Gothic"/>
                <a:ea typeface="MS Gothic"/>
              </a:rPr>
              <a:t>ンド数：４０</a:t>
            </a:r>
          </a:p>
          <a:p>
            <a:pPr marL="0" indent="311810">
              <a:lnSpc>
                <a:spcPct val="100000"/>
              </a:lnSpc>
              <a:spcBef>
                <a:spcPts val="104"/>
              </a:spcBef>
            </a:pPr>
            <a:r>
              <a:rPr lang="en-US" altLang="zh-CN" sz="1800" spc="-89" dirty="0">
                <a:solidFill>
                  <a:srgbClr val="000000"/>
                </a:solidFill>
                <a:latin typeface="MS Gothic"/>
                <a:ea typeface="MS Gothic"/>
              </a:rPr>
              <a:t>ベンチマーク：</a:t>
            </a:r>
            <a:r>
              <a:rPr lang="en-US" altLang="zh-CN" sz="1800" spc="-44" dirty="0">
                <a:solidFill>
                  <a:srgbClr val="000000"/>
                </a:solidFill>
                <a:latin typeface="MS Gothic"/>
                <a:ea typeface="MS Gothic"/>
              </a:rPr>
              <a:t>MSCI</a:t>
            </a:r>
            <a:r>
              <a:rPr lang="en-US" altLang="zh-CN" sz="1800" spc="-50" dirty="0">
                <a:solidFill>
                  <a:srgbClr val="000000"/>
                </a:solidFill>
                <a:latin typeface="MS Gothic"/>
                <a:ea typeface="MS Gothic"/>
              </a:rPr>
              <a:t>-</a:t>
            </a:r>
            <a:r>
              <a:rPr lang="en-US" altLang="zh-CN" sz="1800" spc="-50" dirty="0">
                <a:solidFill>
                  <a:srgbClr val="000000"/>
                </a:solidFill>
                <a:latin typeface="MS Gothic"/>
                <a:ea typeface="MS Gothic"/>
              </a:rPr>
              <a:t>AC</a:t>
            </a:r>
            <a:r>
              <a:rPr lang="en-US" altLang="zh-CN" sz="1800" spc="-40" dirty="0">
                <a:solidFill>
                  <a:srgbClr val="000000"/>
                </a:solidFill>
                <a:latin typeface="MS Gothic"/>
                <a:ea typeface="MS Gothic"/>
              </a:rPr>
              <a:t>WI</a:t>
            </a:r>
          </a:p>
          <a:p>
            <a:pPr>
              <a:lnSpc>
                <a:spcPts val="1400"/>
              </a:lnSpc>
            </a:pPr>
            <a:endParaRPr lang="en-US" dirty="0" smtClean="0"/>
          </a:p>
          <a:p>
            <a:pPr marL="0" indent="1721840">
              <a:lnSpc>
                <a:spcPct val="100000"/>
              </a:lnSpc>
            </a:pPr>
            <a:r>
              <a:rPr lang="en-US" altLang="zh-CN" sz="1600" spc="-169" dirty="0">
                <a:solidFill>
                  <a:srgbClr val="000000"/>
                </a:solidFill>
                <a:latin typeface="MS Gothic"/>
                <a:ea typeface="MS Gothic"/>
              </a:rPr>
              <a:t>ベン</a:t>
            </a:r>
            <a:r>
              <a:rPr lang="en-US" altLang="zh-CN" sz="1600" spc="-164" dirty="0">
                <a:solidFill>
                  <a:srgbClr val="000000"/>
                </a:solidFill>
                <a:latin typeface="MS Gothic"/>
                <a:ea typeface="MS Gothic"/>
              </a:rPr>
              <a:t>チマーク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28574" y="2469311"/>
            <a:ext cx="265002" cy="2001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5" dirty="0">
                <a:solidFill>
                  <a:srgbClr val="575757"/>
                </a:solidFill>
                <a:latin typeface="Calibri"/>
                <a:ea typeface="Calibri"/>
              </a:rPr>
              <a:t>12</a:t>
            </a:r>
          </a:p>
          <a:p>
            <a:pPr hangingPunct="0" marL="103022" indent="-103022">
              <a:lnSpc>
                <a:spcPct val="118333"/>
              </a:lnSpc>
              <a:spcBef>
                <a:spcPts val="179"/>
              </a:spcBef>
            </a:pPr>
            <a:r>
              <a:rPr lang="en-US" altLang="zh-CN" sz="1600" spc="-25" dirty="0">
                <a:solidFill>
                  <a:srgbClr val="575757"/>
                </a:solidFill>
                <a:latin typeface="Calibri"/>
                <a:ea typeface="Calibri"/>
              </a:rPr>
              <a:t>10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lang="en-US" altLang="zh-CN" sz="1600" spc="-55" dirty="0">
                <a:solidFill>
                  <a:srgbClr val="575757"/>
                </a:solidFill>
                <a:latin typeface="Calibri"/>
                <a:ea typeface="Calibri"/>
              </a:rPr>
              <a:t>8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lang="en-US" altLang="zh-CN" sz="1600" spc="-55" dirty="0">
                <a:solidFill>
                  <a:srgbClr val="575757"/>
                </a:solidFill>
                <a:latin typeface="Calibri"/>
                <a:ea typeface="Calibri"/>
              </a:rPr>
              <a:t>6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lang="en-US" altLang="zh-CN" sz="1600" spc="-55" dirty="0">
                <a:solidFill>
                  <a:srgbClr val="575757"/>
                </a:solidFill>
                <a:latin typeface="Calibri"/>
                <a:ea typeface="Calibri"/>
              </a:rPr>
              <a:t>4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lang="en-US" altLang="zh-CN" sz="1600" spc="-55" dirty="0">
                <a:solidFill>
                  <a:srgbClr val="575757"/>
                </a:solidFill>
                <a:latin typeface="Calibri"/>
                <a:ea typeface="Calibri"/>
              </a:rPr>
              <a:t>2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lang="en-US" altLang="zh-CN" sz="1600" spc="-15" dirty="0">
                <a:solidFill>
                  <a:srgbClr val="575757"/>
                </a:solidFill>
                <a:latin typeface="Calibri"/>
                <a:ea typeface="Calibri"/>
              </a:rPr>
              <a:t>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90372" y="3141360"/>
            <a:ext cx="3749323" cy="1570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505455">
              <a:lnSpc>
                <a:spcPct val="100000"/>
              </a:lnSpc>
            </a:pPr>
            <a:r>
              <a:rPr lang="en-US" altLang="zh-CN" sz="1800" spc="-189" dirty="0">
                <a:solidFill>
                  <a:srgbClr val="000000"/>
                </a:solidFill>
                <a:latin typeface="MS Gothic"/>
                <a:ea typeface="MS Gothic"/>
              </a:rPr>
              <a:t>ベン</a:t>
            </a:r>
            <a:r>
              <a:rPr lang="en-US" altLang="zh-CN" sz="1800" spc="-185" dirty="0">
                <a:solidFill>
                  <a:srgbClr val="000000"/>
                </a:solidFill>
                <a:latin typeface="MS Gothic"/>
                <a:ea typeface="MS Gothic"/>
              </a:rPr>
              <a:t>チマーク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85"/>
              </a:lnSpc>
            </a:pPr>
            <a:endParaRPr lang="en-US" dirty="0" smtClean="0"/>
          </a:p>
          <a:p>
            <a:pPr marL="0">
              <a:lnSpc>
                <a:spcPct val="100000"/>
              </a:lnSpc>
              <a:tabLst>
                <a:tab pos="520598" algn="l"/>
                <a:tab pos="1010411" algn="l"/>
                <a:tab pos="1500251" algn="l"/>
                <a:tab pos="1989708" algn="l"/>
                <a:tab pos="2479548" algn="l"/>
                <a:tab pos="2917824" algn="l"/>
              </a:tabLst>
            </a:pPr>
            <a:r>
              <a:rPr lang="en-US" altLang="zh-CN" sz="1600" spc="-5" dirty="0">
                <a:solidFill>
                  <a:srgbClr val="575757"/>
                </a:solidFill>
                <a:latin typeface="Calibri"/>
                <a:ea typeface="Calibri"/>
              </a:rPr>
              <a:t>-2%	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ea typeface="Calibri"/>
              </a:rPr>
              <a:t>0%	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ea typeface="Calibri"/>
              </a:rPr>
              <a:t>2%	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ea typeface="Calibri"/>
              </a:rPr>
              <a:t>4%	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ea typeface="Calibri"/>
              </a:rPr>
              <a:t>6%	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ea typeface="Calibri"/>
              </a:rPr>
              <a:t>8%	</a:t>
            </a:r>
            <a:r>
              <a:rPr lang="en-US" altLang="zh-CN" sz="1600" spc="-20" dirty="0">
                <a:solidFill>
                  <a:srgbClr val="575757"/>
                </a:solidFill>
                <a:latin typeface="Calibri"/>
                <a:ea typeface="Calibri"/>
              </a:rPr>
              <a:t>10%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762753" y="2413889"/>
            <a:ext cx="265002" cy="18960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 marL="103124" indent="-103124">
              <a:lnSpc>
                <a:spcPct val="129583"/>
              </a:lnSpc>
            </a:pPr>
            <a:r>
              <a:rPr lang="en-US" altLang="zh-CN" sz="1600" spc="-25" dirty="0">
                <a:solidFill>
                  <a:srgbClr val="575757"/>
                </a:solidFill>
                <a:latin typeface="Calibri"/>
                <a:ea typeface="Calibri"/>
              </a:rPr>
              <a:t>10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lang="en-US" altLang="zh-CN" sz="1600" spc="-55" dirty="0">
                <a:solidFill>
                  <a:srgbClr val="575757"/>
                </a:solidFill>
                <a:latin typeface="Calibri"/>
                <a:ea typeface="Calibri"/>
              </a:rPr>
              <a:t>8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lang="en-US" altLang="zh-CN" sz="1600" spc="-55" dirty="0">
                <a:solidFill>
                  <a:srgbClr val="575757"/>
                </a:solidFill>
                <a:latin typeface="Calibri"/>
                <a:ea typeface="Calibri"/>
              </a:rPr>
              <a:t>6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lang="en-US" altLang="zh-CN" sz="1600" spc="-55" dirty="0">
                <a:solidFill>
                  <a:srgbClr val="575757"/>
                </a:solidFill>
                <a:latin typeface="Calibri"/>
                <a:ea typeface="Calibri"/>
              </a:rPr>
              <a:t>4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lang="en-US" altLang="zh-CN" sz="1600" spc="-55" dirty="0">
                <a:solidFill>
                  <a:srgbClr val="575757"/>
                </a:solidFill>
                <a:latin typeface="Calibri"/>
                <a:ea typeface="Calibri"/>
              </a:rPr>
              <a:t>2</a:t>
            </a:r>
            <a:r>
              <a:rPr lang="en-US" altLang="zh-CN" sz="160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lang="en-US" altLang="zh-CN" sz="1600" spc="-15" dirty="0">
                <a:solidFill>
                  <a:srgbClr val="575757"/>
                </a:solidFill>
                <a:latin typeface="Calibri"/>
                <a:ea typeface="Calibri"/>
              </a:rPr>
              <a:t>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190109" y="2408229"/>
            <a:ext cx="1947716" cy="1031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42771">
              <a:lnSpc>
                <a:spcPct val="100000"/>
              </a:lnSpc>
            </a:pPr>
            <a:r>
              <a:rPr lang="en-US" altLang="zh-CN" sz="1600" spc="-169" dirty="0">
                <a:solidFill>
                  <a:srgbClr val="000000"/>
                </a:solidFill>
                <a:latin typeface="MS Gothic"/>
                <a:ea typeface="MS Gothic"/>
              </a:rPr>
              <a:t>ベンチマ</a:t>
            </a:r>
            <a:r>
              <a:rPr lang="en-US" altLang="zh-CN" sz="1600" spc="-164" dirty="0">
                <a:solidFill>
                  <a:srgbClr val="000000"/>
                </a:solidFill>
                <a:latin typeface="MS Gothic"/>
                <a:ea typeface="MS Gothic"/>
              </a:rPr>
              <a:t>ーク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0"/>
              </a:lnSpc>
            </a:pPr>
            <a:endParaRPr lang="en-US" dirty="0" smtClean="0"/>
          </a:p>
          <a:p>
            <a:pPr hangingPunct="0" marL="0">
              <a:lnSpc>
                <a:spcPct val="95416"/>
              </a:lnSpc>
            </a:pPr>
            <a:r>
              <a:rPr lang="en-US" altLang="zh-CN" sz="1800" spc="-139" dirty="0">
                <a:solidFill>
                  <a:srgbClr val="000000"/>
                </a:solidFill>
                <a:latin typeface="MS Gothic"/>
                <a:ea typeface="MS Gothic"/>
              </a:rPr>
              <a:t>8</a:t>
            </a:r>
            <a:r>
              <a:rPr lang="en-US" altLang="zh-CN" sz="1800" spc="-284" dirty="0">
                <a:solidFill>
                  <a:srgbClr val="000000"/>
                </a:solidFill>
                <a:latin typeface="MS Gothic"/>
                <a:ea typeface="MS Gothic"/>
              </a:rPr>
              <a:t>ファン</a:t>
            </a:r>
            <a:r>
              <a:rPr lang="en-US" altLang="zh-CN" sz="1800" spc="-279" dirty="0">
                <a:solidFill>
                  <a:srgbClr val="000000"/>
                </a:solidFill>
                <a:latin typeface="MS Gothic"/>
                <a:ea typeface="MS Gothic"/>
              </a:rPr>
              <a:t>ド＜</a:t>
            </a:r>
            <a:br/>
            <a:r>
              <a:rPr lang="en-US" altLang="zh-CN" sz="1800" spc="-200" dirty="0">
                <a:solidFill>
                  <a:srgbClr val="000000"/>
                </a:solidFill>
                <a:latin typeface="MS Gothic"/>
                <a:ea typeface="MS Gothic"/>
              </a:rPr>
              <a:t>ベン</a:t>
            </a:r>
            <a:r>
              <a:rPr lang="en-US" altLang="zh-CN" sz="1800" spc="-195" dirty="0">
                <a:solidFill>
                  <a:srgbClr val="000000"/>
                </a:solidFill>
                <a:latin typeface="MS Gothic"/>
                <a:ea typeface="MS Gothic"/>
              </a:rPr>
              <a:t>チマーク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7812278" y="2658633"/>
            <a:ext cx="767387" cy="548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320" dirty="0">
                <a:solidFill>
                  <a:srgbClr val="000000"/>
                </a:solidFill>
                <a:latin typeface="MS Gothic"/>
                <a:ea typeface="MS Gothic"/>
              </a:rPr>
              <a:t>ボラ</a:t>
            </a:r>
            <a:r>
              <a:rPr lang="en-US" altLang="zh-CN" sz="1800" spc="-315" dirty="0">
                <a:solidFill>
                  <a:srgbClr val="000000"/>
                </a:solidFill>
                <a:latin typeface="MS Gothic"/>
                <a:ea typeface="MS Gothic"/>
              </a:rPr>
              <a:t>ティ</a:t>
            </a:r>
          </a:p>
          <a:p>
            <a:pPr marL="0" indent="115823">
              <a:lnSpc>
                <a:spcPct val="100000"/>
              </a:lnSpc>
            </a:pPr>
            <a:r>
              <a:rPr lang="en-US" altLang="zh-CN" sz="1800" spc="-435" dirty="0">
                <a:solidFill>
                  <a:srgbClr val="000000"/>
                </a:solidFill>
                <a:latin typeface="MS Gothic"/>
                <a:ea typeface="MS Gothic"/>
              </a:rPr>
              <a:t>リティ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346194" y="6477914"/>
            <a:ext cx="4204106" cy="278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4166"/>
              </a:lnSpc>
            </a:pPr>
            <a:r>
              <a:rPr lang="en-US" altLang="zh-CN" sz="1600" spc="-100" dirty="0">
                <a:solidFill>
                  <a:srgbClr val="000000"/>
                </a:solidFill>
                <a:latin typeface="MS Gothic"/>
                <a:ea typeface="MS Gothic"/>
              </a:rPr>
              <a:t>出所：マーサーのデータを利用して講師作成</a:t>
            </a:r>
            <a:r>
              <a:rPr lang="en-US" altLang="zh-CN" sz="1600" spc="-55" dirty="0">
                <a:solidFill>
                  <a:srgbClr val="000000"/>
                </a:solidFill>
                <a:latin typeface="MS Gothic"/>
                <a:cs typeface="MS Gothic"/>
              </a:rPr>
              <a:t>  </a:t>
            </a:r>
            <a:r>
              <a:rPr lang="en-US" altLang="zh-CN" sz="1200" spc="-15" dirty="0">
                <a:solidFill>
                  <a:srgbClr val="878787"/>
                </a:solidFill>
                <a:latin typeface="Calibri"/>
                <a:ea typeface="Calibri"/>
              </a:rPr>
              <a:t>9</a:t>
            </a:r>
          </a:p>
        </p:txBody>
      </p:sp>
      <p:sp>
        <p:nvSpPr>
          <p:cNvPr id="61" name="TextBox 61"/>
          <p:cNvSpPr txBox="1"/>
          <p:nvPr/>
        </p:nvSpPr>
        <p:spPr>
          <a:xfrm rot="16200000">
            <a:off x="5122254" y="4361524"/>
            <a:ext cx="632279" cy="202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575757"/>
                </a:solidFill>
                <a:latin typeface="Calibri"/>
                <a:ea typeface="Calibri"/>
              </a:rPr>
              <a:t>13.0%</a:t>
            </a:r>
          </a:p>
        </p:txBody>
      </p:sp>
      <p:sp>
        <p:nvSpPr>
          <p:cNvPr id="62" name="TextBox 62"/>
          <p:cNvSpPr txBox="1"/>
          <p:nvPr/>
        </p:nvSpPr>
        <p:spPr>
          <a:xfrm rot="16200000">
            <a:off x="5391901" y="4361093"/>
            <a:ext cx="632835" cy="202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575757"/>
                </a:solidFill>
                <a:latin typeface="Calibri"/>
                <a:ea typeface="Calibri"/>
              </a:rPr>
              <a:t>13.5%</a:t>
            </a:r>
          </a:p>
        </p:txBody>
      </p:sp>
      <p:sp>
        <p:nvSpPr>
          <p:cNvPr id="63" name="TextBox 63"/>
          <p:cNvSpPr txBox="1"/>
          <p:nvPr/>
        </p:nvSpPr>
        <p:spPr>
          <a:xfrm rot="16200000">
            <a:off x="5662639" y="4361524"/>
            <a:ext cx="632279" cy="202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575757"/>
                </a:solidFill>
                <a:latin typeface="Calibri"/>
                <a:ea typeface="Calibri"/>
              </a:rPr>
              <a:t>14.0%</a:t>
            </a:r>
          </a:p>
        </p:txBody>
      </p:sp>
      <p:sp>
        <p:nvSpPr>
          <p:cNvPr id="64" name="TextBox 64"/>
          <p:cNvSpPr txBox="1"/>
          <p:nvPr/>
        </p:nvSpPr>
        <p:spPr>
          <a:xfrm rot="16200000">
            <a:off x="5932640" y="4361524"/>
            <a:ext cx="632279" cy="202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575757"/>
                </a:solidFill>
                <a:latin typeface="Calibri"/>
                <a:ea typeface="Calibri"/>
              </a:rPr>
              <a:t>14.5%</a:t>
            </a:r>
          </a:p>
        </p:txBody>
      </p:sp>
      <p:sp>
        <p:nvSpPr>
          <p:cNvPr id="65" name="TextBox 65"/>
          <p:cNvSpPr txBox="1"/>
          <p:nvPr/>
        </p:nvSpPr>
        <p:spPr>
          <a:xfrm rot="16200000">
            <a:off x="6202770" y="4361524"/>
            <a:ext cx="632279" cy="202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575757"/>
                </a:solidFill>
                <a:latin typeface="Calibri"/>
                <a:ea typeface="Calibri"/>
              </a:rPr>
              <a:t>15.0%</a:t>
            </a:r>
          </a:p>
        </p:txBody>
      </p:sp>
      <p:sp>
        <p:nvSpPr>
          <p:cNvPr id="66" name="TextBox 66"/>
          <p:cNvSpPr txBox="1"/>
          <p:nvPr/>
        </p:nvSpPr>
        <p:spPr>
          <a:xfrm rot="16200000">
            <a:off x="6473153" y="4361524"/>
            <a:ext cx="632279" cy="202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575757"/>
                </a:solidFill>
                <a:latin typeface="Calibri"/>
                <a:ea typeface="Calibri"/>
              </a:rPr>
              <a:t>15.5%</a:t>
            </a:r>
          </a:p>
        </p:txBody>
      </p:sp>
      <p:sp>
        <p:nvSpPr>
          <p:cNvPr id="67" name="TextBox 67"/>
          <p:cNvSpPr txBox="1"/>
          <p:nvPr/>
        </p:nvSpPr>
        <p:spPr>
          <a:xfrm rot="16200000">
            <a:off x="6743155" y="4361524"/>
            <a:ext cx="632279" cy="202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575757"/>
                </a:solidFill>
                <a:latin typeface="Calibri"/>
                <a:ea typeface="Calibri"/>
              </a:rPr>
              <a:t>16.0%</a:t>
            </a:r>
          </a:p>
        </p:txBody>
      </p:sp>
      <p:sp>
        <p:nvSpPr>
          <p:cNvPr id="68" name="TextBox 68"/>
          <p:cNvSpPr txBox="1"/>
          <p:nvPr/>
        </p:nvSpPr>
        <p:spPr>
          <a:xfrm rot="16200000">
            <a:off x="7013157" y="4361524"/>
            <a:ext cx="632279" cy="202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575757"/>
                </a:solidFill>
                <a:latin typeface="Calibri"/>
                <a:ea typeface="Calibri"/>
              </a:rPr>
              <a:t>16.5%</a:t>
            </a:r>
          </a:p>
        </p:txBody>
      </p:sp>
      <p:sp>
        <p:nvSpPr>
          <p:cNvPr id="69" name="TextBox 69"/>
          <p:cNvSpPr txBox="1"/>
          <p:nvPr/>
        </p:nvSpPr>
        <p:spPr>
          <a:xfrm rot="16200000">
            <a:off x="7283540" y="4361524"/>
            <a:ext cx="632279" cy="202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575757"/>
                </a:solidFill>
                <a:latin typeface="Calibri"/>
                <a:ea typeface="Calibri"/>
              </a:rPr>
              <a:t>17.0%</a:t>
            </a:r>
          </a:p>
        </p:txBody>
      </p:sp>
      <p:sp>
        <p:nvSpPr>
          <p:cNvPr id="70" name="TextBox 70"/>
          <p:cNvSpPr txBox="1"/>
          <p:nvPr/>
        </p:nvSpPr>
        <p:spPr>
          <a:xfrm rot="16200000">
            <a:off x="7553669" y="4361524"/>
            <a:ext cx="632279" cy="202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575757"/>
                </a:solidFill>
                <a:latin typeface="Calibri"/>
                <a:ea typeface="Calibri"/>
              </a:rPr>
              <a:t>17.5%</a:t>
            </a:r>
          </a:p>
        </p:txBody>
      </p:sp>
      <p:sp>
        <p:nvSpPr>
          <p:cNvPr id="71" name="TextBox 71"/>
          <p:cNvSpPr txBox="1"/>
          <p:nvPr/>
        </p:nvSpPr>
        <p:spPr>
          <a:xfrm rot="16200000">
            <a:off x="7823671" y="4361524"/>
            <a:ext cx="632279" cy="202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575757"/>
                </a:solidFill>
                <a:latin typeface="Calibri"/>
                <a:ea typeface="Calibri"/>
              </a:rPr>
              <a:t>18.0%</a:t>
            </a:r>
          </a:p>
        </p:txBody>
      </p:sp>
      <p:sp>
        <p:nvSpPr>
          <p:cNvPr id="72" name="TextBox 72"/>
          <p:cNvSpPr txBox="1"/>
          <p:nvPr/>
        </p:nvSpPr>
        <p:spPr>
          <a:xfrm rot="16200000">
            <a:off x="8094054" y="4361524"/>
            <a:ext cx="632279" cy="202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575757"/>
                </a:solidFill>
                <a:latin typeface="Calibri"/>
                <a:ea typeface="Calibri"/>
              </a:rPr>
              <a:t>18.5%</a:t>
            </a:r>
          </a:p>
        </p:txBody>
      </p:sp>
      <p:sp>
        <p:nvSpPr>
          <p:cNvPr id="73" name="TextBox 73"/>
          <p:cNvSpPr txBox="1"/>
          <p:nvPr/>
        </p:nvSpPr>
        <p:spPr>
          <a:xfrm rot="16200000">
            <a:off x="8364056" y="4361524"/>
            <a:ext cx="632279" cy="202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0" dirty="0">
                <a:solidFill>
                  <a:srgbClr val="575757"/>
                </a:solidFill>
                <a:latin typeface="Calibri"/>
                <a:ea typeface="Calibri"/>
              </a:rPr>
              <a:t>19.0%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22376" y="2796032"/>
          <a:ext cx="3192779" cy="375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"/>
                <a:gridCol w="1126235"/>
                <a:gridCol w="1860804"/>
              </a:tblGrid>
              <a:tr h="767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12191">
                      <a:solidFill>
                        <a:srgbClr val="000000"/>
                      </a:solidFill>
                      <a:prstDash val="solid"/>
                    </a:lnR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2992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12191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69773">
                        <a:lnSpc>
                          <a:spcPct val="100000"/>
                        </a:lnSpc>
                      </a:pPr>
                      <a:r>
                        <a:rPr lang="en-US" altLang="zh-CN" sz="1800" spc="-329" dirty="0">
                          <a:solidFill>
                            <a:srgbClr val="000000"/>
                          </a:solidFill>
                          <a:latin typeface="MS Gothic"/>
                          <a:ea typeface="MS Gothic"/>
                        </a:rPr>
                        <a:t>リ</a:t>
                      </a:r>
                      <a:r>
                        <a:rPr lang="en-US" altLang="zh-CN" sz="1800" spc="-325" dirty="0">
                          <a:solidFill>
                            <a:srgbClr val="000000"/>
                          </a:solidFill>
                          <a:latin typeface="MS Gothic"/>
                          <a:ea typeface="MS Gothic"/>
                        </a:rPr>
                        <a:t>ターン</a:t>
                      </a: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129283">
                        <a:lnSpc>
                          <a:spcPct val="100000"/>
                        </a:lnSpc>
                      </a:pPr>
                      <a:r>
                        <a:rPr lang="en-US" altLang="zh-CN" sz="1800" spc="-435" dirty="0">
                          <a:solidFill>
                            <a:srgbClr val="000000"/>
                          </a:solidFill>
                          <a:latin typeface="MS Gothic"/>
                          <a:ea typeface="MS Gothic"/>
                        </a:rPr>
                        <a:t>14</a:t>
                      </a:r>
                      <a:r>
                        <a:rPr lang="en-US" altLang="zh-CN" sz="1800" spc="-869" dirty="0">
                          <a:solidFill>
                            <a:srgbClr val="000000"/>
                          </a:solidFill>
                          <a:latin typeface="MS Gothic"/>
                          <a:ea typeface="MS Gothic"/>
                        </a:rPr>
                        <a:t>ファン</a:t>
                      </a:r>
                      <a:r>
                        <a:rPr lang="en-US" altLang="zh-CN" sz="1800" spc="-864" dirty="0">
                          <a:solidFill>
                            <a:srgbClr val="000000"/>
                          </a:solidFill>
                          <a:latin typeface="MS Gothic"/>
                          <a:ea typeface="MS Gothic"/>
                        </a:rPr>
                        <a:t>ド＞</a:t>
                      </a:r>
                    </a:p>
                  </a:txBody>
                  <a:tcPr marL="0" marR="0" marT="0" marB="0">
                    <a:lnL w="12191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D8D8D8"/>
                      </a:solidFill>
                      <a:prstDash val="solid"/>
                    </a:lnT>
                    <a:lnB w="9144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34796" y="4911886"/>
          <a:ext cx="2741450" cy="1473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8125"/>
                <a:gridCol w="1123325"/>
              </a:tblGrid>
              <a:tr h="295878">
                <a:tc>
                  <a:txBody>
                    <a:bodyPr/>
                    <a:lstStyle/>
                    <a:p>
                      <a:pPr marL="0" indent="33236">
                        <a:lnSpc>
                          <a:spcPct val="100000"/>
                        </a:lnSpc>
                      </a:pPr>
                      <a:r>
                        <a:rPr lang="en-US" altLang="zh-CN" sz="1750" spc="-244" dirty="0">
                          <a:solidFill>
                            <a:srgbClr val="000000"/>
                          </a:solidFill>
                          <a:latin typeface="MS Gothic"/>
                          <a:ea typeface="MS Gothic"/>
                        </a:rPr>
                        <a:t>平均</a:t>
                      </a:r>
                      <a:r>
                        <a:rPr lang="en-US" altLang="zh-CN" sz="1750" spc="-234" dirty="0">
                          <a:solidFill>
                            <a:srgbClr val="000000"/>
                          </a:solidFill>
                          <a:latin typeface="MS Gothic"/>
                          <a:ea typeface="MS Gothic"/>
                        </a:rPr>
                        <a:t>値：</a:t>
                      </a:r>
                    </a:p>
                  </a:txBody>
                  <a:tcPr marL="0" marR="0" marT="0" marB="0">
                    <a:lnL w="11080">
                      <a:solidFill>
                        <a:srgbClr val="D2D2D2"/>
                      </a:solidFill>
                      <a:prstDash val="solid"/>
                    </a:lnL>
                    <a:lnR w="11080">
                      <a:solidFill>
                        <a:srgbClr val="D2D2D2"/>
                      </a:solidFill>
                      <a:prstDash val="solid"/>
                    </a:lnR>
                    <a:lnT w="11080">
                      <a:solidFill>
                        <a:srgbClr val="D2D2D2"/>
                      </a:solidFill>
                      <a:prstDash val="solid"/>
                    </a:lnT>
                    <a:lnB w="11080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306340">
                        <a:lnSpc>
                          <a:spcPct val="100000"/>
                        </a:lnSpc>
                      </a:pPr>
                      <a:r>
                        <a:rPr lang="en-US" altLang="zh-CN" sz="175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</a:t>
                      </a:r>
                      <a:r>
                        <a:rPr lang="en-US" altLang="zh-CN" sz="175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.735%</a:t>
                      </a:r>
                    </a:p>
                  </a:txBody>
                  <a:tcPr marL="0" marR="0" marT="0" marB="0">
                    <a:lnL w="11080">
                      <a:solidFill>
                        <a:srgbClr val="D2D2D2"/>
                      </a:solidFill>
                      <a:prstDash val="solid"/>
                    </a:lnL>
                    <a:lnR w="11080">
                      <a:solidFill>
                        <a:srgbClr val="D2D2D2"/>
                      </a:solidFill>
                      <a:prstDash val="solid"/>
                    </a:lnR>
                    <a:lnT w="11080">
                      <a:solidFill>
                        <a:srgbClr val="D2D2D2"/>
                      </a:solidFill>
                      <a:prstDash val="solid"/>
                    </a:lnT>
                    <a:lnB w="11080">
                      <a:solidFill>
                        <a:srgbClr val="D2D2D2"/>
                      </a:solidFill>
                      <a:prstDash val="solid"/>
                    </a:lnB>
                  </a:tcPr>
                </a:tc>
              </a:tr>
              <a:tr h="290335">
                <a:tc>
                  <a:txBody>
                    <a:bodyPr/>
                    <a:lstStyle/>
                    <a:p>
                      <a:pPr marL="0" indent="33236">
                        <a:lnSpc>
                          <a:spcPct val="100000"/>
                        </a:lnSpc>
                      </a:pPr>
                      <a:r>
                        <a:rPr lang="en-US" altLang="zh-CN" sz="1750" spc="-244" dirty="0">
                          <a:solidFill>
                            <a:srgbClr val="000000"/>
                          </a:solidFill>
                          <a:latin typeface="MS Gothic"/>
                          <a:ea typeface="MS Gothic"/>
                        </a:rPr>
                        <a:t>最大</a:t>
                      </a:r>
                      <a:r>
                        <a:rPr lang="en-US" altLang="zh-CN" sz="1750" spc="-234" dirty="0">
                          <a:solidFill>
                            <a:srgbClr val="000000"/>
                          </a:solidFill>
                          <a:latin typeface="MS Gothic"/>
                          <a:ea typeface="MS Gothic"/>
                        </a:rPr>
                        <a:t>値：</a:t>
                      </a:r>
                    </a:p>
                  </a:txBody>
                  <a:tcPr marL="0" marR="0" marT="0" marB="0">
                    <a:lnL w="11080">
                      <a:solidFill>
                        <a:srgbClr val="D2D2D2"/>
                      </a:solidFill>
                      <a:prstDash val="solid"/>
                    </a:lnL>
                    <a:lnR w="11080">
                      <a:solidFill>
                        <a:srgbClr val="D2D2D2"/>
                      </a:solidFill>
                      <a:prstDash val="solid"/>
                    </a:lnR>
                    <a:lnT w="11080">
                      <a:solidFill>
                        <a:srgbClr val="D2D2D2"/>
                      </a:solidFill>
                      <a:prstDash val="solid"/>
                    </a:lnT>
                    <a:lnB w="11080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306340">
                        <a:lnSpc>
                          <a:spcPct val="100000"/>
                        </a:lnSpc>
                      </a:pPr>
                      <a:r>
                        <a:rPr lang="en-US" altLang="zh-CN" sz="175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</a:t>
                      </a:r>
                      <a:r>
                        <a:rPr lang="en-US" altLang="zh-CN" sz="175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.726%</a:t>
                      </a:r>
                    </a:p>
                  </a:txBody>
                  <a:tcPr marL="0" marR="0" marT="0" marB="0">
                    <a:lnL w="11080">
                      <a:solidFill>
                        <a:srgbClr val="D2D2D2"/>
                      </a:solidFill>
                      <a:prstDash val="solid"/>
                    </a:lnL>
                    <a:lnR w="11080">
                      <a:solidFill>
                        <a:srgbClr val="D2D2D2"/>
                      </a:solidFill>
                      <a:prstDash val="solid"/>
                    </a:lnR>
                    <a:lnT w="11080">
                      <a:solidFill>
                        <a:srgbClr val="D2D2D2"/>
                      </a:solidFill>
                      <a:prstDash val="solid"/>
                    </a:lnT>
                    <a:lnB w="11080">
                      <a:solidFill>
                        <a:srgbClr val="D2D2D2"/>
                      </a:solidFill>
                      <a:prstDash val="solid"/>
                    </a:lnB>
                  </a:tcPr>
                </a:tc>
              </a:tr>
              <a:tr h="290335">
                <a:tc>
                  <a:txBody>
                    <a:bodyPr/>
                    <a:lstStyle/>
                    <a:p>
                      <a:pPr marL="0" indent="33236">
                        <a:lnSpc>
                          <a:spcPct val="100000"/>
                        </a:lnSpc>
                      </a:pPr>
                      <a:r>
                        <a:rPr lang="en-US" altLang="zh-CN" sz="1750" spc="-244" dirty="0">
                          <a:solidFill>
                            <a:srgbClr val="000000"/>
                          </a:solidFill>
                          <a:latin typeface="MS Gothic"/>
                          <a:ea typeface="MS Gothic"/>
                        </a:rPr>
                        <a:t>最小</a:t>
                      </a:r>
                      <a:r>
                        <a:rPr lang="en-US" altLang="zh-CN" sz="1750" spc="-234" dirty="0">
                          <a:solidFill>
                            <a:srgbClr val="000000"/>
                          </a:solidFill>
                          <a:latin typeface="MS Gothic"/>
                          <a:ea typeface="MS Gothic"/>
                        </a:rPr>
                        <a:t>値：</a:t>
                      </a:r>
                    </a:p>
                  </a:txBody>
                  <a:tcPr marL="0" marR="0" marT="0" marB="0">
                    <a:lnL w="11080">
                      <a:solidFill>
                        <a:srgbClr val="D2D2D2"/>
                      </a:solidFill>
                      <a:prstDash val="solid"/>
                    </a:lnL>
                    <a:lnR w="11080">
                      <a:solidFill>
                        <a:srgbClr val="D2D2D2"/>
                      </a:solidFill>
                      <a:prstDash val="solid"/>
                    </a:lnR>
                    <a:lnT w="11080">
                      <a:solidFill>
                        <a:srgbClr val="D2D2D2"/>
                      </a:solidFill>
                      <a:prstDash val="solid"/>
                    </a:lnT>
                    <a:lnB w="11080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28231">
                        <a:lnSpc>
                          <a:spcPct val="100000"/>
                        </a:lnSpc>
                      </a:pPr>
                      <a:r>
                        <a:rPr lang="en-US" altLang="zh-CN" sz="175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-1.</a:t>
                      </a:r>
                      <a:r>
                        <a:rPr lang="en-US" altLang="zh-CN" sz="175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800%</a:t>
                      </a:r>
                    </a:p>
                  </a:txBody>
                  <a:tcPr marL="0" marR="0" marT="0" marB="0">
                    <a:lnL w="11080">
                      <a:solidFill>
                        <a:srgbClr val="D2D2D2"/>
                      </a:solidFill>
                      <a:prstDash val="solid"/>
                    </a:lnL>
                    <a:lnR w="11080">
                      <a:solidFill>
                        <a:srgbClr val="D2D2D2"/>
                      </a:solidFill>
                      <a:prstDash val="solid"/>
                    </a:lnR>
                    <a:lnT w="11080">
                      <a:solidFill>
                        <a:srgbClr val="D2D2D2"/>
                      </a:solidFill>
                      <a:prstDash val="solid"/>
                    </a:lnT>
                    <a:lnB w="11080">
                      <a:solidFill>
                        <a:srgbClr val="D2D2D2"/>
                      </a:solidFill>
                      <a:prstDash val="solid"/>
                    </a:lnB>
                  </a:tcPr>
                </a:tc>
              </a:tr>
              <a:tr h="290335">
                <a:tc>
                  <a:txBody>
                    <a:bodyPr/>
                    <a:lstStyle/>
                    <a:p>
                      <a:pPr marL="0" indent="33236">
                        <a:lnSpc>
                          <a:spcPct val="100000"/>
                        </a:lnSpc>
                      </a:pPr>
                      <a:r>
                        <a:rPr lang="en-US" altLang="zh-CN" sz="1750" spc="-304" dirty="0">
                          <a:solidFill>
                            <a:srgbClr val="000000"/>
                          </a:solidFill>
                          <a:latin typeface="MS Gothic"/>
                          <a:ea typeface="MS Gothic"/>
                        </a:rPr>
                        <a:t>ベン</a:t>
                      </a:r>
                      <a:r>
                        <a:rPr lang="en-US" altLang="zh-CN" sz="1750" spc="-300" dirty="0">
                          <a:solidFill>
                            <a:srgbClr val="000000"/>
                          </a:solidFill>
                          <a:latin typeface="MS Gothic"/>
                          <a:ea typeface="MS Gothic"/>
                        </a:rPr>
                        <a:t>チマーク：</a:t>
                      </a:r>
                    </a:p>
                  </a:txBody>
                  <a:tcPr marL="0" marR="0" marT="0" marB="0">
                    <a:lnL w="11080">
                      <a:solidFill>
                        <a:srgbClr val="D2D2D2"/>
                      </a:solidFill>
                      <a:prstDash val="solid"/>
                    </a:lnL>
                    <a:lnR w="11080">
                      <a:solidFill>
                        <a:srgbClr val="D2D2D2"/>
                      </a:solidFill>
                      <a:prstDash val="solid"/>
                    </a:lnR>
                    <a:lnT w="11080">
                      <a:solidFill>
                        <a:srgbClr val="D2D2D2"/>
                      </a:solidFill>
                      <a:prstDash val="solid"/>
                    </a:lnT>
                    <a:lnB w="11080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306340">
                        <a:lnSpc>
                          <a:spcPct val="100000"/>
                        </a:lnSpc>
                      </a:pPr>
                      <a:r>
                        <a:rPr lang="en-US" altLang="zh-CN" sz="175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</a:t>
                      </a:r>
                      <a:r>
                        <a:rPr lang="en-US" altLang="zh-CN" sz="175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.717%</a:t>
                      </a:r>
                    </a:p>
                  </a:txBody>
                  <a:tcPr marL="0" marR="0" marT="0" marB="0">
                    <a:lnL w="11080">
                      <a:solidFill>
                        <a:srgbClr val="D2D2D2"/>
                      </a:solidFill>
                      <a:prstDash val="solid"/>
                    </a:lnL>
                    <a:lnR w="11080">
                      <a:solidFill>
                        <a:srgbClr val="D2D2D2"/>
                      </a:solidFill>
                      <a:prstDash val="solid"/>
                    </a:lnR>
                    <a:lnT w="11080">
                      <a:solidFill>
                        <a:srgbClr val="D2D2D2"/>
                      </a:solidFill>
                      <a:prstDash val="solid"/>
                    </a:lnT>
                    <a:lnB w="11080">
                      <a:solidFill>
                        <a:srgbClr val="D2D2D2"/>
                      </a:solidFill>
                      <a:prstDash val="solid"/>
                    </a:lnB>
                  </a:tcPr>
                </a:tc>
              </a:tr>
              <a:tr h="306953">
                <a:tc>
                  <a:txBody>
                    <a:bodyPr/>
                    <a:lstStyle/>
                    <a:p>
                      <a:pPr marL="0" indent="33236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en-US" altLang="zh-CN" sz="1750" spc="-20" dirty="0">
                          <a:solidFill>
                            <a:srgbClr val="000000"/>
                          </a:solidFill>
                          <a:latin typeface="MS Gothic"/>
                          <a:ea typeface="MS Gothic"/>
                        </a:rPr>
                        <a:t>ｱ</a:t>
                      </a:r>
                      <a:r>
                        <a:rPr lang="en-US" altLang="zh-CN" sz="1750" spc="-15" dirty="0">
                          <a:solidFill>
                            <a:srgbClr val="000000"/>
                          </a:solidFill>
                          <a:latin typeface="MS Gothic"/>
                          <a:ea typeface="MS Gothic"/>
                        </a:rPr>
                        <a:t>ｳﾄﾊﾟﾌｫｰﾑ数：</a:t>
                      </a:r>
                    </a:p>
                  </a:txBody>
                  <a:tcPr marL="0" marR="0" marT="0" marB="0">
                    <a:lnL w="11080">
                      <a:solidFill>
                        <a:srgbClr val="D2D2D2"/>
                      </a:solidFill>
                      <a:prstDash val="solid"/>
                    </a:lnL>
                    <a:lnR w="11080">
                      <a:solidFill>
                        <a:srgbClr val="D2D2D2"/>
                      </a:solidFill>
                      <a:prstDash val="solid"/>
                    </a:lnR>
                    <a:lnT w="11080">
                      <a:solidFill>
                        <a:srgbClr val="D2D2D2"/>
                      </a:solidFill>
                      <a:prstDash val="solid"/>
                    </a:lnT>
                    <a:lnB w="11080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817758">
                        <a:lnSpc>
                          <a:spcPct val="100000"/>
                        </a:lnSpc>
                      </a:pPr>
                      <a:r>
                        <a:rPr lang="en-US" altLang="zh-CN" sz="1750" spc="-5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14</a:t>
                      </a:r>
                    </a:p>
                  </a:txBody>
                  <a:tcPr marL="0" marR="0" marT="0" marB="0">
                    <a:lnL w="11080">
                      <a:solidFill>
                        <a:srgbClr val="D2D2D2"/>
                      </a:solidFill>
                      <a:prstDash val="solid"/>
                    </a:lnL>
                    <a:lnR w="11080">
                      <a:solidFill>
                        <a:srgbClr val="D2D2D2"/>
                      </a:solidFill>
                      <a:prstDash val="solid"/>
                    </a:lnR>
                    <a:lnT w="11080">
                      <a:solidFill>
                        <a:srgbClr val="D2D2D2"/>
                      </a:solidFill>
                      <a:prstDash val="solid"/>
                    </a:lnT>
                    <a:lnB w="11080">
                      <a:solidFill>
                        <a:srgbClr val="D2D2D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603747" y="4980433"/>
          <a:ext cx="2598027" cy="1397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3470"/>
                <a:gridCol w="1064556"/>
              </a:tblGrid>
              <a:tr h="280474">
                <a:tc>
                  <a:txBody>
                    <a:bodyPr/>
                    <a:lstStyle/>
                    <a:p>
                      <a:pPr marL="0" indent="31496">
                        <a:lnSpc>
                          <a:spcPct val="100000"/>
                        </a:lnSpc>
                      </a:pPr>
                      <a:r>
                        <a:rPr lang="en-US" altLang="zh-CN" sz="1650" spc="-225" dirty="0">
                          <a:solidFill>
                            <a:srgbClr val="000000"/>
                          </a:solidFill>
                          <a:latin typeface="MS Gothic"/>
                          <a:ea typeface="MS Gothic"/>
                        </a:rPr>
                        <a:t>平均</a:t>
                      </a:r>
                      <a:r>
                        <a:rPr lang="en-US" altLang="zh-CN" sz="1650" spc="-215" dirty="0">
                          <a:solidFill>
                            <a:srgbClr val="000000"/>
                          </a:solidFill>
                          <a:latin typeface="MS Gothic"/>
                          <a:ea typeface="MS Gothic"/>
                        </a:rPr>
                        <a:t>値：</a:t>
                      </a:r>
                    </a:p>
                  </a:txBody>
                  <a:tcPr marL="0" marR="0" marT="0" marB="0">
                    <a:lnL w="10502">
                      <a:solidFill>
                        <a:srgbClr val="D2D2D2"/>
                      </a:solidFill>
                      <a:prstDash val="solid"/>
                    </a:lnL>
                    <a:lnR w="10502">
                      <a:solidFill>
                        <a:srgbClr val="D2D2D2"/>
                      </a:solidFill>
                      <a:prstDash val="solid"/>
                    </a:lnR>
                    <a:lnT w="10502">
                      <a:solidFill>
                        <a:srgbClr val="D2D2D2"/>
                      </a:solidFill>
                      <a:prstDash val="solid"/>
                    </a:lnT>
                    <a:lnB w="10502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74290">
                        <a:lnSpc>
                          <a:spcPct val="100000"/>
                        </a:lnSpc>
                      </a:pPr>
                      <a:r>
                        <a:rPr lang="en-US" altLang="zh-CN" sz="165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15.8</a:t>
                      </a:r>
                      <a:r>
                        <a:rPr lang="en-US" altLang="zh-CN" sz="165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12%</a:t>
                      </a:r>
                    </a:p>
                  </a:txBody>
                  <a:tcPr marL="0" marR="0" marT="0" marB="0">
                    <a:lnL w="10502">
                      <a:solidFill>
                        <a:srgbClr val="D2D2D2"/>
                      </a:solidFill>
                      <a:prstDash val="solid"/>
                    </a:lnL>
                    <a:lnR w="10502">
                      <a:solidFill>
                        <a:srgbClr val="D2D2D2"/>
                      </a:solidFill>
                      <a:prstDash val="solid"/>
                    </a:lnR>
                    <a:lnT w="10502">
                      <a:solidFill>
                        <a:srgbClr val="D2D2D2"/>
                      </a:solidFill>
                      <a:prstDash val="solid"/>
                    </a:lnT>
                    <a:lnB w="10502">
                      <a:solidFill>
                        <a:srgbClr val="D2D2D2"/>
                      </a:solidFill>
                      <a:prstDash val="solid"/>
                    </a:lnB>
                  </a:tcPr>
                </a:tc>
              </a:tr>
              <a:tr h="275220">
                <a:tc>
                  <a:txBody>
                    <a:bodyPr/>
                    <a:lstStyle/>
                    <a:p>
                      <a:pPr marL="0" indent="31496">
                        <a:lnSpc>
                          <a:spcPct val="100000"/>
                        </a:lnSpc>
                      </a:pPr>
                      <a:r>
                        <a:rPr lang="en-US" altLang="zh-CN" sz="1650" spc="-225" dirty="0">
                          <a:solidFill>
                            <a:srgbClr val="000000"/>
                          </a:solidFill>
                          <a:latin typeface="MS Gothic"/>
                          <a:ea typeface="MS Gothic"/>
                        </a:rPr>
                        <a:t>最大</a:t>
                      </a:r>
                      <a:r>
                        <a:rPr lang="en-US" altLang="zh-CN" sz="1650" spc="-215" dirty="0">
                          <a:solidFill>
                            <a:srgbClr val="000000"/>
                          </a:solidFill>
                          <a:latin typeface="MS Gothic"/>
                          <a:ea typeface="MS Gothic"/>
                        </a:rPr>
                        <a:t>値：</a:t>
                      </a:r>
                    </a:p>
                  </a:txBody>
                  <a:tcPr marL="0" marR="0" marT="0" marB="0">
                    <a:lnL w="10502">
                      <a:solidFill>
                        <a:srgbClr val="D2D2D2"/>
                      </a:solidFill>
                      <a:prstDash val="solid"/>
                    </a:lnL>
                    <a:lnR w="10502">
                      <a:solidFill>
                        <a:srgbClr val="D2D2D2"/>
                      </a:solidFill>
                      <a:prstDash val="solid"/>
                    </a:lnR>
                    <a:lnT w="10502">
                      <a:solidFill>
                        <a:srgbClr val="D2D2D2"/>
                      </a:solidFill>
                      <a:prstDash val="solid"/>
                    </a:lnT>
                    <a:lnB w="10502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74290">
                        <a:lnSpc>
                          <a:spcPct val="100000"/>
                        </a:lnSpc>
                      </a:pPr>
                      <a:r>
                        <a:rPr lang="en-US" altLang="zh-CN" sz="165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18.2</a:t>
                      </a:r>
                      <a:r>
                        <a:rPr lang="en-US" altLang="zh-CN" sz="165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29%</a:t>
                      </a:r>
                    </a:p>
                  </a:txBody>
                  <a:tcPr marL="0" marR="0" marT="0" marB="0">
                    <a:lnL w="10502">
                      <a:solidFill>
                        <a:srgbClr val="D2D2D2"/>
                      </a:solidFill>
                      <a:prstDash val="solid"/>
                    </a:lnL>
                    <a:lnR w="10502">
                      <a:solidFill>
                        <a:srgbClr val="D2D2D2"/>
                      </a:solidFill>
                      <a:prstDash val="solid"/>
                    </a:lnR>
                    <a:lnT w="10502">
                      <a:solidFill>
                        <a:srgbClr val="D2D2D2"/>
                      </a:solidFill>
                      <a:prstDash val="solid"/>
                    </a:lnT>
                    <a:lnB w="10502">
                      <a:solidFill>
                        <a:srgbClr val="D2D2D2"/>
                      </a:solidFill>
                      <a:prstDash val="solid"/>
                    </a:lnB>
                  </a:tcPr>
                </a:tc>
              </a:tr>
              <a:tr h="275219">
                <a:tc>
                  <a:txBody>
                    <a:bodyPr/>
                    <a:lstStyle/>
                    <a:p>
                      <a:pPr marL="0" indent="31496">
                        <a:lnSpc>
                          <a:spcPct val="100000"/>
                        </a:lnSpc>
                      </a:pPr>
                      <a:r>
                        <a:rPr lang="en-US" altLang="zh-CN" sz="1650" spc="-225" dirty="0">
                          <a:solidFill>
                            <a:srgbClr val="000000"/>
                          </a:solidFill>
                          <a:latin typeface="MS Gothic"/>
                          <a:ea typeface="MS Gothic"/>
                        </a:rPr>
                        <a:t>最小</a:t>
                      </a:r>
                      <a:r>
                        <a:rPr lang="en-US" altLang="zh-CN" sz="1650" spc="-215" dirty="0">
                          <a:solidFill>
                            <a:srgbClr val="000000"/>
                          </a:solidFill>
                          <a:latin typeface="MS Gothic"/>
                          <a:ea typeface="MS Gothic"/>
                        </a:rPr>
                        <a:t>値：</a:t>
                      </a:r>
                    </a:p>
                  </a:txBody>
                  <a:tcPr marL="0" marR="0" marT="0" marB="0">
                    <a:lnL w="10502">
                      <a:solidFill>
                        <a:srgbClr val="D2D2D2"/>
                      </a:solidFill>
                      <a:prstDash val="solid"/>
                    </a:lnL>
                    <a:lnR w="10502">
                      <a:solidFill>
                        <a:srgbClr val="D2D2D2"/>
                      </a:solidFill>
                      <a:prstDash val="solid"/>
                    </a:lnR>
                    <a:lnT w="10502">
                      <a:solidFill>
                        <a:srgbClr val="D2D2D2"/>
                      </a:solidFill>
                      <a:prstDash val="solid"/>
                    </a:lnT>
                    <a:lnB w="10502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74290">
                        <a:lnSpc>
                          <a:spcPct val="100000"/>
                        </a:lnSpc>
                      </a:pPr>
                      <a:r>
                        <a:rPr lang="en-US" altLang="zh-CN" sz="165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13.3</a:t>
                      </a:r>
                      <a:r>
                        <a:rPr lang="en-US" altLang="zh-CN" sz="165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01%</a:t>
                      </a:r>
                    </a:p>
                  </a:txBody>
                  <a:tcPr marL="0" marR="0" marT="0" marB="0">
                    <a:lnL w="10502">
                      <a:solidFill>
                        <a:srgbClr val="D2D2D2"/>
                      </a:solidFill>
                      <a:prstDash val="solid"/>
                    </a:lnL>
                    <a:lnR w="10502">
                      <a:solidFill>
                        <a:srgbClr val="D2D2D2"/>
                      </a:solidFill>
                      <a:prstDash val="solid"/>
                    </a:lnR>
                    <a:lnT w="10502">
                      <a:solidFill>
                        <a:srgbClr val="D2D2D2"/>
                      </a:solidFill>
                      <a:prstDash val="solid"/>
                    </a:lnT>
                    <a:lnB w="10502">
                      <a:solidFill>
                        <a:srgbClr val="D2D2D2"/>
                      </a:solidFill>
                      <a:prstDash val="solid"/>
                    </a:lnB>
                  </a:tcPr>
                </a:tc>
              </a:tr>
              <a:tr h="275220">
                <a:tc>
                  <a:txBody>
                    <a:bodyPr/>
                    <a:lstStyle/>
                    <a:p>
                      <a:pPr marL="0" indent="31496">
                        <a:lnSpc>
                          <a:spcPct val="100000"/>
                        </a:lnSpc>
                      </a:pPr>
                      <a:r>
                        <a:rPr lang="en-US" altLang="zh-CN" sz="1650" spc="-279" dirty="0">
                          <a:solidFill>
                            <a:srgbClr val="000000"/>
                          </a:solidFill>
                          <a:latin typeface="MS Gothic"/>
                          <a:ea typeface="MS Gothic"/>
                        </a:rPr>
                        <a:t>ベンチ</a:t>
                      </a:r>
                      <a:r>
                        <a:rPr lang="en-US" altLang="zh-CN" sz="1650" spc="-275" dirty="0">
                          <a:solidFill>
                            <a:srgbClr val="000000"/>
                          </a:solidFill>
                          <a:latin typeface="MS Gothic"/>
                          <a:ea typeface="MS Gothic"/>
                        </a:rPr>
                        <a:t>マーク：</a:t>
                      </a:r>
                    </a:p>
                  </a:txBody>
                  <a:tcPr marL="0" marR="0" marT="0" marB="0">
                    <a:lnL w="10502">
                      <a:solidFill>
                        <a:srgbClr val="D2D2D2"/>
                      </a:solidFill>
                      <a:prstDash val="solid"/>
                    </a:lnL>
                    <a:lnR w="10502">
                      <a:solidFill>
                        <a:srgbClr val="D2D2D2"/>
                      </a:solidFill>
                      <a:prstDash val="solid"/>
                    </a:lnR>
                    <a:lnT w="10502">
                      <a:solidFill>
                        <a:srgbClr val="D2D2D2"/>
                      </a:solidFill>
                      <a:prstDash val="solid"/>
                    </a:lnT>
                    <a:lnB w="10502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74290">
                        <a:lnSpc>
                          <a:spcPct val="100000"/>
                        </a:lnSpc>
                      </a:pPr>
                      <a:r>
                        <a:rPr lang="en-US" altLang="zh-CN" sz="165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15.1</a:t>
                      </a:r>
                      <a:r>
                        <a:rPr lang="en-US" altLang="zh-CN" sz="165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11%</a:t>
                      </a:r>
                    </a:p>
                  </a:txBody>
                  <a:tcPr marL="0" marR="0" marT="0" marB="0">
                    <a:lnL w="10502">
                      <a:solidFill>
                        <a:srgbClr val="D2D2D2"/>
                      </a:solidFill>
                      <a:prstDash val="solid"/>
                    </a:lnL>
                    <a:lnR w="10502">
                      <a:solidFill>
                        <a:srgbClr val="D2D2D2"/>
                      </a:solidFill>
                      <a:prstDash val="solid"/>
                    </a:lnR>
                    <a:lnT w="10502">
                      <a:solidFill>
                        <a:srgbClr val="D2D2D2"/>
                      </a:solidFill>
                      <a:prstDash val="solid"/>
                    </a:lnT>
                    <a:lnB w="10502">
                      <a:solidFill>
                        <a:srgbClr val="D2D2D2"/>
                      </a:solidFill>
                      <a:prstDash val="solid"/>
                    </a:lnB>
                  </a:tcPr>
                </a:tc>
              </a:tr>
              <a:tr h="290970">
                <a:tc>
                  <a:txBody>
                    <a:bodyPr/>
                    <a:lstStyle/>
                    <a:p>
                      <a:pPr marL="0" indent="31496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en-US" altLang="zh-CN" sz="1650" spc="-75" dirty="0">
                          <a:solidFill>
                            <a:srgbClr val="000000"/>
                          </a:solidFill>
                          <a:latin typeface="MS Gothic"/>
                          <a:ea typeface="MS Gothic"/>
                        </a:rPr>
                        <a:t>低ﾎﾞﾗﾃ</a:t>
                      </a:r>
                      <a:r>
                        <a:rPr lang="en-US" altLang="zh-CN" sz="1650" spc="-64" dirty="0">
                          <a:solidFill>
                            <a:srgbClr val="000000"/>
                          </a:solidFill>
                          <a:latin typeface="MS Gothic"/>
                          <a:ea typeface="MS Gothic"/>
                        </a:rPr>
                        <a:t>ｨﾘﾃｨ数：</a:t>
                      </a:r>
                    </a:p>
                  </a:txBody>
                  <a:tcPr marL="0" marR="0" marT="0" marB="0">
                    <a:lnL w="10502">
                      <a:solidFill>
                        <a:srgbClr val="D2D2D2"/>
                      </a:solidFill>
                      <a:prstDash val="solid"/>
                    </a:lnL>
                    <a:lnR w="10502">
                      <a:solidFill>
                        <a:srgbClr val="D2D2D2"/>
                      </a:solidFill>
                      <a:prstDash val="solid"/>
                    </a:lnR>
                    <a:lnT w="10502">
                      <a:solidFill>
                        <a:srgbClr val="D2D2D2"/>
                      </a:solidFill>
                      <a:prstDash val="solid"/>
                    </a:lnT>
                    <a:lnB w="10502">
                      <a:solidFill>
                        <a:srgbClr val="D2D2D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890889">
                        <a:lnSpc>
                          <a:spcPct val="100000"/>
                        </a:lnSpc>
                      </a:pPr>
                      <a:r>
                        <a:rPr lang="en-US" altLang="zh-CN" sz="1650" spc="-8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</a:t>
                      </a:r>
                    </a:p>
                  </a:txBody>
                  <a:tcPr marL="0" marR="0" marT="0" marB="0">
                    <a:lnL w="10502">
                      <a:solidFill>
                        <a:srgbClr val="D2D2D2"/>
                      </a:solidFill>
                      <a:prstDash val="solid"/>
                    </a:lnL>
                    <a:lnR w="10502">
                      <a:solidFill>
                        <a:srgbClr val="D2D2D2"/>
                      </a:solidFill>
                      <a:prstDash val="solid"/>
                    </a:lnR>
                    <a:lnT w="10502">
                      <a:solidFill>
                        <a:srgbClr val="D2D2D2"/>
                      </a:solidFill>
                      <a:prstDash val="solid"/>
                    </a:lnT>
                    <a:lnB w="10502">
                      <a:solidFill>
                        <a:srgbClr val="D2D2D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</cp:revision>
  <dcterms:created xsi:type="dcterms:W3CDTF">2011-01-21T15:00:27Z</dcterms:created>
  <dcterms:modified xsi:type="dcterms:W3CDTF">2011-01-21T15:01:14Z</dcterms:modified>
</cp:coreProperties>
</file>