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8"/>
    <p:sldId id="257" r:id="rId9"/>
    <p:sldId id="258" r:id="rId10"/>
    <p:sldId id="259" r:id="rId11"/>
    <p:sldId id="260" r:id="rId12"/>
    <p:sldId id="261" r:id="rId13"/>
    <p:sldId id="262" r:id="rId14"/>
    <p:sldId id="263" r:id="rId15"/>
  </p:sldIdLst>
  <p:sldSz cx="9906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3" d="100"/>
          <a:sy n="93" d="100"/>
        </p:scale>
        <p:origin x="-784"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
	<Relationship Id="rId3" Type="http://schemas.openxmlformats.org/officeDocument/2006/relationships/printerSettings" Target="printerSettings/printerSettings1.bin"/>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heme" Target="theme/theme1.xml"/>
	<Relationship Id="rId7" Type="http://schemas.openxmlformats.org/officeDocument/2006/relationships/tableStyles" Target="tableStyles.xml"/>
	<Relationship Id="rId1" Type="http://schemas.openxmlformats.org/officeDocument/2006/relationships/slideMaster" Target="slideMasters/slideMaster1.xml"/>
	<Relationship Id="rId8" Type="http://schemas.openxmlformats.org/officeDocument/2006/relationships/slide" Target="slides/slide1.xml"/>
	<Relationship Id="rId9" Type="http://schemas.openxmlformats.org/officeDocument/2006/relationships/slide" Target="slides/slide2.xml"/>
	<Relationship Id="rId10" Type="http://schemas.openxmlformats.org/officeDocument/2006/relationships/slide" Target="slides/slide3.xml"/>
	<Relationship Id="rId11" Type="http://schemas.openxmlformats.org/officeDocument/2006/relationships/slide" Target="slides/slide4.xml"/>
	<Relationship Id="rId12" Type="http://schemas.openxmlformats.org/officeDocument/2006/relationships/slide" Target="slides/slide5.xml"/>
	<Relationship Id="rId13" Type="http://schemas.openxmlformats.org/officeDocument/2006/relationships/slide" Target="slides/slide6.xml"/>
	<Relationship Id="rId14" Type="http://schemas.openxmlformats.org/officeDocument/2006/relationships/slide" Target="slides/slide7.xml"/>
	<Relationship Id="rId15"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56DD26-32A4-2A43-990A-6F7E5E73786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6DD26-32A4-2A43-990A-6F7E5E73786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6DD26-32A4-2A43-990A-6F7E5E73786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6DD26-32A4-2A43-990A-6F7E5E73786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56DD26-32A4-2A43-990A-6F7E5E73786E}" type="datetimeFigureOut">
              <a:rPr lang="en-US" smtClean="0"/>
              <a:t>11/21/11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56DD26-32A4-2A43-990A-6F7E5E73786E}" type="datetimeFigureOut">
              <a:rPr lang="en-US" smtClean="0"/>
              <a:t>11/21/11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56DD26-32A4-2A43-990A-6F7E5E73786E}" type="datetimeFigureOut">
              <a:rPr lang="en-US" smtClean="0"/>
              <a:t>11/21/11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56DD26-32A4-2A43-990A-6F7E5E73786E}" type="datetimeFigureOut">
              <a:rPr lang="en-US" smtClean="0"/>
              <a:t>11/21/11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6DD26-32A4-2A43-990A-6F7E5E73786E}" type="datetimeFigureOut">
              <a:rPr lang="en-US" smtClean="0"/>
              <a:t>11/21/11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6DD26-32A4-2A43-990A-6F7E5E73786E}" type="datetimeFigureOut">
              <a:rPr lang="en-US" smtClean="0"/>
              <a:t>11/21/11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6DD26-32A4-2A43-990A-6F7E5E73786E}" type="datetimeFigureOut">
              <a:rPr lang="en-US" smtClean="0"/>
              <a:t>11/21/11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6DD26-32A4-2A43-990A-6F7E5E73786E}" type="datetimeFigureOut">
              <a:rPr lang="en-US" smtClean="0"/>
              <a:t>11/21/11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AF604-6CBA-6F4A-A6F6-26E48A4D0E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image.jpeg"/>
	<Relationship Id="rId3" Type="http://schemas.openxmlformats.org/officeDocument/2006/relationships/image" Target="../media/2image.jpeg"/>
	<Relationship Id="rId4" Type="http://schemas.openxmlformats.org/officeDocument/2006/relationships/image" Target="../media/3image.jpeg"/>
	<Relationship Id="rId5" Type="http://schemas.openxmlformats.org/officeDocument/2006/relationships/image" Target="../media/4image.jpeg"/>
	<Relationship Id="rId6" Type="http://schemas.openxmlformats.org/officeDocument/2006/relationships/image" Target="../media/5image.jpe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image.jpeg"/>
	<Relationship Id="rId3" Type="http://schemas.openxmlformats.org/officeDocument/2006/relationships/image" Target="../media/7image.jpe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image.jpe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image.jpe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image.jpeg"/>
	<Relationship Id="rId3" Type="http://schemas.openxmlformats.org/officeDocument/2006/relationships/image" Target="../media/11image.jpe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image.jpe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image.jpe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image.jpeg"/>
	<Relationship Id="rId3" Type="http://schemas.openxmlformats.org/officeDocument/2006/relationships/image" Target="../media/15image.jpeg"/>
	<Relationship Id="rId4" Type="http://schemas.openxmlformats.org/officeDocument/2006/relationships/image" Target="../media/16image.jpeg"/>
	<Relationship Id="rId5" Type="http://schemas.openxmlformats.org/officeDocument/2006/relationships/image" Target="../media/17image.jpeg"/>
	<Relationship Id="rId6" Type="http://schemas.openxmlformats.org/officeDocument/2006/relationships/image" Target="../media/18image.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0" name="Freeform 0"> 
				</p:cNvPr>
          <p:cNvSpPr/>
          <p:nvPr/>
        </p:nvSpPr>
        <p:spPr>
          <a:xfrm>
            <a:off x="0" y="0"/>
            <a:ext cx="9906000" cy="6858000"/>
          </a:xfrm>
          <a:custGeom>
            <a:avLst/>
            <a:gdLst>
              <a:gd name="connsiteX0" fmla="*/ 0 w 9906000"/>
              <a:gd name="connsiteY0" fmla="*/ 6858000 h 6858000"/>
              <a:gd name="connsiteX1" fmla="*/ 9906000 w 9906000"/>
              <a:gd name="connsiteY1" fmla="*/ 6858000 h 6858000"/>
              <a:gd name="connsiteX2" fmla="*/ 9906000 w 9906000"/>
              <a:gd name="connsiteY2" fmla="*/ 0 h 6858000"/>
              <a:gd name="connsiteX3" fmla="*/ 0 w 9906000"/>
              <a:gd name="connsiteY3" fmla="*/ 0 h 6858000"/>
              <a:gd name="connsiteX4" fmla="*/ 0 w 9906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0" h="6858000">
                <a:moveTo>
                  <a:pt x="0" y="6858000"/>
                </a:moveTo>
                <a:lnTo>
                  <a:pt x="9906000" y="6858000"/>
                </a:lnTo>
                <a:lnTo>
                  <a:pt x="9906000" y="0"/>
                </a:lnTo>
                <a:lnTo>
                  <a:pt x="0" y="0"/>
                </a:lnTo>
                <a:lnTo>
                  <a:pt x="0" y="6858000"/>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 name="Freeform 1"> 
				</p:cNvPr>
          <p:cNvSpPr/>
          <p:nvPr/>
        </p:nvSpPr>
        <p:spPr>
          <a:xfrm>
            <a:off x="0" y="0"/>
            <a:ext cx="1720595" cy="6858000"/>
          </a:xfrm>
          <a:custGeom>
            <a:avLst/>
            <a:gdLst>
              <a:gd name="connsiteX0" fmla="*/ 0 w 1720595"/>
              <a:gd name="connsiteY0" fmla="*/ 6858000 h 6858000"/>
              <a:gd name="connsiteX1" fmla="*/ 1720595 w 1720595"/>
              <a:gd name="connsiteY1" fmla="*/ 6858000 h 6858000"/>
              <a:gd name="connsiteX2" fmla="*/ 1720595 w 1720595"/>
              <a:gd name="connsiteY2" fmla="*/ 0 h 6858000"/>
              <a:gd name="connsiteX3" fmla="*/ 0 w 1720595"/>
              <a:gd name="connsiteY3" fmla="*/ 0 h 6858000"/>
              <a:gd name="connsiteX4" fmla="*/ 0 w 1720595"/>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0595" h="6858000">
                <a:moveTo>
                  <a:pt x="0" y="6858000"/>
                </a:moveTo>
                <a:lnTo>
                  <a:pt x="1720595" y="6858000"/>
                </a:lnTo>
                <a:lnTo>
                  <a:pt x="1720595" y="0"/>
                </a:lnTo>
                <a:lnTo>
                  <a:pt x="0" y="0"/>
                </a:lnTo>
                <a:lnTo>
                  <a:pt x="0" y="6858000"/>
                </a:lnTo>
                <a:close/>
              </a:path>
            </a:pathLst>
          </a:custGeom>
          <a:solidFill>
            <a:srgbClr val="00328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3" name="Picture 3">
					</p:cNvPr>
          <p:cNvPicPr>
            <a:picLocks noChangeAspect="1"/>
          </p:cNvPicPr>
          <p:nvPr/>
        </p:nvPicPr>
        <p:blipFill>
          <a:blip r:embed="rId2"/>
          <a:stretch>
            <a:fillRect/>
          </a:stretch>
        </p:blipFill>
        <p:spPr>
          <a:xfrm>
            <a:off x="2217420" y="769620"/>
            <a:ext cx="868680" cy="335280"/>
          </a:xfrm>
          <a:prstGeom prst="rect">
            <a:avLst/>
          </a:prstGeom>
        </p:spPr>
      </p:pic>
      <p:pic>
        <p:nvPicPr>
          <p:cNvPr id="4" name="Picture 4">
					</p:cNvPr>
          <p:cNvPicPr>
            <a:picLocks noChangeAspect="1"/>
          </p:cNvPicPr>
          <p:nvPr/>
        </p:nvPicPr>
        <p:blipFill>
          <a:blip r:embed="rId3"/>
          <a:stretch>
            <a:fillRect/>
          </a:stretch>
        </p:blipFill>
        <p:spPr>
          <a:xfrm>
            <a:off x="4107179" y="830580"/>
            <a:ext cx="228600" cy="198120"/>
          </a:xfrm>
          <a:prstGeom prst="rect">
            <a:avLst/>
          </a:prstGeom>
        </p:spPr>
      </p:pic>
      <p:sp>
        <p:nvSpPr>
          <p:cNvPr id="4" name="Freeform 4"> 
				</p:cNvPr>
          <p:cNvSpPr/>
          <p:nvPr/>
        </p:nvSpPr>
        <p:spPr>
          <a:xfrm>
            <a:off x="4349750" y="844550"/>
            <a:ext cx="57150" cy="44450"/>
          </a:xfrm>
          <a:custGeom>
            <a:avLst/>
            <a:gdLst>
              <a:gd name="connsiteX0" fmla="*/ 57658 w 57150"/>
              <a:gd name="connsiteY0" fmla="*/ 27529 h 44450"/>
              <a:gd name="connsiteX1" fmla="*/ 16510 w 57150"/>
              <a:gd name="connsiteY1" fmla="*/ 13458 h 44450"/>
              <a:gd name="connsiteX2" fmla="*/ 16510 w 57150"/>
              <a:gd name="connsiteY2" fmla="*/ 30349 h 44450"/>
              <a:gd name="connsiteX3" fmla="*/ 57658 w 57150"/>
              <a:gd name="connsiteY3" fmla="*/ 50034 h 44450"/>
              <a:gd name="connsiteX4" fmla="*/ 57658 w 57150"/>
              <a:gd name="connsiteY4" fmla="*/ 27529 h 44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44450">
                <a:moveTo>
                  <a:pt x="57658" y="27529"/>
                </a:moveTo>
                <a:cubicBezTo>
                  <a:pt x="45897" y="21903"/>
                  <a:pt x="34150" y="16277"/>
                  <a:pt x="16510" y="13458"/>
                </a:cubicBezTo>
                <a:lnTo>
                  <a:pt x="16510" y="30349"/>
                </a:lnTo>
                <a:cubicBezTo>
                  <a:pt x="28270" y="33155"/>
                  <a:pt x="42964" y="38781"/>
                  <a:pt x="57658" y="50034"/>
                </a:cubicBezTo>
                <a:lnTo>
                  <a:pt x="57658" y="27529"/>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Freeform 5"> 
				</p:cNvPr>
          <p:cNvSpPr/>
          <p:nvPr/>
        </p:nvSpPr>
        <p:spPr>
          <a:xfrm>
            <a:off x="4349750" y="882650"/>
            <a:ext cx="57150" cy="44450"/>
          </a:xfrm>
          <a:custGeom>
            <a:avLst/>
            <a:gdLst>
              <a:gd name="connsiteX0" fmla="*/ 57658 w 57150"/>
              <a:gd name="connsiteY0" fmla="*/ 30577 h 44450"/>
              <a:gd name="connsiteX1" fmla="*/ 16510 w 57150"/>
              <a:gd name="connsiteY1" fmla="*/ 16506 h 44450"/>
              <a:gd name="connsiteX2" fmla="*/ 16510 w 57150"/>
              <a:gd name="connsiteY2" fmla="*/ 33397 h 44450"/>
              <a:gd name="connsiteX3" fmla="*/ 57658 w 57150"/>
              <a:gd name="connsiteY3" fmla="*/ 53082 h 44450"/>
              <a:gd name="connsiteX4" fmla="*/ 57658 w 57150"/>
              <a:gd name="connsiteY4" fmla="*/ 30577 h 44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44450">
                <a:moveTo>
                  <a:pt x="57658" y="30577"/>
                </a:moveTo>
                <a:cubicBezTo>
                  <a:pt x="45897" y="24951"/>
                  <a:pt x="34150" y="19325"/>
                  <a:pt x="16510" y="16506"/>
                </a:cubicBezTo>
                <a:lnTo>
                  <a:pt x="16510" y="33397"/>
                </a:lnTo>
                <a:cubicBezTo>
                  <a:pt x="28270" y="36204"/>
                  <a:pt x="42964" y="41830"/>
                  <a:pt x="57658" y="53082"/>
                </a:cubicBezTo>
                <a:lnTo>
                  <a:pt x="57658" y="30577"/>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Freeform 6"> 
				</p:cNvPr>
          <p:cNvSpPr/>
          <p:nvPr/>
        </p:nvSpPr>
        <p:spPr>
          <a:xfrm>
            <a:off x="4349750" y="933450"/>
            <a:ext cx="57150" cy="95250"/>
          </a:xfrm>
          <a:custGeom>
            <a:avLst/>
            <a:gdLst>
              <a:gd name="connsiteX0" fmla="*/ 13461 w 57150"/>
              <a:gd name="connsiteY0" fmla="*/ 75093 h 95250"/>
              <a:gd name="connsiteX1" fmla="*/ 13461 w 57150"/>
              <a:gd name="connsiteY1" fmla="*/ 105916 h 95250"/>
              <a:gd name="connsiteX2" fmla="*/ 66802 w 57150"/>
              <a:gd name="connsiteY2" fmla="*/ 19048 h 95250"/>
              <a:gd name="connsiteX3" fmla="*/ 51980 w 57150"/>
              <a:gd name="connsiteY3" fmla="*/ 19048 h 95250"/>
              <a:gd name="connsiteX4" fmla="*/ 13461 w 57150"/>
              <a:gd name="connsiteY4" fmla="*/ 75093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95250">
                <a:moveTo>
                  <a:pt x="13461" y="75093"/>
                </a:moveTo>
                <a:lnTo>
                  <a:pt x="13461" y="105916"/>
                </a:lnTo>
                <a:cubicBezTo>
                  <a:pt x="46063" y="89101"/>
                  <a:pt x="60871" y="44270"/>
                  <a:pt x="66802" y="19048"/>
                </a:cubicBezTo>
                <a:lnTo>
                  <a:pt x="51980" y="19048"/>
                </a:lnTo>
                <a:cubicBezTo>
                  <a:pt x="43091" y="35863"/>
                  <a:pt x="37172" y="49871"/>
                  <a:pt x="13461" y="75093"/>
                </a:cubicBez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Freeform 7"> 
				</p:cNvPr>
          <p:cNvSpPr/>
          <p:nvPr/>
        </p:nvSpPr>
        <p:spPr>
          <a:xfrm>
            <a:off x="4400550" y="844550"/>
            <a:ext cx="171450" cy="184150"/>
          </a:xfrm>
          <a:custGeom>
            <a:avLst/>
            <a:gdLst>
              <a:gd name="connsiteX0" fmla="*/ 121665 w 171450"/>
              <a:gd name="connsiteY0" fmla="*/ 124807 h 184150"/>
              <a:gd name="connsiteX1" fmla="*/ 133743 w 171450"/>
              <a:gd name="connsiteY1" fmla="*/ 158285 h 184150"/>
              <a:gd name="connsiteX2" fmla="*/ 61302 w 171450"/>
              <a:gd name="connsiteY2" fmla="*/ 166654 h 184150"/>
              <a:gd name="connsiteX3" fmla="*/ 100533 w 171450"/>
              <a:gd name="connsiteY3" fmla="*/ 102481 h 184150"/>
              <a:gd name="connsiteX4" fmla="*/ 163918 w 171450"/>
              <a:gd name="connsiteY4" fmla="*/ 102481 h 184150"/>
              <a:gd name="connsiteX5" fmla="*/ 163918 w 171450"/>
              <a:gd name="connsiteY5" fmla="*/ 91330 h 184150"/>
              <a:gd name="connsiteX6" fmla="*/ 109587 w 171450"/>
              <a:gd name="connsiteY6" fmla="*/ 91330 h 184150"/>
              <a:gd name="connsiteX7" fmla="*/ 109587 w 171450"/>
              <a:gd name="connsiteY7" fmla="*/ 52265 h 184150"/>
              <a:gd name="connsiteX8" fmla="*/ 160895 w 171450"/>
              <a:gd name="connsiteY8" fmla="*/ 52265 h 184150"/>
              <a:gd name="connsiteX9" fmla="*/ 160895 w 171450"/>
              <a:gd name="connsiteY9" fmla="*/ 41102 h 184150"/>
              <a:gd name="connsiteX10" fmla="*/ 109587 w 171450"/>
              <a:gd name="connsiteY10" fmla="*/ 41102 h 184150"/>
              <a:gd name="connsiteX11" fmla="*/ 109587 w 171450"/>
              <a:gd name="connsiteY11" fmla="*/ 10419 h 184150"/>
              <a:gd name="connsiteX12" fmla="*/ 79412 w 171450"/>
              <a:gd name="connsiteY12" fmla="*/ 10419 h 184150"/>
              <a:gd name="connsiteX13" fmla="*/ 79412 w 171450"/>
              <a:gd name="connsiteY13" fmla="*/ 41102 h 184150"/>
              <a:gd name="connsiteX14" fmla="*/ 28104 w 171450"/>
              <a:gd name="connsiteY14" fmla="*/ 41102 h 184150"/>
              <a:gd name="connsiteX15" fmla="*/ 28104 w 171450"/>
              <a:gd name="connsiteY15" fmla="*/ 52265 h 184150"/>
              <a:gd name="connsiteX16" fmla="*/ 79412 w 171450"/>
              <a:gd name="connsiteY16" fmla="*/ 52265 h 184150"/>
              <a:gd name="connsiteX17" fmla="*/ 79412 w 171450"/>
              <a:gd name="connsiteY17" fmla="*/ 91330 h 184150"/>
              <a:gd name="connsiteX18" fmla="*/ 22072 w 171450"/>
              <a:gd name="connsiteY18" fmla="*/ 91330 h 184150"/>
              <a:gd name="connsiteX19" fmla="*/ 22072 w 171450"/>
              <a:gd name="connsiteY19" fmla="*/ 102481 h 184150"/>
              <a:gd name="connsiteX20" fmla="*/ 67335 w 171450"/>
              <a:gd name="connsiteY20" fmla="*/ 102481 h 184150"/>
              <a:gd name="connsiteX21" fmla="*/ 40182 w 171450"/>
              <a:gd name="connsiteY21" fmla="*/ 166654 h 184150"/>
              <a:gd name="connsiteX22" fmla="*/ 19049 w 171450"/>
              <a:gd name="connsiteY22" fmla="*/ 166654 h 184150"/>
              <a:gd name="connsiteX23" fmla="*/ 19049 w 171450"/>
              <a:gd name="connsiteY23" fmla="*/ 191775 h 184150"/>
              <a:gd name="connsiteX24" fmla="*/ 136753 w 171450"/>
              <a:gd name="connsiteY24" fmla="*/ 172242 h 184150"/>
              <a:gd name="connsiteX25" fmla="*/ 139775 w 171450"/>
              <a:gd name="connsiteY25" fmla="*/ 191775 h 184150"/>
              <a:gd name="connsiteX26" fmla="*/ 172973 w 171450"/>
              <a:gd name="connsiteY26" fmla="*/ 191775 h 184150"/>
              <a:gd name="connsiteX27" fmla="*/ 136753 w 171450"/>
              <a:gd name="connsiteY27" fmla="*/ 124807 h 184150"/>
              <a:gd name="connsiteX28" fmla="*/ 121665 w 171450"/>
              <a:gd name="connsiteY28" fmla="*/ 124807 h 18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1450" h="184150">
                <a:moveTo>
                  <a:pt x="121665" y="124807"/>
                </a:moveTo>
                <a:cubicBezTo>
                  <a:pt x="127698" y="138752"/>
                  <a:pt x="130720" y="149915"/>
                  <a:pt x="133743" y="158285"/>
                </a:cubicBezTo>
                <a:cubicBezTo>
                  <a:pt x="121665" y="161079"/>
                  <a:pt x="100533" y="163873"/>
                  <a:pt x="61302" y="166654"/>
                </a:cubicBezTo>
                <a:cubicBezTo>
                  <a:pt x="82435" y="138752"/>
                  <a:pt x="97523" y="110863"/>
                  <a:pt x="100533" y="102481"/>
                </a:cubicBezTo>
                <a:lnTo>
                  <a:pt x="163918" y="102481"/>
                </a:lnTo>
                <a:lnTo>
                  <a:pt x="163918" y="91330"/>
                </a:lnTo>
                <a:lnTo>
                  <a:pt x="109587" y="91330"/>
                </a:lnTo>
                <a:lnTo>
                  <a:pt x="109587" y="52265"/>
                </a:lnTo>
                <a:lnTo>
                  <a:pt x="160895" y="52265"/>
                </a:lnTo>
                <a:lnTo>
                  <a:pt x="160895" y="41102"/>
                </a:lnTo>
                <a:lnTo>
                  <a:pt x="109587" y="41102"/>
                </a:lnTo>
                <a:lnTo>
                  <a:pt x="109587" y="10419"/>
                </a:lnTo>
                <a:lnTo>
                  <a:pt x="79412" y="10419"/>
                </a:lnTo>
                <a:lnTo>
                  <a:pt x="79412" y="41102"/>
                </a:lnTo>
                <a:lnTo>
                  <a:pt x="28104" y="41102"/>
                </a:lnTo>
                <a:lnTo>
                  <a:pt x="28104" y="52265"/>
                </a:lnTo>
                <a:lnTo>
                  <a:pt x="79412" y="52265"/>
                </a:lnTo>
                <a:lnTo>
                  <a:pt x="79412" y="91330"/>
                </a:lnTo>
                <a:lnTo>
                  <a:pt x="22072" y="91330"/>
                </a:lnTo>
                <a:lnTo>
                  <a:pt x="22072" y="102481"/>
                </a:lnTo>
                <a:lnTo>
                  <a:pt x="67335" y="102481"/>
                </a:lnTo>
                <a:cubicBezTo>
                  <a:pt x="64325" y="108069"/>
                  <a:pt x="58280" y="130383"/>
                  <a:pt x="40182" y="166654"/>
                </a:cubicBezTo>
                <a:lnTo>
                  <a:pt x="19049" y="166654"/>
                </a:lnTo>
                <a:lnTo>
                  <a:pt x="19049" y="191775"/>
                </a:lnTo>
                <a:cubicBezTo>
                  <a:pt x="79412" y="188981"/>
                  <a:pt x="118643" y="177817"/>
                  <a:pt x="136753" y="172242"/>
                </a:cubicBezTo>
                <a:cubicBezTo>
                  <a:pt x="139775" y="183405"/>
                  <a:pt x="139775" y="191775"/>
                  <a:pt x="139775" y="191775"/>
                </a:cubicBezTo>
                <a:lnTo>
                  <a:pt x="172973" y="191775"/>
                </a:lnTo>
                <a:cubicBezTo>
                  <a:pt x="172973" y="191775"/>
                  <a:pt x="163918" y="161079"/>
                  <a:pt x="136753" y="124807"/>
                </a:cubicBezTo>
                <a:lnTo>
                  <a:pt x="121665" y="124807"/>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9" name="Picture 9">
					</p:cNvPr>
          <p:cNvPicPr>
            <a:picLocks noChangeAspect="1"/>
          </p:cNvPicPr>
          <p:nvPr/>
        </p:nvPicPr>
        <p:blipFill>
          <a:blip r:embed="rId4"/>
          <a:stretch>
            <a:fillRect/>
          </a:stretch>
        </p:blipFill>
        <p:spPr>
          <a:xfrm>
            <a:off x="3459479" y="830580"/>
            <a:ext cx="198120" cy="213360"/>
          </a:xfrm>
          <a:prstGeom prst="rect">
            <a:avLst/>
          </a:prstGeom>
        </p:spPr>
      </p:pic>
      <p:sp>
        <p:nvSpPr>
          <p:cNvPr id="9" name="Freeform 9"> 
				</p:cNvPr>
          <p:cNvSpPr/>
          <p:nvPr/>
        </p:nvSpPr>
        <p:spPr>
          <a:xfrm>
            <a:off x="3676650" y="844550"/>
            <a:ext cx="171450" cy="184150"/>
          </a:xfrm>
          <a:custGeom>
            <a:avLst/>
            <a:gdLst>
              <a:gd name="connsiteX0" fmla="*/ 113255 w 171450"/>
              <a:gd name="connsiteY0" fmla="*/ 10414 h 184150"/>
              <a:gd name="connsiteX1" fmla="*/ 80350 w 171450"/>
              <a:gd name="connsiteY1" fmla="*/ 10414 h 184150"/>
              <a:gd name="connsiteX2" fmla="*/ 98295 w 171450"/>
              <a:gd name="connsiteY2" fmla="*/ 52324 h 184150"/>
              <a:gd name="connsiteX3" fmla="*/ 17523 w 171450"/>
              <a:gd name="connsiteY3" fmla="*/ 52324 h 184150"/>
              <a:gd name="connsiteX4" fmla="*/ 17523 w 171450"/>
              <a:gd name="connsiteY4" fmla="*/ 69088 h 184150"/>
              <a:gd name="connsiteX5" fmla="*/ 104276 w 171450"/>
              <a:gd name="connsiteY5" fmla="*/ 66294 h 184150"/>
              <a:gd name="connsiteX6" fmla="*/ 140180 w 171450"/>
              <a:gd name="connsiteY6" fmla="*/ 113792 h 184150"/>
              <a:gd name="connsiteX7" fmla="*/ 83334 w 171450"/>
              <a:gd name="connsiteY7" fmla="*/ 99822 h 184150"/>
              <a:gd name="connsiteX8" fmla="*/ 20520 w 171450"/>
              <a:gd name="connsiteY8" fmla="*/ 147320 h 184150"/>
              <a:gd name="connsiteX9" fmla="*/ 92313 w 171450"/>
              <a:gd name="connsiteY9" fmla="*/ 194818 h 184150"/>
              <a:gd name="connsiteX10" fmla="*/ 161122 w 171450"/>
              <a:gd name="connsiteY10" fmla="*/ 186436 h 184150"/>
              <a:gd name="connsiteX11" fmla="*/ 161122 w 171450"/>
              <a:gd name="connsiteY11" fmla="*/ 172466 h 184150"/>
              <a:gd name="connsiteX12" fmla="*/ 98295 w 171450"/>
              <a:gd name="connsiteY12" fmla="*/ 180848 h 184150"/>
              <a:gd name="connsiteX13" fmla="*/ 50429 w 171450"/>
              <a:gd name="connsiteY13" fmla="*/ 147320 h 184150"/>
              <a:gd name="connsiteX14" fmla="*/ 92313 w 171450"/>
              <a:gd name="connsiteY14" fmla="*/ 113792 h 184150"/>
              <a:gd name="connsiteX15" fmla="*/ 125219 w 171450"/>
              <a:gd name="connsiteY15" fmla="*/ 119380 h 184150"/>
              <a:gd name="connsiteX16" fmla="*/ 149159 w 171450"/>
              <a:gd name="connsiteY16" fmla="*/ 130556 h 184150"/>
              <a:gd name="connsiteX17" fmla="*/ 161122 w 171450"/>
              <a:gd name="connsiteY17" fmla="*/ 130556 h 184150"/>
              <a:gd name="connsiteX18" fmla="*/ 170101 w 171450"/>
              <a:gd name="connsiteY18" fmla="*/ 113792 h 184150"/>
              <a:gd name="connsiteX19" fmla="*/ 134198 w 171450"/>
              <a:gd name="connsiteY19" fmla="*/ 63500 h 184150"/>
              <a:gd name="connsiteX20" fmla="*/ 179067 w 171450"/>
              <a:gd name="connsiteY20" fmla="*/ 57912 h 184150"/>
              <a:gd name="connsiteX21" fmla="*/ 179067 w 171450"/>
              <a:gd name="connsiteY21" fmla="*/ 43942 h 184150"/>
              <a:gd name="connsiteX22" fmla="*/ 125219 w 171450"/>
              <a:gd name="connsiteY22" fmla="*/ 49530 h 184150"/>
              <a:gd name="connsiteX23" fmla="*/ 113255 w 171450"/>
              <a:gd name="connsiteY23" fmla="*/ 10414 h 18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1450" h="184150">
                <a:moveTo>
                  <a:pt x="113255" y="10414"/>
                </a:moveTo>
                <a:lnTo>
                  <a:pt x="80350" y="10414"/>
                </a:lnTo>
                <a:cubicBezTo>
                  <a:pt x="86331" y="24384"/>
                  <a:pt x="92313" y="41148"/>
                  <a:pt x="98295" y="52324"/>
                </a:cubicBezTo>
                <a:cubicBezTo>
                  <a:pt x="62405" y="55118"/>
                  <a:pt x="26502" y="52324"/>
                  <a:pt x="17523" y="52324"/>
                </a:cubicBezTo>
                <a:lnTo>
                  <a:pt x="17523" y="69088"/>
                </a:lnTo>
                <a:cubicBezTo>
                  <a:pt x="47444" y="69088"/>
                  <a:pt x="77353" y="69088"/>
                  <a:pt x="104276" y="66294"/>
                </a:cubicBezTo>
                <a:cubicBezTo>
                  <a:pt x="116253" y="83058"/>
                  <a:pt x="125219" y="99822"/>
                  <a:pt x="140180" y="113792"/>
                </a:cubicBezTo>
                <a:cubicBezTo>
                  <a:pt x="122234" y="105410"/>
                  <a:pt x="101292" y="99822"/>
                  <a:pt x="83334" y="99822"/>
                </a:cubicBezTo>
                <a:cubicBezTo>
                  <a:pt x="38465" y="99822"/>
                  <a:pt x="20520" y="127762"/>
                  <a:pt x="20520" y="147320"/>
                </a:cubicBezTo>
                <a:cubicBezTo>
                  <a:pt x="20520" y="172466"/>
                  <a:pt x="44447" y="194818"/>
                  <a:pt x="92313" y="194818"/>
                </a:cubicBezTo>
                <a:cubicBezTo>
                  <a:pt x="119237" y="194818"/>
                  <a:pt x="140180" y="192024"/>
                  <a:pt x="161122" y="186436"/>
                </a:cubicBezTo>
                <a:lnTo>
                  <a:pt x="161122" y="172466"/>
                </a:lnTo>
                <a:cubicBezTo>
                  <a:pt x="146161" y="175260"/>
                  <a:pt x="119237" y="180848"/>
                  <a:pt x="98295" y="180848"/>
                </a:cubicBezTo>
                <a:cubicBezTo>
                  <a:pt x="65389" y="180848"/>
                  <a:pt x="50429" y="164084"/>
                  <a:pt x="50429" y="147320"/>
                </a:cubicBezTo>
                <a:cubicBezTo>
                  <a:pt x="50429" y="124968"/>
                  <a:pt x="68386" y="113792"/>
                  <a:pt x="92313" y="113792"/>
                </a:cubicBezTo>
                <a:cubicBezTo>
                  <a:pt x="101292" y="113792"/>
                  <a:pt x="113255" y="116586"/>
                  <a:pt x="125219" y="119380"/>
                </a:cubicBezTo>
                <a:cubicBezTo>
                  <a:pt x="137182" y="124968"/>
                  <a:pt x="143177" y="127762"/>
                  <a:pt x="149159" y="130556"/>
                </a:cubicBezTo>
                <a:cubicBezTo>
                  <a:pt x="152143" y="133350"/>
                  <a:pt x="155140" y="136144"/>
                  <a:pt x="161122" y="130556"/>
                </a:cubicBezTo>
                <a:cubicBezTo>
                  <a:pt x="173085" y="124968"/>
                  <a:pt x="176083" y="119380"/>
                  <a:pt x="170101" y="113792"/>
                </a:cubicBezTo>
                <a:cubicBezTo>
                  <a:pt x="155140" y="99822"/>
                  <a:pt x="143177" y="83058"/>
                  <a:pt x="134198" y="63500"/>
                </a:cubicBezTo>
                <a:cubicBezTo>
                  <a:pt x="152143" y="63500"/>
                  <a:pt x="170101" y="60706"/>
                  <a:pt x="179067" y="57912"/>
                </a:cubicBezTo>
                <a:lnTo>
                  <a:pt x="179067" y="43942"/>
                </a:lnTo>
                <a:cubicBezTo>
                  <a:pt x="164106" y="46736"/>
                  <a:pt x="146161" y="49530"/>
                  <a:pt x="125219" y="49530"/>
                </a:cubicBezTo>
                <a:cubicBezTo>
                  <a:pt x="122234" y="38354"/>
                  <a:pt x="116253" y="24384"/>
                  <a:pt x="113255" y="10414"/>
                </a:cubicBez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11" name="Picture 11">
					</p:cNvPr>
          <p:cNvPicPr>
            <a:picLocks noChangeAspect="1"/>
          </p:cNvPicPr>
          <p:nvPr/>
        </p:nvPicPr>
        <p:blipFill>
          <a:blip r:embed="rId5"/>
          <a:stretch>
            <a:fillRect/>
          </a:stretch>
        </p:blipFill>
        <p:spPr>
          <a:xfrm>
            <a:off x="3878579" y="838200"/>
            <a:ext cx="213360" cy="190500"/>
          </a:xfrm>
          <a:prstGeom prst="rect">
            <a:avLst/>
          </a:prstGeom>
        </p:spPr>
      </p:pic>
      <p:pic>
        <p:nvPicPr>
          <p:cNvPr id="12" name="Picture 12">
					</p:cNvPr>
          <p:cNvPicPr>
            <a:picLocks noChangeAspect="1"/>
          </p:cNvPicPr>
          <p:nvPr/>
        </p:nvPicPr>
        <p:blipFill>
          <a:blip r:embed="rId6"/>
          <a:stretch>
            <a:fillRect/>
          </a:stretch>
        </p:blipFill>
        <p:spPr>
          <a:xfrm>
            <a:off x="3246120" y="830580"/>
            <a:ext cx="198120" cy="213360"/>
          </a:xfrm>
          <a:prstGeom prst="rect">
            <a:avLst/>
          </a:prstGeom>
        </p:spPr>
      </p:pic>
      <p:sp>
        <p:nvSpPr>
          <p:cNvPr id="12" name="Freeform 12"> 
				</p:cNvPr>
          <p:cNvSpPr/>
          <p:nvPr/>
        </p:nvSpPr>
        <p:spPr>
          <a:xfrm>
            <a:off x="4577842" y="844042"/>
            <a:ext cx="222757" cy="197357"/>
          </a:xfrm>
          <a:custGeom>
            <a:avLst/>
            <a:gdLst>
              <a:gd name="connsiteX0" fmla="*/ 130488 w 222757"/>
              <a:gd name="connsiteY0" fmla="*/ 30506 h 197357"/>
              <a:gd name="connsiteX1" fmla="*/ 130488 w 222757"/>
              <a:gd name="connsiteY1" fmla="*/ 10923 h 197357"/>
              <a:gd name="connsiteX2" fmla="*/ 103259 w 222757"/>
              <a:gd name="connsiteY2" fmla="*/ 10923 h 197357"/>
              <a:gd name="connsiteX3" fmla="*/ 103259 w 222757"/>
              <a:gd name="connsiteY3" fmla="*/ 27712 h 197357"/>
              <a:gd name="connsiteX4" fmla="*/ 18538 w 222757"/>
              <a:gd name="connsiteY4" fmla="*/ 184379 h 197357"/>
              <a:gd name="connsiteX5" fmla="*/ 18538 w 222757"/>
              <a:gd name="connsiteY5" fmla="*/ 198375 h 197357"/>
              <a:gd name="connsiteX6" fmla="*/ 121408 w 222757"/>
              <a:gd name="connsiteY6" fmla="*/ 80862 h 197357"/>
              <a:gd name="connsiteX7" fmla="*/ 224278 w 222757"/>
              <a:gd name="connsiteY7" fmla="*/ 198375 h 197357"/>
              <a:gd name="connsiteX8" fmla="*/ 224278 w 222757"/>
              <a:gd name="connsiteY8" fmla="*/ 170396 h 197357"/>
              <a:gd name="connsiteX9" fmla="*/ 130488 w 222757"/>
              <a:gd name="connsiteY9" fmla="*/ 30506 h 197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757" h="197357">
                <a:moveTo>
                  <a:pt x="130488" y="30506"/>
                </a:moveTo>
                <a:lnTo>
                  <a:pt x="130488" y="10923"/>
                </a:lnTo>
                <a:lnTo>
                  <a:pt x="103259" y="10923"/>
                </a:lnTo>
                <a:lnTo>
                  <a:pt x="103259" y="27712"/>
                </a:lnTo>
                <a:cubicBezTo>
                  <a:pt x="103259" y="92063"/>
                  <a:pt x="79053" y="153607"/>
                  <a:pt x="18538" y="184379"/>
                </a:cubicBezTo>
                <a:lnTo>
                  <a:pt x="18538" y="198375"/>
                </a:lnTo>
                <a:cubicBezTo>
                  <a:pt x="73008" y="181585"/>
                  <a:pt x="109304" y="134024"/>
                  <a:pt x="121408" y="80862"/>
                </a:cubicBezTo>
                <a:cubicBezTo>
                  <a:pt x="133511" y="134024"/>
                  <a:pt x="160740" y="178791"/>
                  <a:pt x="224278" y="198375"/>
                </a:cubicBezTo>
                <a:lnTo>
                  <a:pt x="224278" y="170396"/>
                </a:lnTo>
                <a:cubicBezTo>
                  <a:pt x="169820" y="148019"/>
                  <a:pt x="130488" y="100445"/>
                  <a:pt x="130488" y="30506"/>
                </a:cubicBez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Box 13"/>
          <p:cNvSpPr txBox="1"/>
          <p:nvPr/>
        </p:nvSpPr>
        <p:spPr>
          <a:xfrm>
            <a:off x="2222600" y="1351021"/>
            <a:ext cx="6736328" cy="4384885"/>
          </a:xfrm>
          <a:prstGeom prst="rect">
            <a:avLst/>
          </a:prstGeom>
          <a:noFill/>
        </p:spPr>
        <p:txBody>
          <a:bodyPr wrap="square" lIns="0" tIns="0" rIns="0" bIns="0" rtlCol="0">
            <a:spAutoFit/>
          </a:bodyPr>
          <a:lstStyle/>
          <a:p>
            <a:pPr marL="0">
              <a:lnSpc>
                <a:spcPct val="106666"/>
              </a:lnSpc>
            </a:pPr>
            <a:r>
              <a:rPr lang="zh-CN" altLang="en-US" sz="2000" spc="-90" dirty="0">
                <a:solidFill>
                  <a:srgbClr val="fefefe"/>
                </a:solidFill>
                <a:latin typeface="宋体"/>
                <a:ea typeface="宋体"/>
              </a:rPr>
              <a:t>日本価値創造</a:t>
            </a:r>
            <a:r>
              <a:rPr lang="en-US" altLang="zh-CN" sz="2000" spc="-65" dirty="0">
                <a:solidFill>
                  <a:srgbClr val="fefefe"/>
                </a:solidFill>
                <a:latin typeface="Arial"/>
                <a:ea typeface="Arial"/>
              </a:rPr>
              <a:t>ERM</a:t>
            </a:r>
            <a:r>
              <a:rPr lang="zh-CN" altLang="en-US" sz="2000" spc="-85" dirty="0">
                <a:solidFill>
                  <a:srgbClr val="fefefe"/>
                </a:solidFill>
                <a:latin typeface="宋体"/>
                <a:ea typeface="宋体"/>
              </a:rPr>
              <a:t>学会</a:t>
            </a:r>
            <a:r>
              <a:rPr lang="zh-CN" altLang="en-US" sz="2000" spc="-480" dirty="0">
                <a:solidFill>
                  <a:srgbClr val="fefefe"/>
                </a:solidFill>
                <a:latin typeface="宋体"/>
                <a:cs typeface="宋体"/>
              </a:rPr>
              <a:t> </a:t>
            </a:r>
            <a:r>
              <a:rPr lang="en-US" altLang="zh-CN" sz="2000" spc="-50" dirty="0">
                <a:solidFill>
                  <a:srgbClr val="fefefe"/>
                </a:solidFill>
                <a:latin typeface="Arial"/>
                <a:ea typeface="Arial"/>
              </a:rPr>
              <a:t>2019</a:t>
            </a:r>
            <a:r>
              <a:rPr lang="zh-CN" altLang="en-US" sz="2000" spc="-90" dirty="0">
                <a:solidFill>
                  <a:srgbClr val="fefefe"/>
                </a:solidFill>
                <a:latin typeface="宋体"/>
                <a:ea typeface="宋体"/>
              </a:rPr>
              <a:t>年度第</a:t>
            </a:r>
            <a:r>
              <a:rPr lang="en-US" altLang="zh-CN" sz="2000" spc="-45" dirty="0">
                <a:solidFill>
                  <a:srgbClr val="fefefe"/>
                </a:solidFill>
                <a:latin typeface="Arial"/>
                <a:ea typeface="Arial"/>
              </a:rPr>
              <a:t>1</a:t>
            </a:r>
            <a:r>
              <a:rPr lang="zh-CN" altLang="en-US" sz="2000" spc="-90" dirty="0">
                <a:solidFill>
                  <a:srgbClr val="fefefe"/>
                </a:solidFill>
                <a:latin typeface="宋体"/>
                <a:ea typeface="宋体"/>
              </a:rPr>
              <a:t>回セミナー</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400"/>
              </a:lnSpc>
            </a:pPr>
            <a:endParaRPr lang="en-US" dirty="0" smtClean="0"/>
          </a:p>
          <a:p>
            <a:pPr marL="0">
              <a:lnSpc>
                <a:spcPct val="105833"/>
              </a:lnSpc>
            </a:pPr>
            <a:r>
              <a:rPr lang="zh-CN" altLang="en-US" sz="2400" spc="-660" dirty="0">
                <a:solidFill>
                  <a:srgbClr val="fefefe"/>
                </a:solidFill>
                <a:latin typeface="宋体"/>
                <a:ea typeface="宋体"/>
              </a:rPr>
              <a:t>パネルディスカッ</a:t>
            </a:r>
            <a:r>
              <a:rPr lang="zh-CN" altLang="en-US" sz="2400" spc="-655" dirty="0">
                <a:solidFill>
                  <a:srgbClr val="fefefe"/>
                </a:solidFill>
                <a:latin typeface="宋体"/>
                <a:ea typeface="宋体"/>
              </a:rPr>
              <a:t>ション</a:t>
            </a:r>
          </a:p>
          <a:p>
            <a:pPr>
              <a:lnSpc>
                <a:spcPts val="1000"/>
              </a:lnSpc>
            </a:pPr>
            <a:endParaRPr lang="en-US" dirty="0" smtClean="0"/>
          </a:p>
          <a:p>
            <a:pPr>
              <a:lnSpc>
                <a:spcPts val="1094"/>
              </a:lnSpc>
            </a:pPr>
            <a:endParaRPr lang="en-US" dirty="0" smtClean="0"/>
          </a:p>
          <a:p>
            <a:pPr marL="0">
              <a:lnSpc>
                <a:spcPct val="106666"/>
              </a:lnSpc>
            </a:pPr>
            <a:r>
              <a:rPr lang="en-US" altLang="zh-CN" sz="3200" spc="-139" dirty="0">
                <a:solidFill>
                  <a:srgbClr val="fefefe"/>
                </a:solidFill>
                <a:latin typeface="Arial"/>
                <a:ea typeface="Arial"/>
              </a:rPr>
              <a:t>SDGs</a:t>
            </a:r>
            <a:r>
              <a:rPr lang="zh-CN" altLang="en-US" sz="3200" spc="-209" dirty="0">
                <a:solidFill>
                  <a:srgbClr val="fefefe"/>
                </a:solidFill>
                <a:latin typeface="宋体"/>
                <a:ea typeface="宋体"/>
              </a:rPr>
              <a:t>は企業価値向上に役</a:t>
            </a:r>
            <a:r>
              <a:rPr lang="zh-CN" altLang="en-US" sz="3200" spc="-204" dirty="0">
                <a:solidFill>
                  <a:srgbClr val="fefefe"/>
                </a:solidFill>
                <a:latin typeface="宋体"/>
                <a:ea typeface="宋体"/>
              </a:rPr>
              <a:t>に立つのか？</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714"/>
              </a:lnSpc>
            </a:pPr>
            <a:endParaRPr lang="en-US" dirty="0" smtClean="0"/>
          </a:p>
          <a:p>
            <a:pPr marL="0" indent="13507">
              <a:lnSpc>
                <a:spcPct val="106666"/>
              </a:lnSpc>
            </a:pPr>
            <a:r>
              <a:rPr lang="en-US" altLang="zh-CN" sz="1200" dirty="0">
                <a:solidFill>
                  <a:srgbClr val="fefefe"/>
                </a:solidFill>
                <a:latin typeface="Arial"/>
                <a:ea typeface="Arial"/>
              </a:rPr>
              <a:t>2019</a:t>
            </a:r>
            <a:r>
              <a:rPr lang="zh-CN" altLang="en-US" sz="1200" spc="-5" dirty="0">
                <a:solidFill>
                  <a:srgbClr val="fefefe"/>
                </a:solidFill>
                <a:latin typeface="宋体"/>
                <a:ea typeface="宋体"/>
              </a:rPr>
              <a:t>年</a:t>
            </a:r>
            <a:r>
              <a:rPr lang="en-US" altLang="zh-CN" sz="1200" spc="-5" dirty="0">
                <a:solidFill>
                  <a:srgbClr val="fefefe"/>
                </a:solidFill>
                <a:latin typeface="Arial"/>
                <a:ea typeface="Arial"/>
              </a:rPr>
              <a:t>6</a:t>
            </a:r>
            <a:r>
              <a:rPr lang="zh-CN" altLang="en-US" sz="1200" dirty="0">
                <a:solidFill>
                  <a:srgbClr val="fefefe"/>
                </a:solidFill>
                <a:latin typeface="宋体"/>
                <a:ea typeface="宋体"/>
              </a:rPr>
              <a:t>月</a:t>
            </a:r>
            <a:r>
              <a:rPr lang="en-US" altLang="zh-CN" sz="1200" dirty="0">
                <a:solidFill>
                  <a:srgbClr val="fefefe"/>
                </a:solidFill>
                <a:latin typeface="Arial"/>
                <a:ea typeface="Arial"/>
              </a:rPr>
              <a:t>14</a:t>
            </a:r>
            <a:r>
              <a:rPr lang="zh-CN" altLang="en-US" sz="1200" spc="-5" dirty="0">
                <a:solidFill>
                  <a:srgbClr val="fefefe"/>
                </a:solidFill>
                <a:latin typeface="宋体"/>
                <a:ea typeface="宋体"/>
              </a:rPr>
              <a:t>日</a:t>
            </a:r>
          </a:p>
          <a:p>
            <a:pPr>
              <a:lnSpc>
                <a:spcPts val="1000"/>
              </a:lnSpc>
            </a:pPr>
            <a:endParaRPr lang="en-US" dirty="0" smtClean="0"/>
          </a:p>
          <a:p>
            <a:pPr>
              <a:lnSpc>
                <a:spcPts val="1539"/>
              </a:lnSpc>
            </a:pPr>
            <a:endParaRPr lang="en-US" dirty="0" smtClean="0"/>
          </a:p>
          <a:p>
            <a:pPr marL="0" indent="13507">
              <a:lnSpc>
                <a:spcPct val="105833"/>
              </a:lnSpc>
            </a:pPr>
            <a:r>
              <a:rPr lang="zh-CN" altLang="en-US" sz="1200" spc="-179" dirty="0">
                <a:solidFill>
                  <a:srgbClr val="fefefe"/>
                </a:solidFill>
                <a:latin typeface="宋体"/>
                <a:ea typeface="宋体"/>
              </a:rPr>
              <a:t>あずさ監査法人</a:t>
            </a:r>
            <a:r>
              <a:rPr lang="zh-CN" altLang="en-US" sz="1200" spc="-85" dirty="0">
                <a:solidFill>
                  <a:srgbClr val="fefefe"/>
                </a:solidFill>
                <a:latin typeface="宋体"/>
                <a:cs typeface="宋体"/>
              </a:rPr>
              <a:t> </a:t>
            </a:r>
            <a:r>
              <a:rPr lang="zh-CN" altLang="en-US" sz="1200" spc="-175" dirty="0">
                <a:solidFill>
                  <a:srgbClr val="fefefe"/>
                </a:solidFill>
                <a:latin typeface="宋体"/>
                <a:ea typeface="宋体"/>
              </a:rPr>
              <a:t>アドバイザリー本部</a:t>
            </a:r>
            <a:r>
              <a:rPr lang="zh-CN" altLang="en-US" sz="1200" spc="-89" dirty="0">
                <a:solidFill>
                  <a:srgbClr val="fefefe"/>
                </a:solidFill>
                <a:latin typeface="宋体"/>
                <a:cs typeface="宋体"/>
              </a:rPr>
              <a:t> </a:t>
            </a:r>
            <a:r>
              <a:rPr lang="zh-CN" altLang="en-US" sz="1200" spc="-179" dirty="0">
                <a:solidFill>
                  <a:srgbClr val="fefefe"/>
                </a:solidFill>
                <a:latin typeface="宋体"/>
                <a:ea typeface="宋体"/>
              </a:rPr>
              <a:t>グローバル財務マネジメント</a:t>
            </a:r>
            <a:r>
              <a:rPr lang="zh-CN" altLang="en-US" sz="1200" spc="-89" dirty="0">
                <a:solidFill>
                  <a:srgbClr val="fefefe"/>
                </a:solidFill>
                <a:latin typeface="宋体"/>
                <a:cs typeface="宋体"/>
              </a:rPr>
              <a:t> </a:t>
            </a:r>
            <a:r>
              <a:rPr lang="zh-CN" altLang="en-US" sz="1200" spc="-175" dirty="0">
                <a:solidFill>
                  <a:srgbClr val="fefefe"/>
                </a:solidFill>
                <a:latin typeface="宋体"/>
                <a:ea typeface="宋体"/>
              </a:rPr>
              <a:t>ディレクター</a:t>
            </a:r>
            <a:r>
              <a:rPr lang="zh-CN" altLang="en-US" sz="1200" spc="-89" dirty="0">
                <a:solidFill>
                  <a:srgbClr val="fefefe"/>
                </a:solidFill>
                <a:latin typeface="宋体"/>
                <a:cs typeface="宋体"/>
              </a:rPr>
              <a:t> </a:t>
            </a:r>
            <a:r>
              <a:rPr lang="zh-CN" altLang="en-US" sz="1200" spc="-179" dirty="0">
                <a:solidFill>
                  <a:srgbClr val="fefefe"/>
                </a:solidFill>
                <a:latin typeface="宋体"/>
                <a:ea typeface="宋体"/>
              </a:rPr>
              <a:t>土屋</a:t>
            </a:r>
            <a:r>
              <a:rPr lang="zh-CN" altLang="en-US" sz="1200" spc="-90" dirty="0">
                <a:solidFill>
                  <a:srgbClr val="fefefe"/>
                </a:solidFill>
                <a:latin typeface="宋体"/>
                <a:cs typeface="宋体"/>
              </a:rPr>
              <a:t> </a:t>
            </a:r>
            <a:r>
              <a:rPr lang="zh-CN" altLang="en-US" sz="1200" spc="-179" dirty="0">
                <a:solidFill>
                  <a:srgbClr val="fefefe"/>
                </a:solidFill>
                <a:latin typeface="宋体"/>
                <a:ea typeface="宋体"/>
              </a:rPr>
              <a:t>大輔</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5">
					</p:cNvPr>
          <p:cNvPicPr>
            <a:picLocks noChangeAspect="1"/>
          </p:cNvPicPr>
          <p:nvPr/>
        </p:nvPicPr>
        <p:blipFill>
          <a:blip r:embed="rId2"/>
          <a:stretch>
            <a:fillRect/>
          </a:stretch>
        </p:blipFill>
        <p:spPr>
          <a:xfrm>
            <a:off x="480059" y="6309360"/>
            <a:ext cx="434340" cy="182880"/>
          </a:xfrm>
          <a:prstGeom prst="rect">
            <a:avLst/>
          </a:prstGeom>
        </p:spPr>
      </p:pic>
      <p:pic>
        <p:nvPicPr>
          <p:cNvPr id="16" name="Picture 16">
					</p:cNvPr>
          <p:cNvPicPr>
            <a:picLocks noChangeAspect="1"/>
          </p:cNvPicPr>
          <p:nvPr/>
        </p:nvPicPr>
        <p:blipFill>
          <a:blip r:embed="rId3"/>
          <a:stretch>
            <a:fillRect/>
          </a:stretch>
        </p:blipFill>
        <p:spPr>
          <a:xfrm>
            <a:off x="975360" y="1325880"/>
            <a:ext cx="3535679" cy="5013960"/>
          </a:xfrm>
          <a:prstGeom prst="rect">
            <a:avLst/>
          </a:prstGeom>
        </p:spPr>
      </p:pic>
      <p:sp>
        <p:nvSpPr>
          <p:cNvPr id="16" name="Freeform 16"> 
				</p:cNvPr>
          <p:cNvSpPr/>
          <p:nvPr/>
        </p:nvSpPr>
        <p:spPr>
          <a:xfrm>
            <a:off x="971550" y="1327150"/>
            <a:ext cx="3524250" cy="4984750"/>
          </a:xfrm>
          <a:custGeom>
            <a:avLst/>
            <a:gdLst>
              <a:gd name="connsiteX0" fmla="*/ 12953 w 3524250"/>
              <a:gd name="connsiteY0" fmla="*/ 13970 h 4984750"/>
              <a:gd name="connsiteX1" fmla="*/ 3530345 w 3524250"/>
              <a:gd name="connsiteY1" fmla="*/ 13970 h 4984750"/>
              <a:gd name="connsiteX2" fmla="*/ 3530345 w 3524250"/>
              <a:gd name="connsiteY2" fmla="*/ 4992878 h 4984750"/>
              <a:gd name="connsiteX3" fmla="*/ 12953 w 3524250"/>
              <a:gd name="connsiteY3" fmla="*/ 4992878 h 4984750"/>
              <a:gd name="connsiteX4" fmla="*/ 12953 w 3524250"/>
              <a:gd name="connsiteY4" fmla="*/ 13970 h 4984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4984750">
                <a:moveTo>
                  <a:pt x="12953" y="13970"/>
                </a:moveTo>
                <a:lnTo>
                  <a:pt x="3530345" y="13970"/>
                </a:lnTo>
                <a:lnTo>
                  <a:pt x="3530345" y="4992878"/>
                </a:lnTo>
                <a:lnTo>
                  <a:pt x="12953" y="4992878"/>
                </a:lnTo>
                <a:lnTo>
                  <a:pt x="12953" y="13970"/>
                </a:lnTo>
                <a:close/>
              </a:path>
            </a:pathLst>
          </a:custGeom>
          <a:solidFill>
            <a:srgbClr val="0000ff">
              <a:alpha val="0"/>
            </a:srgbClr>
          </a:solidFill>
          <a:ln w="9144">
            <a:solidFill>
              <a:srgbClr val="7d7d7d">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7"/>
          <p:cNvSpPr txBox="1"/>
          <p:nvPr/>
        </p:nvSpPr>
        <p:spPr>
          <a:xfrm>
            <a:off x="488950" y="417992"/>
            <a:ext cx="7842154" cy="4508524"/>
          </a:xfrm>
          <a:prstGeom prst="rect">
            <a:avLst/>
          </a:prstGeom>
          <a:noFill/>
        </p:spPr>
        <p:txBody>
          <a:bodyPr wrap="square" lIns="0" tIns="0" rIns="0" bIns="0" rtlCol="0">
            <a:spAutoFit/>
          </a:bodyPr>
          <a:lstStyle/>
          <a:p>
            <a:pPr marL="0">
              <a:lnSpc>
                <a:spcPct val="106666"/>
              </a:lnSpc>
            </a:pPr>
            <a:r>
              <a:rPr lang="zh-CN" altLang="en-US" sz="3200" spc="-279" dirty="0">
                <a:solidFill>
                  <a:srgbClr val="00328c"/>
                </a:solidFill>
                <a:latin typeface="宋体"/>
                <a:ea typeface="宋体"/>
              </a:rPr>
              <a:t>日経新聞「</a:t>
            </a:r>
            <a:r>
              <a:rPr lang="en-US" altLang="zh-CN" sz="3200" spc="-200" dirty="0">
                <a:solidFill>
                  <a:srgbClr val="00328c"/>
                </a:solidFill>
                <a:latin typeface="Arial"/>
                <a:ea typeface="Arial"/>
              </a:rPr>
              <a:t>ESG</a:t>
            </a:r>
            <a:r>
              <a:rPr lang="en-US" altLang="zh-CN" sz="3200" spc="-30" dirty="0">
                <a:solidFill>
                  <a:srgbClr val="00328c"/>
                </a:solidFill>
                <a:latin typeface="Arial"/>
                <a:cs typeface="Arial"/>
              </a:rPr>
              <a:t> </a:t>
            </a:r>
            <a:r>
              <a:rPr lang="zh-CN" altLang="en-US" sz="3200" spc="-279" dirty="0">
                <a:solidFill>
                  <a:srgbClr val="00328c"/>
                </a:solidFill>
                <a:latin typeface="宋体"/>
                <a:ea typeface="宋体"/>
              </a:rPr>
              <a:t>企業価値の重視を」</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544"/>
              </a:lnSpc>
            </a:pPr>
            <a:endParaRPr lang="en-US" dirty="0" smtClean="0"/>
          </a:p>
          <a:p>
            <a:pPr marL="0" indent="4623864">
              <a:lnSpc>
                <a:spcPct val="106666"/>
              </a:lnSpc>
            </a:pPr>
            <a:r>
              <a:rPr lang="zh-CN" altLang="en-US" sz="1200" dirty="0">
                <a:solidFill>
                  <a:srgbClr val="000000"/>
                </a:solidFill>
                <a:latin typeface="宋体"/>
                <a:ea typeface="宋体"/>
              </a:rPr>
              <a:t>日本経済新聞朝刊</a:t>
            </a:r>
            <a:r>
              <a:rPr lang="zh-CN" altLang="en-US" sz="1200" spc="204" dirty="0">
                <a:solidFill>
                  <a:srgbClr val="000000"/>
                </a:solidFill>
                <a:latin typeface="宋体"/>
                <a:cs typeface="宋体"/>
              </a:rPr>
              <a:t> </a:t>
            </a:r>
            <a:r>
              <a:rPr lang="en-US" altLang="zh-CN" sz="1200" dirty="0">
                <a:solidFill>
                  <a:srgbClr val="000000"/>
                </a:solidFill>
                <a:latin typeface="Arial"/>
                <a:ea typeface="Arial"/>
              </a:rPr>
              <a:t>2019</a:t>
            </a:r>
            <a:r>
              <a:rPr lang="zh-CN" altLang="en-US" sz="1200" spc="-10" dirty="0">
                <a:solidFill>
                  <a:srgbClr val="000000"/>
                </a:solidFill>
                <a:latin typeface="宋体"/>
                <a:ea typeface="宋体"/>
              </a:rPr>
              <a:t>年</a:t>
            </a:r>
            <a:r>
              <a:rPr lang="en-US" altLang="zh-CN" sz="1200" dirty="0">
                <a:solidFill>
                  <a:srgbClr val="000000"/>
                </a:solidFill>
                <a:latin typeface="Arial"/>
                <a:ea typeface="Arial"/>
              </a:rPr>
              <a:t>5</a:t>
            </a:r>
            <a:r>
              <a:rPr lang="zh-CN" altLang="en-US" sz="1200" dirty="0">
                <a:solidFill>
                  <a:srgbClr val="000000"/>
                </a:solidFill>
                <a:latin typeface="宋体"/>
                <a:ea typeface="宋体"/>
              </a:rPr>
              <a:t>月</a:t>
            </a:r>
            <a:r>
              <a:rPr lang="en-US" altLang="zh-CN" sz="1200" dirty="0">
                <a:solidFill>
                  <a:srgbClr val="000000"/>
                </a:solidFill>
                <a:latin typeface="Arial"/>
                <a:ea typeface="Arial"/>
              </a:rPr>
              <a:t>13</a:t>
            </a:r>
            <a:r>
              <a:rPr lang="zh-CN" altLang="en-US" sz="1200" spc="-5" dirty="0">
                <a:solidFill>
                  <a:srgbClr val="000000"/>
                </a:solidFill>
                <a:latin typeface="宋体"/>
                <a:ea typeface="宋体"/>
              </a:rPr>
              <a:t>日</a:t>
            </a:r>
          </a:p>
          <a:p>
            <a:pPr>
              <a:lnSpc>
                <a:spcPts val="500"/>
              </a:lnSpc>
            </a:pPr>
            <a:endParaRPr lang="en-US" dirty="0" smtClean="0"/>
          </a:p>
          <a:p>
            <a:pPr marL="0" indent="4623864">
              <a:lnSpc>
                <a:spcPct val="105833"/>
              </a:lnSpc>
            </a:pPr>
            <a:r>
              <a:rPr lang="zh-CN" altLang="en-US" sz="1200" spc="-119" dirty="0">
                <a:solidFill>
                  <a:srgbClr val="000000"/>
                </a:solidFill>
                <a:latin typeface="宋体"/>
                <a:ea typeface="宋体"/>
              </a:rPr>
              <a:t>経済教室</a:t>
            </a:r>
            <a:r>
              <a:rPr lang="zh-CN" altLang="en-US" sz="1200" spc="-304" dirty="0">
                <a:solidFill>
                  <a:srgbClr val="000000"/>
                </a:solidFill>
                <a:latin typeface="宋体"/>
                <a:cs typeface="宋体"/>
              </a:rPr>
              <a:t> </a:t>
            </a:r>
            <a:r>
              <a:rPr lang="zh-CN" altLang="en-US" sz="1200" spc="-114" dirty="0">
                <a:solidFill>
                  <a:srgbClr val="000000"/>
                </a:solidFill>
                <a:latin typeface="宋体"/>
                <a:ea typeface="宋体"/>
              </a:rPr>
              <a:t>私見卓見コラムにて寄稿した内容が掲載。</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729"/>
              </a:lnSpc>
            </a:pPr>
            <a:endParaRPr lang="en-US" dirty="0" smtClean="0"/>
          </a:p>
          <a:p>
            <a:pPr hangingPunct="0" marL="4623864">
              <a:lnSpc>
                <a:spcPct val="130833"/>
              </a:lnSpc>
            </a:pPr>
            <a:r>
              <a:rPr lang="en-US" altLang="zh-CN" sz="1600" u="sng" dirty="0">
                <a:solidFill>
                  <a:srgbClr val="000000"/>
                </a:solidFill>
                <a:uFill>
                  <a:solidFill>
                    <a:srgbClr val="000000"/>
                  </a:solidFill>
                </a:uFill>
                <a:latin typeface="Arial"/>
                <a:ea typeface="Arial"/>
              </a:rPr>
              <a:t>E</a:t>
            </a:r>
            <a:r>
              <a:rPr lang="en-US" altLang="zh-CN" sz="1600" dirty="0">
                <a:solidFill>
                  <a:srgbClr val="000000"/>
                </a:solidFill>
                <a:latin typeface="Arial"/>
                <a:ea typeface="Arial"/>
              </a:rPr>
              <a:t>nvironmental</a:t>
            </a:r>
            <a:r>
              <a:rPr lang="zh-CN" altLang="en-US" sz="1600" spc="-5" dirty="0">
                <a:solidFill>
                  <a:srgbClr val="000000"/>
                </a:solidFill>
                <a:latin typeface="宋体"/>
                <a:ea typeface="宋体"/>
              </a:rPr>
              <a:t>（環</a:t>
            </a:r>
            <a:r>
              <a:rPr lang="zh-CN" altLang="en-US" sz="1600" dirty="0">
                <a:solidFill>
                  <a:srgbClr val="000000"/>
                </a:solidFill>
                <a:latin typeface="宋体"/>
                <a:ea typeface="宋体"/>
              </a:rPr>
              <a:t>境）</a:t>
            </a:r>
            <a:r>
              <a:rPr lang="en-US" altLang="zh-CN" sz="1600" u="sng" dirty="0">
                <a:solidFill>
                  <a:srgbClr val="000000"/>
                </a:solidFill>
                <a:uFill>
                  <a:solidFill>
                    <a:srgbClr val="000000"/>
                  </a:solidFill>
                </a:uFill>
                <a:latin typeface="Arial"/>
                <a:ea typeface="Arial"/>
              </a:rPr>
              <a:t>S</a:t>
            </a:r>
            <a:r>
              <a:rPr lang="en-US" altLang="zh-CN" sz="1600" dirty="0">
                <a:solidFill>
                  <a:srgbClr val="000000"/>
                </a:solidFill>
                <a:latin typeface="Arial"/>
                <a:ea typeface="Arial"/>
              </a:rPr>
              <a:t>ocial</a:t>
            </a:r>
            <a:r>
              <a:rPr lang="zh-CN" altLang="en-US" sz="1600" spc="5" dirty="0">
                <a:solidFill>
                  <a:srgbClr val="000000"/>
                </a:solidFill>
                <a:latin typeface="宋体"/>
                <a:ea typeface="宋体"/>
              </a:rPr>
              <a:t>（</a:t>
            </a:r>
            <a:r>
              <a:rPr lang="zh-CN" altLang="en-US" sz="1600" dirty="0">
                <a:solidFill>
                  <a:srgbClr val="000000"/>
                </a:solidFill>
                <a:latin typeface="宋体"/>
                <a:ea typeface="宋体"/>
              </a:rPr>
              <a:t>社会）</a:t>
            </a:r>
            <a:r>
              <a:rPr lang="en-US" altLang="zh-CN" sz="1600" spc="-109" u="sng" dirty="0">
                <a:solidFill>
                  <a:srgbClr val="000000"/>
                </a:solidFill>
                <a:uFill>
                  <a:solidFill>
                    <a:srgbClr val="000000"/>
                  </a:solidFill>
                </a:uFill>
                <a:latin typeface="Arial"/>
                <a:ea typeface="Arial"/>
              </a:rPr>
              <a:t>G</a:t>
            </a:r>
            <a:r>
              <a:rPr lang="en-US" altLang="zh-CN" sz="1600" spc="-75" dirty="0">
                <a:solidFill>
                  <a:srgbClr val="000000"/>
                </a:solidFill>
                <a:latin typeface="Arial"/>
                <a:ea typeface="Arial"/>
              </a:rPr>
              <a:t>overnance</a:t>
            </a:r>
            <a:r>
              <a:rPr lang="zh-CN" altLang="en-US" sz="1600" spc="-145" dirty="0">
                <a:solidFill>
                  <a:srgbClr val="000000"/>
                </a:solidFill>
                <a:latin typeface="宋体"/>
                <a:ea typeface="宋体"/>
              </a:rPr>
              <a:t>（ガバ</a:t>
            </a:r>
            <a:r>
              <a:rPr lang="zh-CN" altLang="en-US" sz="1600" spc="-135" dirty="0">
                <a:solidFill>
                  <a:srgbClr val="000000"/>
                </a:solidFill>
                <a:latin typeface="宋体"/>
                <a:ea typeface="宋体"/>
              </a:rPr>
              <a:t>ナンス）</a:t>
            </a:r>
          </a:p>
        </p:txBody>
      </p:sp>
      <p:sp>
        <p:nvSpPr>
          <p:cNvPr id="18" name="TextBox 18"/>
          <p:cNvSpPr txBox="1"/>
          <p:nvPr/>
        </p:nvSpPr>
        <p:spPr>
          <a:xfrm>
            <a:off x="1548363" y="6321146"/>
            <a:ext cx="6806517" cy="459750"/>
          </a:xfrm>
          <a:prstGeom prst="rect">
            <a:avLst/>
          </a:prstGeom>
          <a:noFill/>
        </p:spPr>
        <p:txBody>
          <a:bodyPr wrap="square" lIns="0" tIns="0" rIns="0" bIns="0" rtlCol="0">
            <a:spAutoFit/>
          </a:bodyPr>
          <a:lstStyle/>
          <a:p>
            <a:pPr hangingPunct="0" marL="0" indent="21336">
              <a:lnSpc>
                <a:spcPct val="100000"/>
              </a:lnSpc>
            </a:pPr>
            <a:r>
              <a:rPr lang="en-US" altLang="zh-CN" sz="600" dirty="0">
                <a:solidFill>
                  <a:srgbClr val="a5a5a5"/>
                </a:solidFill>
                <a:latin typeface="Arial"/>
                <a:ea typeface="Arial"/>
              </a:rPr>
              <a:t>©</a:t>
            </a:r>
            <a:r>
              <a:rPr lang="en-US" altLang="zh-CN" sz="600" dirty="0">
                <a:solidFill>
                  <a:srgbClr val="a5a5a5"/>
                </a:solidFill>
                <a:latin typeface="Arial"/>
                <a:cs typeface="Arial"/>
              </a:rPr>
              <a:t> </a:t>
            </a:r>
            <a:r>
              <a:rPr lang="en-US" altLang="zh-CN" sz="600" dirty="0">
                <a:solidFill>
                  <a:srgbClr val="a5a5a5"/>
                </a:solidFill>
                <a:latin typeface="Arial"/>
                <a:ea typeface="Arial"/>
              </a:rPr>
              <a:t>2019</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AZSA</a:t>
            </a:r>
            <a:r>
              <a:rPr lang="en-US" altLang="zh-CN" sz="600" dirty="0">
                <a:solidFill>
                  <a:srgbClr val="a5a5a5"/>
                </a:solidFill>
                <a:latin typeface="Arial"/>
                <a:cs typeface="Arial"/>
              </a:rPr>
              <a:t> </a:t>
            </a:r>
            <a:r>
              <a:rPr lang="en-US" altLang="zh-CN" sz="600" dirty="0">
                <a:solidFill>
                  <a:srgbClr val="a5a5a5"/>
                </a:solidFill>
                <a:latin typeface="Arial"/>
                <a:ea typeface="Arial"/>
              </a:rPr>
              <a:t>LLC,</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limited</a:t>
            </a:r>
            <a:r>
              <a:rPr lang="en-US" altLang="zh-CN" sz="600" spc="5" dirty="0">
                <a:solidFill>
                  <a:srgbClr val="a5a5a5"/>
                </a:solidFill>
                <a:latin typeface="Arial"/>
                <a:cs typeface="Arial"/>
              </a:rPr>
              <a:t> </a:t>
            </a:r>
            <a:r>
              <a:rPr lang="en-US" altLang="zh-CN" sz="600" dirty="0">
                <a:solidFill>
                  <a:srgbClr val="a5a5a5"/>
                </a:solidFill>
                <a:latin typeface="Arial"/>
                <a:ea typeface="Arial"/>
              </a:rPr>
              <a:t>liability</a:t>
            </a:r>
            <a:r>
              <a:rPr lang="en-US" altLang="zh-CN" sz="600" dirty="0">
                <a:solidFill>
                  <a:srgbClr val="a5a5a5"/>
                </a:solidFill>
                <a:latin typeface="Arial"/>
                <a:cs typeface="Arial"/>
              </a:rPr>
              <a:t> </a:t>
            </a:r>
            <a:r>
              <a:rPr lang="en-US" altLang="zh-CN" sz="600" dirty="0">
                <a:solidFill>
                  <a:srgbClr val="a5a5a5"/>
                </a:solidFill>
                <a:latin typeface="Arial"/>
                <a:ea typeface="Arial"/>
              </a:rPr>
              <a:t>audit</a:t>
            </a:r>
            <a:r>
              <a:rPr lang="en-US" altLang="zh-CN" sz="600" spc="5" dirty="0">
                <a:solidFill>
                  <a:srgbClr val="a5a5a5"/>
                </a:solidFill>
                <a:latin typeface="Arial"/>
                <a:cs typeface="Arial"/>
              </a:rPr>
              <a:t> </a:t>
            </a:r>
            <a:r>
              <a:rPr lang="en-US" altLang="zh-CN" sz="600" dirty="0">
                <a:solidFill>
                  <a:srgbClr val="a5a5a5"/>
                </a:solidFill>
                <a:latin typeface="Arial"/>
                <a:ea typeface="Arial"/>
              </a:rPr>
              <a:t>corporation</a:t>
            </a:r>
            <a:r>
              <a:rPr lang="en-US" altLang="zh-CN" sz="600" spc="5" dirty="0">
                <a:solidFill>
                  <a:srgbClr val="a5a5a5"/>
                </a:solidFill>
                <a:latin typeface="Arial"/>
                <a:cs typeface="Arial"/>
              </a:rPr>
              <a:t> </a:t>
            </a:r>
            <a:r>
              <a:rPr lang="en-US" altLang="zh-CN" sz="600" dirty="0">
                <a:solidFill>
                  <a:srgbClr val="a5a5a5"/>
                </a:solidFill>
                <a:latin typeface="Arial"/>
                <a:ea typeface="Arial"/>
              </a:rPr>
              <a:t>incorporated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under</a:t>
            </a:r>
            <a:r>
              <a:rPr lang="en-US" altLang="zh-CN" sz="600" dirty="0">
                <a:solidFill>
                  <a:srgbClr val="a5a5a5"/>
                </a:solidFill>
                <a:latin typeface="Arial"/>
                <a:cs typeface="Arial"/>
              </a:rPr>
              <a:t> </a:t>
            </a:r>
            <a:r>
              <a:rPr lang="en-US" altLang="zh-CN" sz="600" dirty="0">
                <a:solidFill>
                  <a:srgbClr val="a5a5a5"/>
                </a:solidFill>
                <a:latin typeface="Arial"/>
                <a:ea typeface="Arial"/>
              </a:rPr>
              <a:t>the</a:t>
            </a:r>
            <a:r>
              <a:rPr lang="en-US" altLang="zh-CN" sz="600" spc="5" dirty="0">
                <a:solidFill>
                  <a:srgbClr val="a5a5a5"/>
                </a:solidFill>
                <a:latin typeface="Arial"/>
                <a:cs typeface="Arial"/>
              </a:rPr>
              <a:t> </a:t>
            </a:r>
            <a:r>
              <a:rPr lang="en-US" altLang="zh-CN" sz="600" dirty="0">
                <a:solidFill>
                  <a:srgbClr val="a5a5a5"/>
                </a:solidFill>
                <a:latin typeface="Arial"/>
                <a:ea typeface="Arial"/>
              </a:rPr>
              <a:t>Japanese</a:t>
            </a:r>
            <a:r>
              <a:rPr lang="en-US" altLang="zh-CN" sz="600" spc="5" dirty="0">
                <a:solidFill>
                  <a:srgbClr val="a5a5a5"/>
                </a:solidFill>
                <a:latin typeface="Arial"/>
                <a:cs typeface="Arial"/>
              </a:rPr>
              <a:t> </a:t>
            </a:r>
            <a:r>
              <a:rPr lang="en-US" altLang="zh-CN" sz="600" dirty="0">
                <a:solidFill>
                  <a:srgbClr val="a5a5a5"/>
                </a:solidFill>
                <a:latin typeface="Arial"/>
                <a:ea typeface="Arial"/>
              </a:rPr>
              <a:t>Certified</a:t>
            </a:r>
            <a:r>
              <a:rPr lang="en-US" altLang="zh-CN" sz="600" spc="5" dirty="0">
                <a:solidFill>
                  <a:srgbClr val="a5a5a5"/>
                </a:solidFill>
                <a:latin typeface="Arial"/>
                <a:cs typeface="Arial"/>
              </a:rPr>
              <a:t> </a:t>
            </a:r>
            <a:r>
              <a:rPr lang="en-US" altLang="zh-CN" sz="600" dirty="0">
                <a:solidFill>
                  <a:srgbClr val="a5a5a5"/>
                </a:solidFill>
                <a:latin typeface="Arial"/>
                <a:ea typeface="Arial"/>
              </a:rPr>
              <a:t>Public</a:t>
            </a:r>
            <a:r>
              <a:rPr lang="en-US" altLang="zh-CN" sz="600" dirty="0">
                <a:solidFill>
                  <a:srgbClr val="a5a5a5"/>
                </a:solidFill>
                <a:latin typeface="Arial"/>
                <a:cs typeface="Arial"/>
              </a:rPr>
              <a:t> </a:t>
            </a:r>
            <a:r>
              <a:rPr lang="en-US" altLang="zh-CN" sz="600" dirty="0">
                <a:solidFill>
                  <a:srgbClr val="a5a5a5"/>
                </a:solidFill>
                <a:latin typeface="Arial"/>
                <a:ea typeface="Arial"/>
              </a:rPr>
              <a:t>Accountants</a:t>
            </a:r>
            <a:r>
              <a:rPr lang="en-US" altLang="zh-CN" sz="600" spc="5" dirty="0">
                <a:solidFill>
                  <a:srgbClr val="a5a5a5"/>
                </a:solidFill>
                <a:latin typeface="Arial"/>
                <a:cs typeface="Arial"/>
              </a:rPr>
              <a:t> </a:t>
            </a:r>
            <a:r>
              <a:rPr lang="en-US" altLang="zh-CN" sz="600" dirty="0">
                <a:solidFill>
                  <a:srgbClr val="a5a5a5"/>
                </a:solidFill>
                <a:latin typeface="Arial"/>
                <a:ea typeface="Arial"/>
              </a:rPr>
              <a:t>Law</a:t>
            </a:r>
            <a:r>
              <a:rPr lang="en-US" altLang="zh-CN" sz="600" spc="5" dirty="0">
                <a:solidFill>
                  <a:srgbClr val="a5a5a5"/>
                </a:solidFill>
                <a:latin typeface="Arial"/>
                <a:cs typeface="Arial"/>
              </a:rPr>
              <a:t> </a:t>
            </a:r>
            <a:r>
              <a:rPr lang="en-US" altLang="zh-CN" sz="600" dirty="0">
                <a:solidFill>
                  <a:srgbClr val="a5a5a5"/>
                </a:solidFill>
                <a:latin typeface="Arial"/>
                <a:ea typeface="Arial"/>
              </a:rPr>
              <a:t>and</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the</a:t>
            </a:r>
            <a:r>
              <a:rPr lang="en-US" altLang="zh-CN" sz="600"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network</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independent</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firms</a:t>
            </a:r>
            <a:r>
              <a:rPr lang="en-US" altLang="zh-CN" sz="600" dirty="0">
                <a:solidFill>
                  <a:srgbClr val="a5a5a5"/>
                </a:solidFill>
                <a:latin typeface="Arial"/>
                <a:cs typeface="Arial"/>
              </a:rPr>
              <a:t> </a:t>
            </a:r>
            <a:r>
              <a:rPr lang="en-US" altLang="zh-CN" sz="600" dirty="0">
                <a:solidFill>
                  <a:srgbClr val="a5a5a5"/>
                </a:solidFill>
                <a:latin typeface="Arial"/>
                <a:ea typeface="Arial"/>
              </a:rPr>
              <a:t>affiliated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with</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Cooperative</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Swiss</a:t>
            </a:r>
            <a:r>
              <a:rPr lang="en-US" altLang="zh-CN" sz="600" spc="5" dirty="0">
                <a:solidFill>
                  <a:srgbClr val="a5a5a5"/>
                </a:solidFill>
                <a:latin typeface="Arial"/>
                <a:cs typeface="Arial"/>
              </a:rPr>
              <a:t> </a:t>
            </a:r>
            <a:r>
              <a:rPr lang="en-US" altLang="zh-CN" sz="600" dirty="0">
                <a:solidFill>
                  <a:srgbClr val="a5a5a5"/>
                </a:solidFill>
                <a:latin typeface="Arial"/>
                <a:ea typeface="Arial"/>
              </a:rPr>
              <a:t>entity.</a:t>
            </a:r>
            <a:r>
              <a:rPr lang="en-US" altLang="zh-CN" sz="600" spc="5" dirty="0">
                <a:solidFill>
                  <a:srgbClr val="a5a5a5"/>
                </a:solidFill>
                <a:latin typeface="Arial"/>
                <a:cs typeface="Arial"/>
              </a:rPr>
              <a:t> </a:t>
            </a:r>
            <a:r>
              <a:rPr lang="en-US" altLang="zh-CN" sz="600" dirty="0">
                <a:solidFill>
                  <a:srgbClr val="a5a5a5"/>
                </a:solidFill>
                <a:latin typeface="Arial"/>
                <a:ea typeface="Arial"/>
              </a:rPr>
              <a:t>All</a:t>
            </a:r>
            <a:r>
              <a:rPr lang="en-US" altLang="zh-CN" sz="600" spc="5" dirty="0">
                <a:solidFill>
                  <a:srgbClr val="a5a5a5"/>
                </a:solidFill>
                <a:latin typeface="Arial"/>
                <a:cs typeface="Arial"/>
              </a:rPr>
              <a:t> </a:t>
            </a:r>
            <a:r>
              <a:rPr lang="en-US" altLang="zh-CN" sz="600" dirty="0">
                <a:solidFill>
                  <a:srgbClr val="a5a5a5"/>
                </a:solidFill>
                <a:latin typeface="Arial"/>
                <a:ea typeface="Arial"/>
              </a:rPr>
              <a:t>rights</a:t>
            </a:r>
            <a:r>
              <a:rPr lang="en-US" altLang="zh-CN" sz="600" spc="5" dirty="0">
                <a:solidFill>
                  <a:srgbClr val="a5a5a5"/>
                </a:solidFill>
                <a:latin typeface="Arial"/>
                <a:cs typeface="Arial"/>
              </a:rPr>
              <a:t> </a:t>
            </a:r>
            <a:r>
              <a:rPr lang="en-US" altLang="zh-CN" sz="600" dirty="0">
                <a:solidFill>
                  <a:srgbClr val="a5a5a5"/>
                </a:solidFill>
                <a:latin typeface="Arial"/>
                <a:ea typeface="Arial"/>
              </a:rPr>
              <a:t>reserved.</a:t>
            </a:r>
          </a:p>
          <a:p>
            <a:pPr>
              <a:lnSpc>
                <a:spcPts val="1460"/>
              </a:lnSpc>
            </a:pPr>
            <a:endParaRPr lang="en-US" dirty="0" smtClean="0"/>
          </a:p>
          <a:p>
            <a:pPr marL="0" indent="2433848">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
        <p:nvSpPr>
          <p:cNvPr id="19" name="TextBox 19"/>
          <p:cNvSpPr txBox="1"/>
          <p:nvPr/>
        </p:nvSpPr>
        <p:spPr>
          <a:xfrm>
            <a:off x="9351612" y="6320899"/>
            <a:ext cx="190545" cy="137160"/>
          </a:xfrm>
          <a:prstGeom prst="rect">
            <a:avLst/>
          </a:prstGeom>
          <a:noFill/>
        </p:spPr>
        <p:txBody>
          <a:bodyPr wrap="square" lIns="0" tIns="0" rIns="0" bIns="0" rtlCol="0">
            <a:spAutoFit/>
          </a:bodyPr>
          <a:lstStyle/>
          <a:p>
            <a:pPr marL="0">
              <a:lnSpc>
                <a:spcPct val="100000"/>
              </a:lnSpc>
            </a:pPr>
            <a:r>
              <a:rPr lang="en-US" altLang="zh-CN" sz="900" spc="-15" dirty="0">
                <a:solidFill>
                  <a:srgbClr val="00328c"/>
                </a:solidFill>
                <a:latin typeface="Arial"/>
                <a:ea typeface="Arial"/>
              </a:rPr>
              <a:t>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1">
					</p:cNvPr>
          <p:cNvPicPr>
            <a:picLocks noChangeAspect="1"/>
          </p:cNvPicPr>
          <p:nvPr/>
        </p:nvPicPr>
        <p:blipFill>
          <a:blip r:embed="rId2"/>
          <a:stretch>
            <a:fillRect/>
          </a:stretch>
        </p:blipFill>
        <p:spPr>
          <a:xfrm>
            <a:off x="480059" y="6309360"/>
            <a:ext cx="434340" cy="182880"/>
          </a:xfrm>
          <a:prstGeom prst="rect">
            <a:avLst/>
          </a:prstGeom>
        </p:spPr>
      </p:pic>
      <p:sp>
        <p:nvSpPr>
          <p:cNvPr id="21" name="Freeform 21"> 
				</p:cNvPr>
          <p:cNvSpPr/>
          <p:nvPr/>
        </p:nvSpPr>
        <p:spPr>
          <a:xfrm>
            <a:off x="1445095" y="2960778"/>
            <a:ext cx="31114" cy="12700"/>
          </a:xfrm>
          <a:custGeom>
            <a:avLst/>
            <a:gdLst>
              <a:gd name="connsiteX0" fmla="*/ 0 w 31114"/>
              <a:gd name="connsiteY0" fmla="*/ 0 h 12700"/>
              <a:gd name="connsiteX1" fmla="*/ 18414 w 31114"/>
              <a:gd name="connsiteY1" fmla="*/ 0 h 12700"/>
            </a:gdLst>
            <a:ahLst/>
            <a:cxnLst>
              <a:cxn ang="0">
                <a:pos x="connsiteX0" y="connsiteY0"/>
              </a:cxn>
              <a:cxn ang="0">
                <a:pos x="connsiteX1" y="connsiteY1"/>
              </a:cxn>
            </a:cxnLst>
            <a:rect l="l" t="t" r="r" b="b"/>
            <a:pathLst>
              <a:path w="31114" h="12700">
                <a:moveTo>
                  <a:pt x="0" y="0"/>
                </a:moveTo>
                <a:lnTo>
                  <a:pt x="18414" y="0"/>
                </a:lnTo>
              </a:path>
            </a:pathLst>
          </a:custGeom>
          <a:ln w="12700">
            <a:solidFill>
              <a:srgbClr val="7d7d7d">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Freeform 22"> 
				</p:cNvPr>
          <p:cNvSpPr/>
          <p:nvPr/>
        </p:nvSpPr>
        <p:spPr>
          <a:xfrm>
            <a:off x="1162050" y="2813050"/>
            <a:ext cx="82550" cy="82550"/>
          </a:xfrm>
          <a:custGeom>
            <a:avLst/>
            <a:gdLst>
              <a:gd name="connsiteX0" fmla="*/ 90676 w 82550"/>
              <a:gd name="connsiteY0" fmla="*/ 88649 h 82550"/>
              <a:gd name="connsiteX1" fmla="*/ 14476 w 82550"/>
              <a:gd name="connsiteY1" fmla="*/ 50549 h 82550"/>
              <a:gd name="connsiteX2" fmla="*/ 90676 w 82550"/>
              <a:gd name="connsiteY2" fmla="*/ 12449 h 82550"/>
              <a:gd name="connsiteX3" fmla="*/ 90676 w 82550"/>
              <a:gd name="connsiteY3" fmla="*/ 88649 h 82550"/>
            </a:gdLst>
            <a:ahLst/>
            <a:cxnLst>
              <a:cxn ang="0">
                <a:pos x="connsiteX0" y="connsiteY0"/>
              </a:cxn>
              <a:cxn ang="0">
                <a:pos x="connsiteX1" y="connsiteY1"/>
              </a:cxn>
              <a:cxn ang="0">
                <a:pos x="connsiteX2" y="connsiteY2"/>
              </a:cxn>
              <a:cxn ang="0">
                <a:pos x="connsiteX3" y="connsiteY3"/>
              </a:cxn>
            </a:cxnLst>
            <a:rect l="l" t="t" r="r" b="b"/>
            <a:pathLst>
              <a:path w="82550" h="82550">
                <a:moveTo>
                  <a:pt x="90676" y="88649"/>
                </a:moveTo>
                <a:lnTo>
                  <a:pt x="14476" y="50549"/>
                </a:lnTo>
                <a:lnTo>
                  <a:pt x="90676" y="12449"/>
                </a:lnTo>
                <a:lnTo>
                  <a:pt x="90676" y="88649"/>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Freeform 23"> 
				</p:cNvPr>
          <p:cNvSpPr/>
          <p:nvPr/>
        </p:nvSpPr>
        <p:spPr>
          <a:xfrm>
            <a:off x="1162050" y="2698750"/>
            <a:ext cx="82550" cy="82550"/>
          </a:xfrm>
          <a:custGeom>
            <a:avLst/>
            <a:gdLst>
              <a:gd name="connsiteX0" fmla="*/ 90676 w 82550"/>
              <a:gd name="connsiteY0" fmla="*/ 93221 h 82550"/>
              <a:gd name="connsiteX1" fmla="*/ 14476 w 82550"/>
              <a:gd name="connsiteY1" fmla="*/ 55121 h 82550"/>
              <a:gd name="connsiteX2" fmla="*/ 90676 w 82550"/>
              <a:gd name="connsiteY2" fmla="*/ 17021 h 82550"/>
              <a:gd name="connsiteX3" fmla="*/ 90676 w 82550"/>
              <a:gd name="connsiteY3" fmla="*/ 93221 h 82550"/>
            </a:gdLst>
            <a:ahLst/>
            <a:cxnLst>
              <a:cxn ang="0">
                <a:pos x="connsiteX0" y="connsiteY0"/>
              </a:cxn>
              <a:cxn ang="0">
                <a:pos x="connsiteX1" y="connsiteY1"/>
              </a:cxn>
              <a:cxn ang="0">
                <a:pos x="connsiteX2" y="connsiteY2"/>
              </a:cxn>
              <a:cxn ang="0">
                <a:pos x="connsiteX3" y="connsiteY3"/>
              </a:cxn>
            </a:cxnLst>
            <a:rect l="l" t="t" r="r" b="b"/>
            <a:pathLst>
              <a:path w="82550" h="82550">
                <a:moveTo>
                  <a:pt x="90676" y="93221"/>
                </a:moveTo>
                <a:lnTo>
                  <a:pt x="14476" y="55121"/>
                </a:lnTo>
                <a:lnTo>
                  <a:pt x="90676" y="17021"/>
                </a:lnTo>
                <a:lnTo>
                  <a:pt x="90676" y="93221"/>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Freeform 24"> 
				</p:cNvPr>
          <p:cNvSpPr/>
          <p:nvPr/>
        </p:nvSpPr>
        <p:spPr>
          <a:xfrm>
            <a:off x="1162050" y="2559050"/>
            <a:ext cx="82550" cy="82550"/>
          </a:xfrm>
          <a:custGeom>
            <a:avLst/>
            <a:gdLst>
              <a:gd name="connsiteX0" fmla="*/ 90675 w 82550"/>
              <a:gd name="connsiteY0" fmla="*/ 92713 h 82550"/>
              <a:gd name="connsiteX1" fmla="*/ 14475 w 82550"/>
              <a:gd name="connsiteY1" fmla="*/ 54613 h 82550"/>
              <a:gd name="connsiteX2" fmla="*/ 90675 w 82550"/>
              <a:gd name="connsiteY2" fmla="*/ 16513 h 82550"/>
              <a:gd name="connsiteX3" fmla="*/ 90675 w 82550"/>
              <a:gd name="connsiteY3" fmla="*/ 92713 h 82550"/>
            </a:gdLst>
            <a:ahLst/>
            <a:cxnLst>
              <a:cxn ang="0">
                <a:pos x="connsiteX0" y="connsiteY0"/>
              </a:cxn>
              <a:cxn ang="0">
                <a:pos x="connsiteX1" y="connsiteY1"/>
              </a:cxn>
              <a:cxn ang="0">
                <a:pos x="connsiteX2" y="connsiteY2"/>
              </a:cxn>
              <a:cxn ang="0">
                <a:pos x="connsiteX3" y="connsiteY3"/>
              </a:cxn>
            </a:cxnLst>
            <a:rect l="l" t="t" r="r" b="b"/>
            <a:pathLst>
              <a:path w="82550" h="82550">
                <a:moveTo>
                  <a:pt x="90675" y="92713"/>
                </a:moveTo>
                <a:lnTo>
                  <a:pt x="14475" y="54613"/>
                </a:lnTo>
                <a:lnTo>
                  <a:pt x="90675" y="16513"/>
                </a:lnTo>
                <a:lnTo>
                  <a:pt x="90675" y="92713"/>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Freeform 25"> 
				</p:cNvPr>
          <p:cNvSpPr/>
          <p:nvPr/>
        </p:nvSpPr>
        <p:spPr>
          <a:xfrm>
            <a:off x="1162050" y="2432050"/>
            <a:ext cx="82550" cy="82550"/>
          </a:xfrm>
          <a:custGeom>
            <a:avLst/>
            <a:gdLst>
              <a:gd name="connsiteX0" fmla="*/ 90676 w 82550"/>
              <a:gd name="connsiteY0" fmla="*/ 82553 h 82550"/>
              <a:gd name="connsiteX1" fmla="*/ 14476 w 82550"/>
              <a:gd name="connsiteY1" fmla="*/ 44453 h 82550"/>
              <a:gd name="connsiteX2" fmla="*/ 90676 w 82550"/>
              <a:gd name="connsiteY2" fmla="*/ 6353 h 82550"/>
              <a:gd name="connsiteX3" fmla="*/ 90676 w 82550"/>
              <a:gd name="connsiteY3" fmla="*/ 82553 h 82550"/>
            </a:gdLst>
            <a:ahLst/>
            <a:cxnLst>
              <a:cxn ang="0">
                <a:pos x="connsiteX0" y="connsiteY0"/>
              </a:cxn>
              <a:cxn ang="0">
                <a:pos x="connsiteX1" y="connsiteY1"/>
              </a:cxn>
              <a:cxn ang="0">
                <a:pos x="connsiteX2" y="connsiteY2"/>
              </a:cxn>
              <a:cxn ang="0">
                <a:pos x="connsiteX3" y="connsiteY3"/>
              </a:cxn>
            </a:cxnLst>
            <a:rect l="l" t="t" r="r" b="b"/>
            <a:pathLst>
              <a:path w="82550" h="82550">
                <a:moveTo>
                  <a:pt x="90676" y="82553"/>
                </a:moveTo>
                <a:lnTo>
                  <a:pt x="14476" y="44453"/>
                </a:lnTo>
                <a:lnTo>
                  <a:pt x="90676" y="6353"/>
                </a:lnTo>
                <a:lnTo>
                  <a:pt x="90676" y="82553"/>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Freeform 26"> 
				</p:cNvPr>
          <p:cNvSpPr/>
          <p:nvPr/>
        </p:nvSpPr>
        <p:spPr>
          <a:xfrm>
            <a:off x="1162050" y="2279650"/>
            <a:ext cx="82550" cy="82550"/>
          </a:xfrm>
          <a:custGeom>
            <a:avLst/>
            <a:gdLst>
              <a:gd name="connsiteX0" fmla="*/ 90676 w 82550"/>
              <a:gd name="connsiteY0" fmla="*/ 90173 h 82550"/>
              <a:gd name="connsiteX1" fmla="*/ 14476 w 82550"/>
              <a:gd name="connsiteY1" fmla="*/ 52073 h 82550"/>
              <a:gd name="connsiteX2" fmla="*/ 90676 w 82550"/>
              <a:gd name="connsiteY2" fmla="*/ 13973 h 82550"/>
              <a:gd name="connsiteX3" fmla="*/ 90676 w 82550"/>
              <a:gd name="connsiteY3" fmla="*/ 90173 h 82550"/>
            </a:gdLst>
            <a:ahLst/>
            <a:cxnLst>
              <a:cxn ang="0">
                <a:pos x="connsiteX0" y="connsiteY0"/>
              </a:cxn>
              <a:cxn ang="0">
                <a:pos x="connsiteX1" y="connsiteY1"/>
              </a:cxn>
              <a:cxn ang="0">
                <a:pos x="connsiteX2" y="connsiteY2"/>
              </a:cxn>
              <a:cxn ang="0">
                <a:pos x="connsiteX3" y="connsiteY3"/>
              </a:cxn>
            </a:cxnLst>
            <a:rect l="l" t="t" r="r" b="b"/>
            <a:pathLst>
              <a:path w="82550" h="82550">
                <a:moveTo>
                  <a:pt x="90676" y="90173"/>
                </a:moveTo>
                <a:lnTo>
                  <a:pt x="14476" y="52073"/>
                </a:lnTo>
                <a:lnTo>
                  <a:pt x="90676" y="13973"/>
                </a:lnTo>
                <a:lnTo>
                  <a:pt x="90676" y="90173"/>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Freeform 27"> 
				</p:cNvPr>
          <p:cNvSpPr/>
          <p:nvPr/>
        </p:nvSpPr>
        <p:spPr>
          <a:xfrm>
            <a:off x="1162050" y="2089150"/>
            <a:ext cx="82550" cy="82550"/>
          </a:xfrm>
          <a:custGeom>
            <a:avLst/>
            <a:gdLst>
              <a:gd name="connsiteX0" fmla="*/ 90676 w 82550"/>
              <a:gd name="connsiteY0" fmla="*/ 88649 h 82550"/>
              <a:gd name="connsiteX1" fmla="*/ 14476 w 82550"/>
              <a:gd name="connsiteY1" fmla="*/ 50549 h 82550"/>
              <a:gd name="connsiteX2" fmla="*/ 90676 w 82550"/>
              <a:gd name="connsiteY2" fmla="*/ 12449 h 82550"/>
              <a:gd name="connsiteX3" fmla="*/ 90676 w 82550"/>
              <a:gd name="connsiteY3" fmla="*/ 88649 h 82550"/>
            </a:gdLst>
            <a:ahLst/>
            <a:cxnLst>
              <a:cxn ang="0">
                <a:pos x="connsiteX0" y="connsiteY0"/>
              </a:cxn>
              <a:cxn ang="0">
                <a:pos x="connsiteX1" y="connsiteY1"/>
              </a:cxn>
              <a:cxn ang="0">
                <a:pos x="connsiteX2" y="connsiteY2"/>
              </a:cxn>
              <a:cxn ang="0">
                <a:pos x="connsiteX3" y="connsiteY3"/>
              </a:cxn>
            </a:cxnLst>
            <a:rect l="l" t="t" r="r" b="b"/>
            <a:pathLst>
              <a:path w="82550" h="82550">
                <a:moveTo>
                  <a:pt x="90676" y="88649"/>
                </a:moveTo>
                <a:lnTo>
                  <a:pt x="14476" y="50549"/>
                </a:lnTo>
                <a:lnTo>
                  <a:pt x="90676" y="12449"/>
                </a:lnTo>
                <a:lnTo>
                  <a:pt x="90676" y="88649"/>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Freeform 28"> 
				</p:cNvPr>
          <p:cNvSpPr/>
          <p:nvPr/>
        </p:nvSpPr>
        <p:spPr>
          <a:xfrm>
            <a:off x="704850" y="1898650"/>
            <a:ext cx="400050" cy="1289050"/>
          </a:xfrm>
          <a:custGeom>
            <a:avLst/>
            <a:gdLst>
              <a:gd name="connsiteX0" fmla="*/ 6858 w 400050"/>
              <a:gd name="connsiteY0" fmla="*/ 15494 h 1289050"/>
              <a:gd name="connsiteX1" fmla="*/ 400050 w 400050"/>
              <a:gd name="connsiteY1" fmla="*/ 15494 h 1289050"/>
              <a:gd name="connsiteX2" fmla="*/ 400050 w 400050"/>
              <a:gd name="connsiteY2" fmla="*/ 1297178 h 1289050"/>
              <a:gd name="connsiteX3" fmla="*/ 6858 w 400050"/>
              <a:gd name="connsiteY3" fmla="*/ 1297178 h 1289050"/>
              <a:gd name="connsiteX4" fmla="*/ 6858 w 400050"/>
              <a:gd name="connsiteY4" fmla="*/ 15494 h 12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050" h="1289050">
                <a:moveTo>
                  <a:pt x="6858" y="15494"/>
                </a:moveTo>
                <a:lnTo>
                  <a:pt x="400050" y="15494"/>
                </a:lnTo>
                <a:lnTo>
                  <a:pt x="400050" y="1297178"/>
                </a:lnTo>
                <a:lnTo>
                  <a:pt x="6858" y="1297178"/>
                </a:lnTo>
                <a:lnTo>
                  <a:pt x="6858" y="15494"/>
                </a:lnTo>
                <a:close/>
              </a:path>
            </a:pathLst>
          </a:custGeom>
          <a:solidFill>
            <a:srgbClr val="45086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Freeform 29"> 
				</p:cNvPr>
          <p:cNvSpPr/>
          <p:nvPr/>
        </p:nvSpPr>
        <p:spPr>
          <a:xfrm>
            <a:off x="1250950" y="2965450"/>
            <a:ext cx="400050" cy="222250"/>
          </a:xfrm>
          <a:custGeom>
            <a:avLst/>
            <a:gdLst>
              <a:gd name="connsiteX0" fmla="*/ 10922 w 400050"/>
              <a:gd name="connsiteY0" fmla="*/ 17018 h 222250"/>
              <a:gd name="connsiteX1" fmla="*/ 404114 w 400050"/>
              <a:gd name="connsiteY1" fmla="*/ 17018 h 222250"/>
              <a:gd name="connsiteX2" fmla="*/ 404114 w 400050"/>
              <a:gd name="connsiteY2" fmla="*/ 230377 h 222250"/>
              <a:gd name="connsiteX3" fmla="*/ 10922 w 400050"/>
              <a:gd name="connsiteY3" fmla="*/ 230377 h 222250"/>
              <a:gd name="connsiteX4" fmla="*/ 10922 w 400050"/>
              <a:gd name="connsiteY4" fmla="*/ 17018 h 222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050" h="222250">
                <a:moveTo>
                  <a:pt x="10922" y="17018"/>
                </a:moveTo>
                <a:lnTo>
                  <a:pt x="404114" y="17018"/>
                </a:lnTo>
                <a:lnTo>
                  <a:pt x="404114" y="230377"/>
                </a:lnTo>
                <a:lnTo>
                  <a:pt x="10922" y="230377"/>
                </a:lnTo>
                <a:lnTo>
                  <a:pt x="10922" y="17018"/>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 name="Freeform 30"> 
				</p:cNvPr>
          <p:cNvSpPr/>
          <p:nvPr/>
        </p:nvSpPr>
        <p:spPr>
          <a:xfrm>
            <a:off x="1784350" y="2914650"/>
            <a:ext cx="412750" cy="273050"/>
          </a:xfrm>
          <a:custGeom>
            <a:avLst/>
            <a:gdLst>
              <a:gd name="connsiteX0" fmla="*/ 29210 w 412750"/>
              <a:gd name="connsiteY0" fmla="*/ 25146 h 273050"/>
              <a:gd name="connsiteX1" fmla="*/ 422402 w 412750"/>
              <a:gd name="connsiteY1" fmla="*/ 25146 h 273050"/>
              <a:gd name="connsiteX2" fmla="*/ 422402 w 412750"/>
              <a:gd name="connsiteY2" fmla="*/ 281178 h 273050"/>
              <a:gd name="connsiteX3" fmla="*/ 29210 w 412750"/>
              <a:gd name="connsiteY3" fmla="*/ 281178 h 273050"/>
              <a:gd name="connsiteX4" fmla="*/ 29210 w 412750"/>
              <a:gd name="connsiteY4" fmla="*/ 25146 h 273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2750" h="273050">
                <a:moveTo>
                  <a:pt x="29210" y="25146"/>
                </a:moveTo>
                <a:lnTo>
                  <a:pt x="422402" y="25146"/>
                </a:lnTo>
                <a:lnTo>
                  <a:pt x="422402" y="281178"/>
                </a:lnTo>
                <a:lnTo>
                  <a:pt x="29210" y="281178"/>
                </a:lnTo>
                <a:lnTo>
                  <a:pt x="29210" y="25146"/>
                </a:lnTo>
                <a:close/>
              </a:path>
            </a:pathLst>
          </a:custGeom>
          <a:solidFill>
            <a:srgbClr val="7d7d7d">
              <a:alpha val="100000"/>
            </a:srgbClr>
          </a:solidFill>
          <a:ln w="3047">
            <a:solidFill>
              <a:srgbClr val="fefefe">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Freeform 31"> 
				</p:cNvPr>
          <p:cNvSpPr/>
          <p:nvPr/>
        </p:nvSpPr>
        <p:spPr>
          <a:xfrm>
            <a:off x="2355850" y="2863850"/>
            <a:ext cx="400050" cy="323850"/>
          </a:xfrm>
          <a:custGeom>
            <a:avLst/>
            <a:gdLst>
              <a:gd name="connsiteX0" fmla="*/ 7873 w 400050"/>
              <a:gd name="connsiteY0" fmla="*/ 11938 h 323850"/>
              <a:gd name="connsiteX1" fmla="*/ 401065 w 400050"/>
              <a:gd name="connsiteY1" fmla="*/ 11938 h 323850"/>
              <a:gd name="connsiteX2" fmla="*/ 401065 w 400050"/>
              <a:gd name="connsiteY2" fmla="*/ 331978 h 323850"/>
              <a:gd name="connsiteX3" fmla="*/ 7873 w 400050"/>
              <a:gd name="connsiteY3" fmla="*/ 331978 h 323850"/>
              <a:gd name="connsiteX4" fmla="*/ 7873 w 400050"/>
              <a:gd name="connsiteY4" fmla="*/ 11938 h 323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050" h="323850">
                <a:moveTo>
                  <a:pt x="7873" y="11938"/>
                </a:moveTo>
                <a:lnTo>
                  <a:pt x="401065" y="11938"/>
                </a:lnTo>
                <a:lnTo>
                  <a:pt x="401065" y="331978"/>
                </a:lnTo>
                <a:lnTo>
                  <a:pt x="7873" y="331978"/>
                </a:lnTo>
                <a:lnTo>
                  <a:pt x="7873" y="11938"/>
                </a:lnTo>
                <a:close/>
              </a:path>
            </a:pathLst>
          </a:custGeom>
          <a:solidFill>
            <a:srgbClr val="a5a5a5">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2" name="Freeform 32"> 
				</p:cNvPr>
          <p:cNvSpPr/>
          <p:nvPr/>
        </p:nvSpPr>
        <p:spPr>
          <a:xfrm>
            <a:off x="4006850" y="2330450"/>
            <a:ext cx="400050" cy="857250"/>
          </a:xfrm>
          <a:custGeom>
            <a:avLst/>
            <a:gdLst>
              <a:gd name="connsiteX0" fmla="*/ 8890 w 400050"/>
              <a:gd name="connsiteY0" fmla="*/ 10414 h 857250"/>
              <a:gd name="connsiteX1" fmla="*/ 403605 w 400050"/>
              <a:gd name="connsiteY1" fmla="*/ 10414 h 857250"/>
              <a:gd name="connsiteX2" fmla="*/ 403605 w 400050"/>
              <a:gd name="connsiteY2" fmla="*/ 865378 h 857250"/>
              <a:gd name="connsiteX3" fmla="*/ 8890 w 400050"/>
              <a:gd name="connsiteY3" fmla="*/ 865378 h 857250"/>
              <a:gd name="connsiteX4" fmla="*/ 8890 w 400050"/>
              <a:gd name="connsiteY4" fmla="*/ 10414 h 857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050" h="857250">
                <a:moveTo>
                  <a:pt x="8890" y="10414"/>
                </a:moveTo>
                <a:lnTo>
                  <a:pt x="403605" y="10414"/>
                </a:lnTo>
                <a:lnTo>
                  <a:pt x="403605" y="865378"/>
                </a:lnTo>
                <a:lnTo>
                  <a:pt x="8890" y="865378"/>
                </a:lnTo>
                <a:lnTo>
                  <a:pt x="8890" y="10414"/>
                </a:lnTo>
                <a:close/>
              </a:path>
            </a:pathLst>
          </a:custGeom>
          <a:solidFill>
            <a:srgbClr val="eeeee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3" name="Freeform 33"> 
				</p:cNvPr>
          <p:cNvSpPr/>
          <p:nvPr/>
        </p:nvSpPr>
        <p:spPr>
          <a:xfrm>
            <a:off x="615950" y="3181350"/>
            <a:ext cx="3867150" cy="6350"/>
          </a:xfrm>
          <a:custGeom>
            <a:avLst/>
            <a:gdLst>
              <a:gd name="connsiteX0" fmla="*/ 16510 w 3867150"/>
              <a:gd name="connsiteY0" fmla="*/ 14478 h 6350"/>
              <a:gd name="connsiteX1" fmla="*/ 3872230 w 3867150"/>
              <a:gd name="connsiteY1" fmla="*/ 14478 h 6350"/>
            </a:gdLst>
            <a:ahLst/>
            <a:cxnLst>
              <a:cxn ang="0">
                <a:pos x="connsiteX0" y="connsiteY0"/>
              </a:cxn>
              <a:cxn ang="0">
                <a:pos x="connsiteX1" y="connsiteY1"/>
              </a:cxn>
            </a:cxnLst>
            <a:rect l="l" t="t" r="r" b="b"/>
            <a:pathLst>
              <a:path w="3867150" h="6350">
                <a:moveTo>
                  <a:pt x="16510" y="14478"/>
                </a:moveTo>
                <a:lnTo>
                  <a:pt x="3872230" y="14478"/>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4" name="Freeform 34"> 
				</p:cNvPr>
          <p:cNvSpPr/>
          <p:nvPr/>
        </p:nvSpPr>
        <p:spPr>
          <a:xfrm>
            <a:off x="615950" y="3181350"/>
            <a:ext cx="6350" cy="44450"/>
          </a:xfrm>
          <a:custGeom>
            <a:avLst/>
            <a:gdLst>
              <a:gd name="connsiteX0" fmla="*/ 16510 w 6350"/>
              <a:gd name="connsiteY0" fmla="*/ 14478 h 44450"/>
              <a:gd name="connsiteX1" fmla="*/ 16510 w 6350"/>
              <a:gd name="connsiteY1" fmla="*/ 48006 h 44450"/>
            </a:gdLst>
            <a:ahLst/>
            <a:cxnLst>
              <a:cxn ang="0">
                <a:pos x="connsiteX0" y="connsiteY0"/>
              </a:cxn>
              <a:cxn ang="0">
                <a:pos x="connsiteX1" y="connsiteY1"/>
              </a:cxn>
            </a:cxnLst>
            <a:rect l="l" t="t" r="r" b="b"/>
            <a:pathLst>
              <a:path w="6350" h="44450">
                <a:moveTo>
                  <a:pt x="16510" y="14478"/>
                </a:moveTo>
                <a:lnTo>
                  <a:pt x="16510"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Freeform 35"> 
				</p:cNvPr>
          <p:cNvSpPr/>
          <p:nvPr/>
        </p:nvSpPr>
        <p:spPr>
          <a:xfrm>
            <a:off x="1174750" y="3181350"/>
            <a:ext cx="6350" cy="44450"/>
          </a:xfrm>
          <a:custGeom>
            <a:avLst/>
            <a:gdLst>
              <a:gd name="connsiteX0" fmla="*/ 9397 w 6350"/>
              <a:gd name="connsiteY0" fmla="*/ 14478 h 44450"/>
              <a:gd name="connsiteX1" fmla="*/ 9397 w 6350"/>
              <a:gd name="connsiteY1" fmla="*/ 48006 h 44450"/>
            </a:gdLst>
            <a:ahLst/>
            <a:cxnLst>
              <a:cxn ang="0">
                <a:pos x="connsiteX0" y="connsiteY0"/>
              </a:cxn>
              <a:cxn ang="0">
                <a:pos x="connsiteX1" y="connsiteY1"/>
              </a:cxn>
            </a:cxnLst>
            <a:rect l="l" t="t" r="r" b="b"/>
            <a:pathLst>
              <a:path w="6350" h="44450">
                <a:moveTo>
                  <a:pt x="9397" y="14478"/>
                </a:moveTo>
                <a:lnTo>
                  <a:pt x="9397"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Freeform 36"> 
				</p:cNvPr>
          <p:cNvSpPr/>
          <p:nvPr/>
        </p:nvSpPr>
        <p:spPr>
          <a:xfrm>
            <a:off x="1720850" y="3181350"/>
            <a:ext cx="6350" cy="44450"/>
          </a:xfrm>
          <a:custGeom>
            <a:avLst/>
            <a:gdLst>
              <a:gd name="connsiteX0" fmla="*/ 13462 w 6350"/>
              <a:gd name="connsiteY0" fmla="*/ 14478 h 44450"/>
              <a:gd name="connsiteX1" fmla="*/ 13462 w 6350"/>
              <a:gd name="connsiteY1" fmla="*/ 48006 h 44450"/>
            </a:gdLst>
            <a:ahLst/>
            <a:cxnLst>
              <a:cxn ang="0">
                <a:pos x="connsiteX0" y="connsiteY0"/>
              </a:cxn>
              <a:cxn ang="0">
                <a:pos x="connsiteX1" y="connsiteY1"/>
              </a:cxn>
            </a:cxnLst>
            <a:rect l="l" t="t" r="r" b="b"/>
            <a:pathLst>
              <a:path w="6350" h="44450">
                <a:moveTo>
                  <a:pt x="13462" y="14478"/>
                </a:moveTo>
                <a:lnTo>
                  <a:pt x="13462"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Freeform 37"> 
				</p:cNvPr>
          <p:cNvSpPr/>
          <p:nvPr/>
        </p:nvSpPr>
        <p:spPr>
          <a:xfrm>
            <a:off x="2266950" y="3181350"/>
            <a:ext cx="6350" cy="44450"/>
          </a:xfrm>
          <a:custGeom>
            <a:avLst/>
            <a:gdLst>
              <a:gd name="connsiteX0" fmla="*/ 17526 w 6350"/>
              <a:gd name="connsiteY0" fmla="*/ 14478 h 44450"/>
              <a:gd name="connsiteX1" fmla="*/ 17526 w 6350"/>
              <a:gd name="connsiteY1" fmla="*/ 48006 h 44450"/>
            </a:gdLst>
            <a:ahLst/>
            <a:cxnLst>
              <a:cxn ang="0">
                <a:pos x="connsiteX0" y="connsiteY0"/>
              </a:cxn>
              <a:cxn ang="0">
                <a:pos x="connsiteX1" y="connsiteY1"/>
              </a:cxn>
            </a:cxnLst>
            <a:rect l="l" t="t" r="r" b="b"/>
            <a:pathLst>
              <a:path w="6350" h="44450">
                <a:moveTo>
                  <a:pt x="17526" y="14478"/>
                </a:moveTo>
                <a:lnTo>
                  <a:pt x="17526"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Freeform 38"> 
				</p:cNvPr>
          <p:cNvSpPr/>
          <p:nvPr/>
        </p:nvSpPr>
        <p:spPr>
          <a:xfrm>
            <a:off x="2825750" y="3181350"/>
            <a:ext cx="6350" cy="44450"/>
          </a:xfrm>
          <a:custGeom>
            <a:avLst/>
            <a:gdLst>
              <a:gd name="connsiteX0" fmla="*/ 10414 w 6350"/>
              <a:gd name="connsiteY0" fmla="*/ 14478 h 44450"/>
              <a:gd name="connsiteX1" fmla="*/ 10414 w 6350"/>
              <a:gd name="connsiteY1" fmla="*/ 48006 h 44450"/>
            </a:gdLst>
            <a:ahLst/>
            <a:cxnLst>
              <a:cxn ang="0">
                <a:pos x="connsiteX0" y="connsiteY0"/>
              </a:cxn>
              <a:cxn ang="0">
                <a:pos x="connsiteX1" y="connsiteY1"/>
              </a:cxn>
            </a:cxnLst>
            <a:rect l="l" t="t" r="r" b="b"/>
            <a:pathLst>
              <a:path w="6350" h="44450">
                <a:moveTo>
                  <a:pt x="10414" y="14478"/>
                </a:moveTo>
                <a:lnTo>
                  <a:pt x="10414"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Freeform 39"> 
				</p:cNvPr>
          <p:cNvSpPr/>
          <p:nvPr/>
        </p:nvSpPr>
        <p:spPr>
          <a:xfrm>
            <a:off x="3371850" y="3181350"/>
            <a:ext cx="6350" cy="44450"/>
          </a:xfrm>
          <a:custGeom>
            <a:avLst/>
            <a:gdLst>
              <a:gd name="connsiteX0" fmla="*/ 14478 w 6350"/>
              <a:gd name="connsiteY0" fmla="*/ 14478 h 44450"/>
              <a:gd name="connsiteX1" fmla="*/ 14478 w 6350"/>
              <a:gd name="connsiteY1" fmla="*/ 48006 h 44450"/>
            </a:gdLst>
            <a:ahLst/>
            <a:cxnLst>
              <a:cxn ang="0">
                <a:pos x="connsiteX0" y="connsiteY0"/>
              </a:cxn>
              <a:cxn ang="0">
                <a:pos x="connsiteX1" y="connsiteY1"/>
              </a:cxn>
            </a:cxnLst>
            <a:rect l="l" t="t" r="r" b="b"/>
            <a:pathLst>
              <a:path w="6350" h="44450">
                <a:moveTo>
                  <a:pt x="14478" y="14478"/>
                </a:moveTo>
                <a:lnTo>
                  <a:pt x="14478"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40"> 
				</p:cNvPr>
          <p:cNvSpPr/>
          <p:nvPr/>
        </p:nvSpPr>
        <p:spPr>
          <a:xfrm>
            <a:off x="3930650" y="3181350"/>
            <a:ext cx="6350" cy="44450"/>
          </a:xfrm>
          <a:custGeom>
            <a:avLst/>
            <a:gdLst>
              <a:gd name="connsiteX0" fmla="*/ 7366 w 6350"/>
              <a:gd name="connsiteY0" fmla="*/ 14478 h 44450"/>
              <a:gd name="connsiteX1" fmla="*/ 7366 w 6350"/>
              <a:gd name="connsiteY1" fmla="*/ 48006 h 44450"/>
            </a:gdLst>
            <a:ahLst/>
            <a:cxnLst>
              <a:cxn ang="0">
                <a:pos x="connsiteX0" y="connsiteY0"/>
              </a:cxn>
              <a:cxn ang="0">
                <a:pos x="connsiteX1" y="connsiteY1"/>
              </a:cxn>
            </a:cxnLst>
            <a:rect l="l" t="t" r="r" b="b"/>
            <a:pathLst>
              <a:path w="6350" h="44450">
                <a:moveTo>
                  <a:pt x="7366" y="14478"/>
                </a:moveTo>
                <a:lnTo>
                  <a:pt x="7366"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Freeform 41"> 
				</p:cNvPr>
          <p:cNvSpPr/>
          <p:nvPr/>
        </p:nvSpPr>
        <p:spPr>
          <a:xfrm>
            <a:off x="4476750" y="3181350"/>
            <a:ext cx="6350" cy="44450"/>
          </a:xfrm>
          <a:custGeom>
            <a:avLst/>
            <a:gdLst>
              <a:gd name="connsiteX0" fmla="*/ 11430 w 6350"/>
              <a:gd name="connsiteY0" fmla="*/ 14478 h 44450"/>
              <a:gd name="connsiteX1" fmla="*/ 11430 w 6350"/>
              <a:gd name="connsiteY1" fmla="*/ 48006 h 44450"/>
            </a:gdLst>
            <a:ahLst/>
            <a:cxnLst>
              <a:cxn ang="0">
                <a:pos x="connsiteX0" y="connsiteY0"/>
              </a:cxn>
              <a:cxn ang="0">
                <a:pos x="connsiteX1" y="connsiteY1"/>
              </a:cxn>
            </a:cxnLst>
            <a:rect l="l" t="t" r="r" b="b"/>
            <a:pathLst>
              <a:path w="6350" h="44450">
                <a:moveTo>
                  <a:pt x="11430" y="14478"/>
                </a:moveTo>
                <a:lnTo>
                  <a:pt x="11430" y="48006"/>
                </a:lnTo>
              </a:path>
            </a:pathLst>
          </a:custGeom>
          <a:ln w="3047">
            <a:solidFill>
              <a:srgbClr val="000000">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Freeform 42"> 
				</p:cNvPr>
          <p:cNvSpPr/>
          <p:nvPr/>
        </p:nvSpPr>
        <p:spPr>
          <a:xfrm>
            <a:off x="1082294" y="1717294"/>
            <a:ext cx="3146805" cy="213106"/>
          </a:xfrm>
          <a:custGeom>
            <a:avLst/>
            <a:gdLst>
              <a:gd name="connsiteX0" fmla="*/ 21844 w 3146805"/>
              <a:gd name="connsiteY0" fmla="*/ 215447 h 213106"/>
              <a:gd name="connsiteX1" fmla="*/ 3147771 w 3146805"/>
              <a:gd name="connsiteY1" fmla="*/ 17391 h 213106"/>
            </a:gdLst>
            <a:ahLst/>
            <a:cxnLst>
              <a:cxn ang="0">
                <a:pos x="connsiteX0" y="connsiteY0"/>
              </a:cxn>
              <a:cxn ang="0">
                <a:pos x="connsiteX1" y="connsiteY1"/>
              </a:cxn>
            </a:cxnLst>
            <a:rect l="l" t="t" r="r" b="b"/>
            <a:pathLst>
              <a:path w="3146805" h="213106">
                <a:moveTo>
                  <a:pt x="21844" y="215447"/>
                </a:moveTo>
                <a:lnTo>
                  <a:pt x="3147771" y="17391"/>
                </a:lnTo>
              </a:path>
            </a:pathLst>
          </a:custGeom>
          <a:ln w="19811">
            <a:solidFill>
              <a:srgbClr val="7d7d7d">
                <a:alpha val="100000"/>
              </a:srgbClr>
            </a:solidFill>
            <a:prstDash val="lg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Freeform 43"> 
				</p:cNvPr>
          <p:cNvSpPr/>
          <p:nvPr/>
        </p:nvSpPr>
        <p:spPr>
          <a:xfrm>
            <a:off x="4193794" y="1653794"/>
            <a:ext cx="149605" cy="136905"/>
          </a:xfrm>
          <a:custGeom>
            <a:avLst/>
            <a:gdLst>
              <a:gd name="connsiteX0" fmla="*/ 27616 w 149605"/>
              <a:gd name="connsiteY0" fmla="*/ 145068 h 136905"/>
              <a:gd name="connsiteX1" fmla="*/ 150349 w 149605"/>
              <a:gd name="connsiteY1" fmla="*/ 73656 h 136905"/>
              <a:gd name="connsiteX2" fmla="*/ 19577 w 149605"/>
              <a:gd name="connsiteY2" fmla="*/ 18322 h 136905"/>
              <a:gd name="connsiteX3" fmla="*/ 27616 w 149605"/>
              <a:gd name="connsiteY3" fmla="*/ 145068 h 136905"/>
            </a:gdLst>
            <a:ahLst/>
            <a:cxnLst>
              <a:cxn ang="0">
                <a:pos x="connsiteX0" y="connsiteY0"/>
              </a:cxn>
              <a:cxn ang="0">
                <a:pos x="connsiteX1" y="connsiteY1"/>
              </a:cxn>
              <a:cxn ang="0">
                <a:pos x="connsiteX2" y="connsiteY2"/>
              </a:cxn>
              <a:cxn ang="0">
                <a:pos x="connsiteX3" y="connsiteY3"/>
              </a:cxn>
            </a:cxnLst>
            <a:rect l="l" t="t" r="r" b="b"/>
            <a:pathLst>
              <a:path w="149605" h="136905">
                <a:moveTo>
                  <a:pt x="27616" y="145068"/>
                </a:moveTo>
                <a:lnTo>
                  <a:pt x="150349" y="73656"/>
                </a:lnTo>
                <a:lnTo>
                  <a:pt x="19577" y="18322"/>
                </a:lnTo>
                <a:lnTo>
                  <a:pt x="27616" y="145068"/>
                </a:lnTo>
                <a:close/>
              </a:path>
            </a:pathLst>
          </a:custGeom>
          <a:solidFill>
            <a:srgbClr val="7d7d7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Freeform 44"> 
				</p:cNvPr>
          <p:cNvSpPr/>
          <p:nvPr/>
        </p:nvSpPr>
        <p:spPr>
          <a:xfrm>
            <a:off x="4562094" y="5095494"/>
            <a:ext cx="771905" cy="327406"/>
          </a:xfrm>
          <a:custGeom>
            <a:avLst/>
            <a:gdLst>
              <a:gd name="connsiteX0" fmla="*/ 12953 w 771905"/>
              <a:gd name="connsiteY0" fmla="*/ 217162 h 327406"/>
              <a:gd name="connsiteX1" fmla="*/ 203453 w 771905"/>
              <a:gd name="connsiteY1" fmla="*/ 217162 h 327406"/>
              <a:gd name="connsiteX2" fmla="*/ 203453 w 771905"/>
              <a:gd name="connsiteY2" fmla="*/ 12958 h 327406"/>
              <a:gd name="connsiteX3" fmla="*/ 584453 w 771905"/>
              <a:gd name="connsiteY3" fmla="*/ 12958 h 327406"/>
              <a:gd name="connsiteX4" fmla="*/ 584453 w 771905"/>
              <a:gd name="connsiteY4" fmla="*/ 217162 h 327406"/>
              <a:gd name="connsiteX5" fmla="*/ 774953 w 771905"/>
              <a:gd name="connsiteY5" fmla="*/ 217162 h 327406"/>
              <a:gd name="connsiteX6" fmla="*/ 393953 w 771905"/>
              <a:gd name="connsiteY6" fmla="*/ 328427 h 327406"/>
              <a:gd name="connsiteX7" fmla="*/ 12953 w 771905"/>
              <a:gd name="connsiteY7" fmla="*/ 217162 h 327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905" h="327406">
                <a:moveTo>
                  <a:pt x="12953" y="217162"/>
                </a:moveTo>
                <a:lnTo>
                  <a:pt x="203453" y="217162"/>
                </a:lnTo>
                <a:lnTo>
                  <a:pt x="203453" y="12958"/>
                </a:lnTo>
                <a:lnTo>
                  <a:pt x="584453" y="12958"/>
                </a:lnTo>
                <a:lnTo>
                  <a:pt x="584453" y="217162"/>
                </a:lnTo>
                <a:lnTo>
                  <a:pt x="774953" y="217162"/>
                </a:lnTo>
                <a:lnTo>
                  <a:pt x="393953" y="328427"/>
                </a:lnTo>
                <a:lnTo>
                  <a:pt x="12953" y="217162"/>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5" name="Freeform 45"> 
				</p:cNvPr>
          <p:cNvSpPr/>
          <p:nvPr/>
        </p:nvSpPr>
        <p:spPr>
          <a:xfrm>
            <a:off x="472694" y="4117594"/>
            <a:ext cx="8925306" cy="911605"/>
          </a:xfrm>
          <a:custGeom>
            <a:avLst/>
            <a:gdLst>
              <a:gd name="connsiteX0" fmla="*/ 16509 w 8925306"/>
              <a:gd name="connsiteY0" fmla="*/ 20066 h 911605"/>
              <a:gd name="connsiteX1" fmla="*/ 8934958 w 8925306"/>
              <a:gd name="connsiteY1" fmla="*/ 20066 h 911605"/>
              <a:gd name="connsiteX2" fmla="*/ 8934958 w 8925306"/>
              <a:gd name="connsiteY2" fmla="*/ 911606 h 911605"/>
              <a:gd name="connsiteX3" fmla="*/ 16509 w 8925306"/>
              <a:gd name="connsiteY3" fmla="*/ 911606 h 911605"/>
              <a:gd name="connsiteX4" fmla="*/ 16509 w 8925306"/>
              <a:gd name="connsiteY4" fmla="*/ 20066 h 911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25306" h="911605">
                <a:moveTo>
                  <a:pt x="16509" y="20066"/>
                </a:moveTo>
                <a:lnTo>
                  <a:pt x="8934958" y="20066"/>
                </a:lnTo>
                <a:lnTo>
                  <a:pt x="8934958" y="911606"/>
                </a:lnTo>
                <a:lnTo>
                  <a:pt x="16509" y="911606"/>
                </a:lnTo>
                <a:lnTo>
                  <a:pt x="16509" y="20066"/>
                </a:lnTo>
                <a:close/>
              </a:path>
            </a:pathLst>
          </a:custGeom>
          <a:solidFill>
            <a:srgbClr val="e5e5e5">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6" name="Freeform 46"> 
				</p:cNvPr>
          <p:cNvSpPr/>
          <p:nvPr/>
        </p:nvSpPr>
        <p:spPr>
          <a:xfrm>
            <a:off x="472694" y="5451094"/>
            <a:ext cx="8938006" cy="543305"/>
          </a:xfrm>
          <a:custGeom>
            <a:avLst/>
            <a:gdLst>
              <a:gd name="connsiteX0" fmla="*/ 16509 w 8938006"/>
              <a:gd name="connsiteY0" fmla="*/ 20066 h 543305"/>
              <a:gd name="connsiteX1" fmla="*/ 8944102 w 8938006"/>
              <a:gd name="connsiteY1" fmla="*/ 20066 h 543305"/>
              <a:gd name="connsiteX2" fmla="*/ 8944102 w 8938006"/>
              <a:gd name="connsiteY2" fmla="*/ 550418 h 543305"/>
              <a:gd name="connsiteX3" fmla="*/ 16509 w 8938006"/>
              <a:gd name="connsiteY3" fmla="*/ 550418 h 543305"/>
              <a:gd name="connsiteX4" fmla="*/ 16509 w 8938006"/>
              <a:gd name="connsiteY4" fmla="*/ 20066 h 5433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38006" h="543305">
                <a:moveTo>
                  <a:pt x="16509" y="20066"/>
                </a:moveTo>
                <a:lnTo>
                  <a:pt x="8944102" y="20066"/>
                </a:lnTo>
                <a:lnTo>
                  <a:pt x="8944102" y="550418"/>
                </a:lnTo>
                <a:lnTo>
                  <a:pt x="16509" y="550418"/>
                </a:lnTo>
                <a:lnTo>
                  <a:pt x="16509" y="20066"/>
                </a:lnTo>
                <a:close/>
              </a:path>
            </a:pathLst>
          </a:custGeom>
          <a:solidFill>
            <a:srgbClr val="00328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Freeform 47"> 
				</p:cNvPr>
          <p:cNvSpPr/>
          <p:nvPr/>
        </p:nvSpPr>
        <p:spPr>
          <a:xfrm>
            <a:off x="1158494" y="3406394"/>
            <a:ext cx="2816605" cy="733805"/>
          </a:xfrm>
          <a:custGeom>
            <a:avLst/>
            <a:gdLst>
              <a:gd name="connsiteX0" fmla="*/ 18033 w 2816605"/>
              <a:gd name="connsiteY0" fmla="*/ 182062 h 733805"/>
              <a:gd name="connsiteX1" fmla="*/ 2405634 w 2816605"/>
              <a:gd name="connsiteY1" fmla="*/ 182062 h 733805"/>
              <a:gd name="connsiteX2" fmla="*/ 2405634 w 2816605"/>
              <a:gd name="connsiteY2" fmla="*/ 21077 h 733805"/>
              <a:gd name="connsiteX3" fmla="*/ 2817622 w 2816605"/>
              <a:gd name="connsiteY3" fmla="*/ 380741 h 733805"/>
              <a:gd name="connsiteX4" fmla="*/ 2405634 w 2816605"/>
              <a:gd name="connsiteY4" fmla="*/ 740405 h 733805"/>
              <a:gd name="connsiteX5" fmla="*/ 2405634 w 2816605"/>
              <a:gd name="connsiteY5" fmla="*/ 579432 h 733805"/>
              <a:gd name="connsiteX6" fmla="*/ 18033 w 2816605"/>
              <a:gd name="connsiteY6" fmla="*/ 579432 h 733805"/>
              <a:gd name="connsiteX7" fmla="*/ 18033 w 2816605"/>
              <a:gd name="connsiteY7" fmla="*/ 182062 h 733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6605" h="733805">
                <a:moveTo>
                  <a:pt x="18033" y="182062"/>
                </a:moveTo>
                <a:lnTo>
                  <a:pt x="2405634" y="182062"/>
                </a:lnTo>
                <a:lnTo>
                  <a:pt x="2405634" y="21077"/>
                </a:lnTo>
                <a:lnTo>
                  <a:pt x="2817622" y="380741"/>
                </a:lnTo>
                <a:lnTo>
                  <a:pt x="2405634" y="740405"/>
                </a:lnTo>
                <a:lnTo>
                  <a:pt x="2405634" y="579432"/>
                </a:lnTo>
                <a:lnTo>
                  <a:pt x="18033" y="579432"/>
                </a:lnTo>
                <a:lnTo>
                  <a:pt x="18033" y="182062"/>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Freeform 48"> 
				</p:cNvPr>
          <p:cNvSpPr/>
          <p:nvPr/>
        </p:nvSpPr>
        <p:spPr>
          <a:xfrm>
            <a:off x="4879594" y="1907794"/>
            <a:ext cx="644905" cy="1406905"/>
          </a:xfrm>
          <a:custGeom>
            <a:avLst/>
            <a:gdLst>
              <a:gd name="connsiteX0" fmla="*/ 21590 w 644905"/>
              <a:gd name="connsiteY0" fmla="*/ 10922 h 1406905"/>
              <a:gd name="connsiteX1" fmla="*/ 644905 w 644905"/>
              <a:gd name="connsiteY1" fmla="*/ 10922 h 1406905"/>
              <a:gd name="connsiteX2" fmla="*/ 644905 w 644905"/>
              <a:gd name="connsiteY2" fmla="*/ 1413002 h 1406905"/>
              <a:gd name="connsiteX3" fmla="*/ 21590 w 644905"/>
              <a:gd name="connsiteY3" fmla="*/ 1413002 h 1406905"/>
              <a:gd name="connsiteX4" fmla="*/ 21590 w 644905"/>
              <a:gd name="connsiteY4" fmla="*/ 10922 h 1406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905" h="1406905">
                <a:moveTo>
                  <a:pt x="21590" y="10922"/>
                </a:moveTo>
                <a:lnTo>
                  <a:pt x="644905" y="10922"/>
                </a:lnTo>
                <a:lnTo>
                  <a:pt x="644905" y="1413002"/>
                </a:lnTo>
                <a:lnTo>
                  <a:pt x="21590" y="1413002"/>
                </a:lnTo>
                <a:lnTo>
                  <a:pt x="21590" y="10922"/>
                </a:lnTo>
                <a:close/>
              </a:path>
            </a:pathLst>
          </a:custGeom>
          <a:solidFill>
            <a:srgbClr val="45086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Freeform 49"> 
				</p:cNvPr>
          <p:cNvSpPr/>
          <p:nvPr/>
        </p:nvSpPr>
        <p:spPr>
          <a:xfrm>
            <a:off x="4901184" y="1918716"/>
            <a:ext cx="635507" cy="1414272"/>
          </a:xfrm>
          <a:custGeom>
            <a:avLst/>
            <a:gdLst>
              <a:gd name="connsiteX0" fmla="*/ 0 w 635507"/>
              <a:gd name="connsiteY0" fmla="*/ 0 h 1414272"/>
              <a:gd name="connsiteX1" fmla="*/ 623315 w 635507"/>
              <a:gd name="connsiteY1" fmla="*/ 0 h 1414272"/>
              <a:gd name="connsiteX2" fmla="*/ 623315 w 635507"/>
              <a:gd name="connsiteY2" fmla="*/ 1402080 h 1414272"/>
              <a:gd name="connsiteX3" fmla="*/ 0 w 635507"/>
              <a:gd name="connsiteY3" fmla="*/ 1402080 h 1414272"/>
              <a:gd name="connsiteX4" fmla="*/ 0 w 635507"/>
              <a:gd name="connsiteY4" fmla="*/ 0 h 1414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507" h="1414272">
                <a:moveTo>
                  <a:pt x="0" y="0"/>
                </a:moveTo>
                <a:lnTo>
                  <a:pt x="623315" y="0"/>
                </a:lnTo>
                <a:lnTo>
                  <a:pt x="623315" y="1402080"/>
                </a:lnTo>
                <a:lnTo>
                  <a:pt x="0" y="1402080"/>
                </a:lnTo>
                <a:lnTo>
                  <a:pt x="0" y="0"/>
                </a:lnTo>
                <a:close/>
              </a:path>
            </a:pathLst>
          </a:custGeom>
          <a:solidFill>
            <a:srgbClr val="0000ff">
              <a:alpha val="0"/>
            </a:srgbClr>
          </a:solidFill>
          <a:ln w="12191">
            <a:solidFill>
              <a:srgbClr val="46359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Freeform 50"> 
				</p:cNvPr>
          <p:cNvSpPr/>
          <p:nvPr/>
        </p:nvSpPr>
        <p:spPr>
          <a:xfrm>
            <a:off x="4901184" y="1918716"/>
            <a:ext cx="12191" cy="220982"/>
          </a:xfrm>
          <a:custGeom>
            <a:avLst/>
            <a:gdLst>
              <a:gd name="connsiteX0" fmla="*/ 0 w 12191"/>
              <a:gd name="connsiteY0" fmla="*/ 1402080 h 220982"/>
              <a:gd name="connsiteX1" fmla="*/ 0 w 12191"/>
              <a:gd name="connsiteY1" fmla="*/ 220982 h 220982"/>
            </a:gdLst>
            <a:ahLst/>
            <a:cxnLst>
              <a:cxn ang="0">
                <a:pos x="connsiteX0" y="connsiteY0"/>
              </a:cxn>
              <a:cxn ang="0">
                <a:pos x="connsiteX1" y="connsiteY1"/>
              </a:cxn>
            </a:cxnLst>
            <a:rect l="l" t="t" r="r" b="b"/>
            <a:pathLst>
              <a:path w="12191" h="220982">
                <a:moveTo>
                  <a:pt x="0" y="1402080"/>
                </a:moveTo>
                <a:cubicBezTo>
                  <a:pt x="0" y="220982"/>
                  <a:pt x="0" y="220982"/>
                  <a:pt x="0" y="220982"/>
                </a:cubicBezTo>
              </a:path>
            </a:pathLst>
          </a:custGeom>
          <a:ln w="12191">
            <a:solidFill>
              <a:srgbClr val="46359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Freeform 51"> 
				</p:cNvPr>
          <p:cNvSpPr/>
          <p:nvPr/>
        </p:nvSpPr>
        <p:spPr>
          <a:xfrm>
            <a:off x="5524500" y="1918716"/>
            <a:ext cx="12191" cy="220982"/>
          </a:xfrm>
          <a:custGeom>
            <a:avLst/>
            <a:gdLst>
              <a:gd name="connsiteX0" fmla="*/ 0 w 12191"/>
              <a:gd name="connsiteY0" fmla="*/ 0 h 220982"/>
              <a:gd name="connsiteX1" fmla="*/ 0 w 12191"/>
              <a:gd name="connsiteY1" fmla="*/ 220982 h 220982"/>
            </a:gdLst>
            <a:ahLst/>
            <a:cxnLst>
              <a:cxn ang="0">
                <a:pos x="connsiteX0" y="connsiteY0"/>
              </a:cxn>
              <a:cxn ang="0">
                <a:pos x="connsiteX1" y="connsiteY1"/>
              </a:cxn>
            </a:cxnLst>
            <a:rect l="l" t="t" r="r" b="b"/>
            <a:pathLst>
              <a:path w="12191" h="220982">
                <a:moveTo>
                  <a:pt x="0" y="0"/>
                </a:moveTo>
                <a:cubicBezTo>
                  <a:pt x="0" y="220982"/>
                  <a:pt x="0" y="220982"/>
                  <a:pt x="0" y="220982"/>
                </a:cubicBezTo>
              </a:path>
            </a:pathLst>
          </a:custGeom>
          <a:ln w="12191">
            <a:solidFill>
              <a:srgbClr val="46359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Freeform 52"> 
				</p:cNvPr>
          <p:cNvSpPr/>
          <p:nvPr/>
        </p:nvSpPr>
        <p:spPr>
          <a:xfrm>
            <a:off x="4879594" y="3330194"/>
            <a:ext cx="644905" cy="289306"/>
          </a:xfrm>
          <a:custGeom>
            <a:avLst/>
            <a:gdLst>
              <a:gd name="connsiteX0" fmla="*/ 21590 w 644905"/>
              <a:gd name="connsiteY0" fmla="*/ 16510 h 289306"/>
              <a:gd name="connsiteX1" fmla="*/ 644905 w 644905"/>
              <a:gd name="connsiteY1" fmla="*/ 16510 h 289306"/>
              <a:gd name="connsiteX2" fmla="*/ 644905 w 644905"/>
              <a:gd name="connsiteY2" fmla="*/ 299974 h 289306"/>
              <a:gd name="connsiteX3" fmla="*/ 21590 w 644905"/>
              <a:gd name="connsiteY3" fmla="*/ 299974 h 289306"/>
              <a:gd name="connsiteX4" fmla="*/ 21590 w 644905"/>
              <a:gd name="connsiteY4" fmla="*/ 16510 h 289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905" h="289306">
                <a:moveTo>
                  <a:pt x="21590" y="16510"/>
                </a:moveTo>
                <a:lnTo>
                  <a:pt x="644905" y="16510"/>
                </a:lnTo>
                <a:lnTo>
                  <a:pt x="644905" y="299974"/>
                </a:lnTo>
                <a:lnTo>
                  <a:pt x="21590" y="299974"/>
                </a:lnTo>
                <a:lnTo>
                  <a:pt x="21590" y="16510"/>
                </a:lnTo>
                <a:close/>
              </a:path>
            </a:pathLst>
          </a:custGeom>
          <a:solidFill>
            <a:srgbClr val="00a19f">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3"> 
				</p:cNvPr>
          <p:cNvSpPr/>
          <p:nvPr/>
        </p:nvSpPr>
        <p:spPr>
          <a:xfrm>
            <a:off x="5539994" y="1628394"/>
            <a:ext cx="632205" cy="1025905"/>
          </a:xfrm>
          <a:custGeom>
            <a:avLst/>
            <a:gdLst>
              <a:gd name="connsiteX0" fmla="*/ 21082 w 632205"/>
              <a:gd name="connsiteY0" fmla="*/ 22098 h 1025905"/>
              <a:gd name="connsiteX1" fmla="*/ 644398 w 632205"/>
              <a:gd name="connsiteY1" fmla="*/ 22098 h 1025905"/>
              <a:gd name="connsiteX2" fmla="*/ 644398 w 632205"/>
              <a:gd name="connsiteY2" fmla="*/ 1030986 h 1025905"/>
              <a:gd name="connsiteX3" fmla="*/ 21082 w 632205"/>
              <a:gd name="connsiteY3" fmla="*/ 1030986 h 1025905"/>
              <a:gd name="connsiteX4" fmla="*/ 21082 w 632205"/>
              <a:gd name="connsiteY4" fmla="*/ 22098 h 102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205" h="1025905">
                <a:moveTo>
                  <a:pt x="21082" y="22098"/>
                </a:moveTo>
                <a:lnTo>
                  <a:pt x="644398" y="22098"/>
                </a:lnTo>
                <a:lnTo>
                  <a:pt x="644398" y="1030986"/>
                </a:lnTo>
                <a:lnTo>
                  <a:pt x="21082" y="1030986"/>
                </a:lnTo>
                <a:lnTo>
                  <a:pt x="21082" y="22098"/>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4"> 
				</p:cNvPr>
          <p:cNvSpPr/>
          <p:nvPr/>
        </p:nvSpPr>
        <p:spPr>
          <a:xfrm>
            <a:off x="5539994" y="2669794"/>
            <a:ext cx="632205" cy="695705"/>
          </a:xfrm>
          <a:custGeom>
            <a:avLst/>
            <a:gdLst>
              <a:gd name="connsiteX0" fmla="*/ 21082 w 632205"/>
              <a:gd name="connsiteY0" fmla="*/ 18542 h 695705"/>
              <a:gd name="connsiteX1" fmla="*/ 644398 w 632205"/>
              <a:gd name="connsiteY1" fmla="*/ 18542 h 695705"/>
              <a:gd name="connsiteX2" fmla="*/ 644398 w 632205"/>
              <a:gd name="connsiteY2" fmla="*/ 696722 h 695705"/>
              <a:gd name="connsiteX3" fmla="*/ 21082 w 632205"/>
              <a:gd name="connsiteY3" fmla="*/ 696722 h 695705"/>
              <a:gd name="connsiteX4" fmla="*/ 21082 w 632205"/>
              <a:gd name="connsiteY4" fmla="*/ 18542 h 6957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205" h="695705">
                <a:moveTo>
                  <a:pt x="21082" y="18542"/>
                </a:moveTo>
                <a:lnTo>
                  <a:pt x="644398" y="18542"/>
                </a:lnTo>
                <a:lnTo>
                  <a:pt x="644398" y="696722"/>
                </a:lnTo>
                <a:lnTo>
                  <a:pt x="21082" y="696722"/>
                </a:lnTo>
                <a:lnTo>
                  <a:pt x="21082" y="18542"/>
                </a:lnTo>
                <a:close/>
              </a:path>
            </a:pathLst>
          </a:custGeom>
          <a:solidFill>
            <a:srgbClr val="005db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5"> 
				</p:cNvPr>
          <p:cNvSpPr/>
          <p:nvPr/>
        </p:nvSpPr>
        <p:spPr>
          <a:xfrm>
            <a:off x="4879594" y="1628394"/>
            <a:ext cx="644905" cy="238506"/>
          </a:xfrm>
          <a:custGeom>
            <a:avLst/>
            <a:gdLst>
              <a:gd name="connsiteX0" fmla="*/ 21590 w 644905"/>
              <a:gd name="connsiteY0" fmla="*/ 22098 h 238506"/>
              <a:gd name="connsiteX1" fmla="*/ 644905 w 644905"/>
              <a:gd name="connsiteY1" fmla="*/ 22098 h 238506"/>
              <a:gd name="connsiteX2" fmla="*/ 644905 w 644905"/>
              <a:gd name="connsiteY2" fmla="*/ 240030 h 238506"/>
              <a:gd name="connsiteX3" fmla="*/ 21590 w 644905"/>
              <a:gd name="connsiteY3" fmla="*/ 240030 h 238506"/>
              <a:gd name="connsiteX4" fmla="*/ 21590 w 644905"/>
              <a:gd name="connsiteY4" fmla="*/ 22098 h 23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905" h="238506">
                <a:moveTo>
                  <a:pt x="21590" y="22098"/>
                </a:moveTo>
                <a:lnTo>
                  <a:pt x="644905" y="22098"/>
                </a:lnTo>
                <a:lnTo>
                  <a:pt x="644905" y="240030"/>
                </a:lnTo>
                <a:lnTo>
                  <a:pt x="21590" y="240030"/>
                </a:lnTo>
                <a:lnTo>
                  <a:pt x="21590" y="22098"/>
                </a:lnTo>
                <a:close/>
              </a:path>
            </a:pathLst>
          </a:custGeom>
          <a:solidFill>
            <a:srgbClr val="000087">
              <a:alpha val="0"/>
            </a:srgbClr>
          </a:solidFill>
          <a:ln w="12191">
            <a:solidFill>
              <a:srgbClr val="463596">
                <a:alpha val="100000"/>
              </a:srgbClr>
            </a:solidFill>
            <a:prstDash val="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6"> 
				</p:cNvPr>
          <p:cNvSpPr/>
          <p:nvPr/>
        </p:nvSpPr>
        <p:spPr>
          <a:xfrm>
            <a:off x="5539994" y="3393694"/>
            <a:ext cx="632205" cy="225806"/>
          </a:xfrm>
          <a:custGeom>
            <a:avLst/>
            <a:gdLst>
              <a:gd name="connsiteX0" fmla="*/ 21082 w 632205"/>
              <a:gd name="connsiteY0" fmla="*/ 17018 h 225806"/>
              <a:gd name="connsiteX1" fmla="*/ 644398 w 632205"/>
              <a:gd name="connsiteY1" fmla="*/ 17018 h 225806"/>
              <a:gd name="connsiteX2" fmla="*/ 644398 w 632205"/>
              <a:gd name="connsiteY2" fmla="*/ 236474 h 225806"/>
              <a:gd name="connsiteX3" fmla="*/ 21082 w 632205"/>
              <a:gd name="connsiteY3" fmla="*/ 236474 h 225806"/>
              <a:gd name="connsiteX4" fmla="*/ 21082 w 632205"/>
              <a:gd name="connsiteY4" fmla="*/ 17018 h 225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205" h="225806">
                <a:moveTo>
                  <a:pt x="21082" y="17018"/>
                </a:moveTo>
                <a:lnTo>
                  <a:pt x="644398" y="17018"/>
                </a:lnTo>
                <a:lnTo>
                  <a:pt x="644398" y="236474"/>
                </a:lnTo>
                <a:lnTo>
                  <a:pt x="21082" y="236474"/>
                </a:lnTo>
                <a:lnTo>
                  <a:pt x="21082" y="17018"/>
                </a:lnTo>
                <a:close/>
              </a:path>
            </a:pathLst>
          </a:custGeom>
          <a:solidFill>
            <a:srgbClr val="0000ff">
              <a:alpha val="0"/>
            </a:srgbClr>
          </a:solidFill>
          <a:ln w="12191">
            <a:solidFill>
              <a:srgbClr val="005db7">
                <a:alpha val="100000"/>
              </a:srgbClr>
            </a:solidFill>
            <a:prstDash val="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Freeform 57"> 
				</p:cNvPr>
          <p:cNvSpPr/>
          <p:nvPr/>
        </p:nvSpPr>
        <p:spPr>
          <a:xfrm>
            <a:off x="4816094" y="1628394"/>
            <a:ext cx="22605" cy="225806"/>
          </a:xfrm>
          <a:custGeom>
            <a:avLst/>
            <a:gdLst>
              <a:gd name="connsiteX0" fmla="*/ 16509 w 22605"/>
              <a:gd name="connsiteY0" fmla="*/ 20573 h 225806"/>
              <a:gd name="connsiteX1" fmla="*/ 16509 w 22605"/>
              <a:gd name="connsiteY1" fmla="*/ 227114 h 225806"/>
            </a:gdLst>
            <a:ahLst/>
            <a:cxnLst>
              <a:cxn ang="0">
                <a:pos x="connsiteX0" y="connsiteY0"/>
              </a:cxn>
              <a:cxn ang="0">
                <a:pos x="connsiteX1" y="connsiteY1"/>
              </a:cxn>
            </a:cxnLst>
            <a:rect l="l" t="t" r="r" b="b"/>
            <a:pathLst>
              <a:path w="22605" h="225806">
                <a:moveTo>
                  <a:pt x="16509" y="20573"/>
                </a:moveTo>
                <a:lnTo>
                  <a:pt x="16509" y="227114"/>
                </a:lnTo>
              </a:path>
            </a:pathLst>
          </a:custGeom>
          <a:ln w="12700">
            <a:solidFill>
              <a:srgbClr val="463596">
                <a:alpha val="100000"/>
              </a:srgbClr>
            </a:solidFill>
            <a:prstDash val="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Freeform 58"> 
				</p:cNvPr>
          <p:cNvSpPr/>
          <p:nvPr/>
        </p:nvSpPr>
        <p:spPr>
          <a:xfrm>
            <a:off x="4777994" y="1831594"/>
            <a:ext cx="86105" cy="86105"/>
          </a:xfrm>
          <a:custGeom>
            <a:avLst/>
            <a:gdLst>
              <a:gd name="connsiteX0" fmla="*/ 16504 w 86105"/>
              <a:gd name="connsiteY0" fmla="*/ 11221 h 86105"/>
              <a:gd name="connsiteX1" fmla="*/ 54604 w 86105"/>
              <a:gd name="connsiteY1" fmla="*/ 87421 h 86105"/>
              <a:gd name="connsiteX2" fmla="*/ 92704 w 86105"/>
              <a:gd name="connsiteY2" fmla="*/ 11221 h 86105"/>
              <a:gd name="connsiteX3" fmla="*/ 16504 w 86105"/>
              <a:gd name="connsiteY3" fmla="*/ 11221 h 86105"/>
            </a:gdLst>
            <a:ahLst/>
            <a:cxnLst>
              <a:cxn ang="0">
                <a:pos x="connsiteX0" y="connsiteY0"/>
              </a:cxn>
              <a:cxn ang="0">
                <a:pos x="connsiteX1" y="connsiteY1"/>
              </a:cxn>
              <a:cxn ang="0">
                <a:pos x="connsiteX2" y="connsiteY2"/>
              </a:cxn>
              <a:cxn ang="0">
                <a:pos x="connsiteX3" y="connsiteY3"/>
              </a:cxn>
            </a:cxnLst>
            <a:rect l="l" t="t" r="r" b="b"/>
            <a:pathLst>
              <a:path w="86105" h="86105">
                <a:moveTo>
                  <a:pt x="16504" y="11221"/>
                </a:moveTo>
                <a:lnTo>
                  <a:pt x="54604" y="87421"/>
                </a:lnTo>
                <a:lnTo>
                  <a:pt x="92704" y="11221"/>
                </a:lnTo>
                <a:lnTo>
                  <a:pt x="16504" y="11221"/>
                </a:lnTo>
                <a:close/>
              </a:path>
            </a:pathLst>
          </a:custGeom>
          <a:solidFill>
            <a:srgbClr val="463596">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9" name="Freeform 59"> 
				</p:cNvPr>
          <p:cNvSpPr/>
          <p:nvPr/>
        </p:nvSpPr>
        <p:spPr>
          <a:xfrm>
            <a:off x="6225794" y="3419094"/>
            <a:ext cx="22605" cy="213106"/>
          </a:xfrm>
          <a:custGeom>
            <a:avLst/>
            <a:gdLst>
              <a:gd name="connsiteX0" fmla="*/ 19558 w 22605"/>
              <a:gd name="connsiteY0" fmla="*/ 217468 h 213106"/>
              <a:gd name="connsiteX1" fmla="*/ 19558 w 22605"/>
              <a:gd name="connsiteY1" fmla="*/ 10928 h 213106"/>
            </a:gdLst>
            <a:ahLst/>
            <a:cxnLst>
              <a:cxn ang="0">
                <a:pos x="connsiteX0" y="connsiteY0"/>
              </a:cxn>
              <a:cxn ang="0">
                <a:pos x="connsiteX1" y="connsiteY1"/>
              </a:cxn>
            </a:cxnLst>
            <a:rect l="l" t="t" r="r" b="b"/>
            <a:pathLst>
              <a:path w="22605" h="213106">
                <a:moveTo>
                  <a:pt x="19558" y="217468"/>
                </a:moveTo>
                <a:lnTo>
                  <a:pt x="19558" y="10928"/>
                </a:lnTo>
              </a:path>
            </a:pathLst>
          </a:custGeom>
          <a:ln w="12700">
            <a:solidFill>
              <a:srgbClr val="005db7">
                <a:alpha val="100000"/>
              </a:srgbClr>
            </a:solidFill>
            <a:prstDash val="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Freeform 60"> 
				</p:cNvPr>
          <p:cNvSpPr/>
          <p:nvPr/>
        </p:nvSpPr>
        <p:spPr>
          <a:xfrm>
            <a:off x="6187694" y="3355594"/>
            <a:ext cx="86105" cy="86105"/>
          </a:xfrm>
          <a:custGeom>
            <a:avLst/>
            <a:gdLst>
              <a:gd name="connsiteX0" fmla="*/ 19553 w 86105"/>
              <a:gd name="connsiteY0" fmla="*/ 87120 h 86105"/>
              <a:gd name="connsiteX1" fmla="*/ 57653 w 86105"/>
              <a:gd name="connsiteY1" fmla="*/ 10920 h 86105"/>
              <a:gd name="connsiteX2" fmla="*/ 95753 w 86105"/>
              <a:gd name="connsiteY2" fmla="*/ 87120 h 86105"/>
              <a:gd name="connsiteX3" fmla="*/ 19553 w 86105"/>
              <a:gd name="connsiteY3" fmla="*/ 87120 h 86105"/>
            </a:gdLst>
            <a:ahLst/>
            <a:cxnLst>
              <a:cxn ang="0">
                <a:pos x="connsiteX0" y="connsiteY0"/>
              </a:cxn>
              <a:cxn ang="0">
                <a:pos x="connsiteX1" y="connsiteY1"/>
              </a:cxn>
              <a:cxn ang="0">
                <a:pos x="connsiteX2" y="connsiteY2"/>
              </a:cxn>
              <a:cxn ang="0">
                <a:pos x="connsiteX3" y="connsiteY3"/>
              </a:cxn>
            </a:cxnLst>
            <a:rect l="l" t="t" r="r" b="b"/>
            <a:pathLst>
              <a:path w="86105" h="86105">
                <a:moveTo>
                  <a:pt x="19553" y="87120"/>
                </a:moveTo>
                <a:lnTo>
                  <a:pt x="57653" y="10920"/>
                </a:lnTo>
                <a:lnTo>
                  <a:pt x="95753" y="87120"/>
                </a:lnTo>
                <a:lnTo>
                  <a:pt x="19553" y="87120"/>
                </a:lnTo>
                <a:close/>
              </a:path>
            </a:pathLst>
          </a:custGeom>
          <a:solidFill>
            <a:srgbClr val="005db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Freeform 61"> 
				</p:cNvPr>
          <p:cNvSpPr/>
          <p:nvPr/>
        </p:nvSpPr>
        <p:spPr>
          <a:xfrm>
            <a:off x="7000493" y="2060194"/>
            <a:ext cx="848105" cy="22605"/>
          </a:xfrm>
          <a:custGeom>
            <a:avLst/>
            <a:gdLst>
              <a:gd name="connsiteX0" fmla="*/ 437212 w 848105"/>
              <a:gd name="connsiteY0" fmla="*/ 16236 h 22605"/>
              <a:gd name="connsiteX1" fmla="*/ 18126 w 848105"/>
              <a:gd name="connsiteY1" fmla="*/ 16236 h 22605"/>
              <a:gd name="connsiteX2" fmla="*/ 18126 w 848105"/>
              <a:gd name="connsiteY2" fmla="*/ 23857 h 22605"/>
              <a:gd name="connsiteX3" fmla="*/ 437212 w 848105"/>
              <a:gd name="connsiteY3" fmla="*/ 23857 h 22605"/>
              <a:gd name="connsiteX4" fmla="*/ 856312 w 848105"/>
              <a:gd name="connsiteY4" fmla="*/ 23857 h 22605"/>
              <a:gd name="connsiteX5" fmla="*/ 856312 w 848105"/>
              <a:gd name="connsiteY5" fmla="*/ 16236 h 22605"/>
              <a:gd name="connsiteX6" fmla="*/ 437212 w 848105"/>
              <a:gd name="connsiteY6" fmla="*/ 16236 h 2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8105" h="22605">
                <a:moveTo>
                  <a:pt x="437212" y="16236"/>
                </a:moveTo>
                <a:lnTo>
                  <a:pt x="18126" y="16236"/>
                </a:lnTo>
                <a:lnTo>
                  <a:pt x="18126" y="23857"/>
                </a:lnTo>
                <a:lnTo>
                  <a:pt x="437212" y="23857"/>
                </a:lnTo>
                <a:lnTo>
                  <a:pt x="856312" y="23857"/>
                </a:lnTo>
                <a:lnTo>
                  <a:pt x="856312" y="16236"/>
                </a:lnTo>
                <a:lnTo>
                  <a:pt x="437212" y="16236"/>
                </a:lnTo>
                <a:close/>
              </a:path>
            </a:pathLst>
          </a:custGeom>
          <a:solidFill>
            <a:srgbClr val="0000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2" name="Freeform 62"> 
				</p:cNvPr>
          <p:cNvSpPr/>
          <p:nvPr/>
        </p:nvSpPr>
        <p:spPr>
          <a:xfrm>
            <a:off x="8664193" y="2479294"/>
            <a:ext cx="86105" cy="86105"/>
          </a:xfrm>
          <a:custGeom>
            <a:avLst/>
            <a:gdLst>
              <a:gd name="connsiteX0" fmla="*/ 86617 w 86105"/>
              <a:gd name="connsiteY0" fmla="*/ 11277 h 86105"/>
              <a:gd name="connsiteX1" fmla="*/ 48517 w 86105"/>
              <a:gd name="connsiteY1" fmla="*/ 87477 h 86105"/>
              <a:gd name="connsiteX2" fmla="*/ 10417 w 86105"/>
              <a:gd name="connsiteY2" fmla="*/ 11277 h 86105"/>
              <a:gd name="connsiteX3" fmla="*/ 86617 w 86105"/>
              <a:gd name="connsiteY3" fmla="*/ 11277 h 86105"/>
            </a:gdLst>
            <a:ahLst/>
            <a:cxnLst>
              <a:cxn ang="0">
                <a:pos x="connsiteX0" y="connsiteY0"/>
              </a:cxn>
              <a:cxn ang="0">
                <a:pos x="connsiteX1" y="connsiteY1"/>
              </a:cxn>
              <a:cxn ang="0">
                <a:pos x="connsiteX2" y="connsiteY2"/>
              </a:cxn>
              <a:cxn ang="0">
                <a:pos x="connsiteX3" y="connsiteY3"/>
              </a:cxn>
            </a:cxnLst>
            <a:rect l="l" t="t" r="r" b="b"/>
            <a:pathLst>
              <a:path w="86105" h="86105">
                <a:moveTo>
                  <a:pt x="86617" y="11277"/>
                </a:moveTo>
                <a:lnTo>
                  <a:pt x="48517" y="87477"/>
                </a:lnTo>
                <a:lnTo>
                  <a:pt x="10417" y="11277"/>
                </a:lnTo>
                <a:lnTo>
                  <a:pt x="86617" y="11277"/>
                </a:lnTo>
                <a:close/>
              </a:path>
            </a:pathLst>
          </a:custGeom>
          <a:solidFill>
            <a:srgbClr val="00328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3" name="Freeform 63"> 
				</p:cNvPr>
          <p:cNvSpPr/>
          <p:nvPr/>
        </p:nvSpPr>
        <p:spPr>
          <a:xfrm>
            <a:off x="8092693" y="2733294"/>
            <a:ext cx="86105" cy="86105"/>
          </a:xfrm>
          <a:custGeom>
            <a:avLst/>
            <a:gdLst>
              <a:gd name="connsiteX0" fmla="*/ 86641 w 86105"/>
              <a:gd name="connsiteY0" fmla="*/ 22331 h 86105"/>
              <a:gd name="connsiteX1" fmla="*/ 48718 w 86105"/>
              <a:gd name="connsiteY1" fmla="*/ 98620 h 86105"/>
              <a:gd name="connsiteX2" fmla="*/ 10441 w 86105"/>
              <a:gd name="connsiteY2" fmla="*/ 22509 h 86105"/>
              <a:gd name="connsiteX3" fmla="*/ 86641 w 86105"/>
              <a:gd name="connsiteY3" fmla="*/ 22331 h 86105"/>
            </a:gdLst>
            <a:ahLst/>
            <a:cxnLst>
              <a:cxn ang="0">
                <a:pos x="connsiteX0" y="connsiteY0"/>
              </a:cxn>
              <a:cxn ang="0">
                <a:pos x="connsiteX1" y="connsiteY1"/>
              </a:cxn>
              <a:cxn ang="0">
                <a:pos x="connsiteX2" y="connsiteY2"/>
              </a:cxn>
              <a:cxn ang="0">
                <a:pos x="connsiteX3" y="connsiteY3"/>
              </a:cxn>
            </a:cxnLst>
            <a:rect l="l" t="t" r="r" b="b"/>
            <a:pathLst>
              <a:path w="86105" h="86105">
                <a:moveTo>
                  <a:pt x="86641" y="22331"/>
                </a:moveTo>
                <a:lnTo>
                  <a:pt x="48718" y="98620"/>
                </a:lnTo>
                <a:lnTo>
                  <a:pt x="10441" y="22509"/>
                </a:lnTo>
                <a:lnTo>
                  <a:pt x="86641" y="22331"/>
                </a:lnTo>
                <a:close/>
              </a:path>
            </a:pathLst>
          </a:custGeom>
          <a:solidFill>
            <a:srgbClr val="00328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Freeform 64"> 
				</p:cNvPr>
          <p:cNvSpPr/>
          <p:nvPr/>
        </p:nvSpPr>
        <p:spPr>
          <a:xfrm>
            <a:off x="7368793" y="2961894"/>
            <a:ext cx="86105" cy="86105"/>
          </a:xfrm>
          <a:custGeom>
            <a:avLst/>
            <a:gdLst>
              <a:gd name="connsiteX0" fmla="*/ 92714 w 86105"/>
              <a:gd name="connsiteY0" fmla="*/ 20469 h 86105"/>
              <a:gd name="connsiteX1" fmla="*/ 54614 w 86105"/>
              <a:gd name="connsiteY1" fmla="*/ 96669 h 86105"/>
              <a:gd name="connsiteX2" fmla="*/ 16514 w 86105"/>
              <a:gd name="connsiteY2" fmla="*/ 20469 h 86105"/>
              <a:gd name="connsiteX3" fmla="*/ 92714 w 86105"/>
              <a:gd name="connsiteY3" fmla="*/ 20469 h 86105"/>
            </a:gdLst>
            <a:ahLst/>
            <a:cxnLst>
              <a:cxn ang="0">
                <a:pos x="connsiteX0" y="connsiteY0"/>
              </a:cxn>
              <a:cxn ang="0">
                <a:pos x="connsiteX1" y="connsiteY1"/>
              </a:cxn>
              <a:cxn ang="0">
                <a:pos x="connsiteX2" y="connsiteY2"/>
              </a:cxn>
              <a:cxn ang="0">
                <a:pos x="connsiteX3" y="connsiteY3"/>
              </a:cxn>
            </a:cxnLst>
            <a:rect l="l" t="t" r="r" b="b"/>
            <a:pathLst>
              <a:path w="86105" h="86105">
                <a:moveTo>
                  <a:pt x="92714" y="20469"/>
                </a:moveTo>
                <a:lnTo>
                  <a:pt x="54614" y="96669"/>
                </a:lnTo>
                <a:lnTo>
                  <a:pt x="16514" y="20469"/>
                </a:lnTo>
                <a:lnTo>
                  <a:pt x="92714" y="20469"/>
                </a:lnTo>
                <a:close/>
              </a:path>
            </a:pathLst>
          </a:custGeom>
          <a:solidFill>
            <a:srgbClr val="00328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5" name="Freeform 65"> 
				</p:cNvPr>
          <p:cNvSpPr/>
          <p:nvPr/>
        </p:nvSpPr>
        <p:spPr>
          <a:xfrm>
            <a:off x="6745985" y="1494282"/>
            <a:ext cx="2682240" cy="2250948"/>
          </a:xfrm>
          <a:custGeom>
            <a:avLst/>
            <a:gdLst>
              <a:gd name="connsiteX0" fmla="*/ 0 w 2682240"/>
              <a:gd name="connsiteY0" fmla="*/ 0 h 2250948"/>
              <a:gd name="connsiteX1" fmla="*/ 2662428 w 2682240"/>
              <a:gd name="connsiteY1" fmla="*/ 0 h 2250948"/>
              <a:gd name="connsiteX2" fmla="*/ 2662428 w 2682240"/>
              <a:gd name="connsiteY2" fmla="*/ 2231136 h 2250948"/>
              <a:gd name="connsiteX3" fmla="*/ 0 w 2682240"/>
              <a:gd name="connsiteY3" fmla="*/ 2231136 h 2250948"/>
              <a:gd name="connsiteX4" fmla="*/ 0 w 2682240"/>
              <a:gd name="connsiteY4" fmla="*/ 0 h 2250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2240" h="2250948">
                <a:moveTo>
                  <a:pt x="0" y="0"/>
                </a:moveTo>
                <a:lnTo>
                  <a:pt x="2662428" y="0"/>
                </a:lnTo>
                <a:lnTo>
                  <a:pt x="2662428" y="2231136"/>
                </a:lnTo>
                <a:lnTo>
                  <a:pt x="0" y="2231136"/>
                </a:lnTo>
                <a:lnTo>
                  <a:pt x="0" y="0"/>
                </a:lnTo>
                <a:close/>
              </a:path>
            </a:pathLst>
          </a:custGeom>
          <a:solidFill>
            <a:srgbClr val="000000">
              <a:alpha val="0"/>
            </a:srgbClr>
          </a:solidFill>
          <a:ln w="19811">
            <a:solidFill>
              <a:srgbClr val="005db7">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Freeform 66"> 
				</p:cNvPr>
          <p:cNvSpPr/>
          <p:nvPr/>
        </p:nvSpPr>
        <p:spPr>
          <a:xfrm>
            <a:off x="6745985" y="1494282"/>
            <a:ext cx="19811" cy="645416"/>
          </a:xfrm>
          <a:custGeom>
            <a:avLst/>
            <a:gdLst>
              <a:gd name="connsiteX0" fmla="*/ 0 w 19811"/>
              <a:gd name="connsiteY0" fmla="*/ 2231136 h 645416"/>
              <a:gd name="connsiteX1" fmla="*/ 0 w 19811"/>
              <a:gd name="connsiteY1" fmla="*/ 645416 h 645416"/>
            </a:gdLst>
            <a:ahLst/>
            <a:cxnLst>
              <a:cxn ang="0">
                <a:pos x="connsiteX0" y="connsiteY0"/>
              </a:cxn>
              <a:cxn ang="0">
                <a:pos x="connsiteX1" y="connsiteY1"/>
              </a:cxn>
            </a:cxnLst>
            <a:rect l="l" t="t" r="r" b="b"/>
            <a:pathLst>
              <a:path w="19811" h="645416">
                <a:moveTo>
                  <a:pt x="0" y="2231136"/>
                </a:moveTo>
                <a:cubicBezTo>
                  <a:pt x="0" y="645416"/>
                  <a:pt x="0" y="645416"/>
                  <a:pt x="0" y="645416"/>
                </a:cubicBezTo>
              </a:path>
            </a:pathLst>
          </a:custGeom>
          <a:ln w="19811">
            <a:solidFill>
              <a:srgbClr val="005db7">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Freeform 67"> 
				</p:cNvPr>
          <p:cNvSpPr/>
          <p:nvPr/>
        </p:nvSpPr>
        <p:spPr>
          <a:xfrm>
            <a:off x="9408414" y="1494282"/>
            <a:ext cx="19811" cy="645416"/>
          </a:xfrm>
          <a:custGeom>
            <a:avLst/>
            <a:gdLst>
              <a:gd name="connsiteX0" fmla="*/ 0 w 19811"/>
              <a:gd name="connsiteY0" fmla="*/ 0 h 645416"/>
              <a:gd name="connsiteX1" fmla="*/ 0 w 19811"/>
              <a:gd name="connsiteY1" fmla="*/ 645416 h 645416"/>
            </a:gdLst>
            <a:ahLst/>
            <a:cxnLst>
              <a:cxn ang="0">
                <a:pos x="connsiteX0" y="connsiteY0"/>
              </a:cxn>
              <a:cxn ang="0">
                <a:pos x="connsiteX1" y="connsiteY1"/>
              </a:cxn>
            </a:cxnLst>
            <a:rect l="l" t="t" r="r" b="b"/>
            <a:pathLst>
              <a:path w="19811" h="645416">
                <a:moveTo>
                  <a:pt x="0" y="0"/>
                </a:moveTo>
                <a:cubicBezTo>
                  <a:pt x="0" y="645416"/>
                  <a:pt x="0" y="645416"/>
                  <a:pt x="0" y="645416"/>
                </a:cubicBezTo>
              </a:path>
            </a:pathLst>
          </a:custGeom>
          <a:ln w="19811">
            <a:solidFill>
              <a:srgbClr val="005db7">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8" name="TextBox 68"/>
          <p:cNvSpPr txBox="1"/>
          <p:nvPr/>
        </p:nvSpPr>
        <p:spPr>
          <a:xfrm>
            <a:off x="488950" y="417992"/>
            <a:ext cx="6035261" cy="997451"/>
          </a:xfrm>
          <a:prstGeom prst="rect">
            <a:avLst/>
          </a:prstGeom>
          <a:noFill/>
        </p:spPr>
        <p:txBody>
          <a:bodyPr wrap="square" lIns="0" tIns="0" rIns="0" bIns="0" rtlCol="0">
            <a:spAutoFit/>
          </a:bodyPr>
          <a:lstStyle/>
          <a:p>
            <a:pPr marL="0">
              <a:lnSpc>
                <a:spcPct val="105833"/>
              </a:lnSpc>
            </a:pPr>
            <a:r>
              <a:rPr lang="zh-CN" altLang="en-US" sz="3200" spc="-434" dirty="0">
                <a:solidFill>
                  <a:srgbClr val="00328c"/>
                </a:solidFill>
                <a:latin typeface="PMingLiU"/>
                <a:ea typeface="PMingLiU"/>
              </a:rPr>
              <a:t>企業価値評価にお</a:t>
            </a:r>
            <a:r>
              <a:rPr lang="zh-CN" altLang="en-US" sz="3200" spc="-425" dirty="0">
                <a:solidFill>
                  <a:srgbClr val="00328c"/>
                </a:solidFill>
                <a:latin typeface="PMingLiU"/>
                <a:ea typeface="PMingLiU"/>
              </a:rPr>
              <a:t>ける「持続性」</a:t>
            </a:r>
          </a:p>
          <a:p>
            <a:pPr>
              <a:lnSpc>
                <a:spcPts val="1000"/>
              </a:lnSpc>
            </a:pPr>
            <a:endParaRPr lang="en-US" dirty="0" smtClean="0"/>
          </a:p>
          <a:p>
            <a:pPr>
              <a:lnSpc>
                <a:spcPts val="1010"/>
              </a:lnSpc>
            </a:pPr>
            <a:endParaRPr lang="en-US" dirty="0" smtClean="0"/>
          </a:p>
          <a:p>
            <a:pPr marL="0" indent="50408">
              <a:lnSpc>
                <a:spcPct val="105833"/>
              </a:lnSpc>
            </a:pPr>
            <a:r>
              <a:rPr lang="zh-CN" altLang="en-US" sz="1400" spc="-225" dirty="0">
                <a:solidFill>
                  <a:srgbClr val="000000"/>
                </a:solidFill>
                <a:latin typeface="PMingLiU"/>
                <a:ea typeface="PMingLiU"/>
              </a:rPr>
              <a:t>不確実性の高まりを通じて、企業価値評価における「持続性」を損なうリスクが高ま</a:t>
            </a:r>
            <a:r>
              <a:rPr lang="zh-CN" altLang="en-US" sz="1400" spc="-220" dirty="0">
                <a:solidFill>
                  <a:srgbClr val="000000"/>
                </a:solidFill>
                <a:latin typeface="PMingLiU"/>
                <a:ea typeface="PMingLiU"/>
              </a:rPr>
              <a:t>る。</a:t>
            </a:r>
          </a:p>
        </p:txBody>
      </p:sp>
      <p:sp>
        <p:nvSpPr>
          <p:cNvPr id="69" name="TextBox 69"/>
          <p:cNvSpPr txBox="1"/>
          <p:nvPr/>
        </p:nvSpPr>
        <p:spPr>
          <a:xfrm>
            <a:off x="691055" y="1562230"/>
            <a:ext cx="956056" cy="195072"/>
          </a:xfrm>
          <a:prstGeom prst="rect">
            <a:avLst/>
          </a:prstGeom>
          <a:noFill/>
        </p:spPr>
        <p:txBody>
          <a:bodyPr wrap="square" lIns="0" tIns="0" rIns="0" bIns="0" rtlCol="0">
            <a:spAutoFit/>
          </a:bodyPr>
          <a:lstStyle/>
          <a:p>
            <a:pPr marL="0">
              <a:lnSpc>
                <a:spcPct val="106666"/>
              </a:lnSpc>
            </a:pPr>
            <a:r>
              <a:rPr lang="zh-CN" altLang="en-US" sz="1200" spc="-275" dirty="0">
                <a:solidFill>
                  <a:srgbClr val="000000"/>
                </a:solidFill>
                <a:latin typeface="PMingLiU"/>
                <a:ea typeface="PMingLiU"/>
              </a:rPr>
              <a:t>【</a:t>
            </a:r>
            <a:r>
              <a:rPr lang="en-US" altLang="zh-CN" sz="1200" spc="-189" dirty="0">
                <a:solidFill>
                  <a:srgbClr val="000000"/>
                </a:solidFill>
                <a:latin typeface="Arial"/>
                <a:ea typeface="Arial"/>
              </a:rPr>
              <a:t>DCF</a:t>
            </a:r>
            <a:r>
              <a:rPr lang="zh-CN" altLang="en-US" sz="1200" spc="-279" dirty="0">
                <a:solidFill>
                  <a:srgbClr val="000000"/>
                </a:solidFill>
                <a:latin typeface="PMingLiU"/>
                <a:ea typeface="PMingLiU"/>
              </a:rPr>
              <a:t>モ</a:t>
            </a:r>
            <a:r>
              <a:rPr lang="zh-CN" altLang="en-US" sz="1200" spc="-275" dirty="0">
                <a:solidFill>
                  <a:srgbClr val="000000"/>
                </a:solidFill>
                <a:latin typeface="PMingLiU"/>
                <a:ea typeface="PMingLiU"/>
              </a:rPr>
              <a:t>デル】</a:t>
            </a:r>
          </a:p>
        </p:txBody>
      </p:sp>
      <p:sp>
        <p:nvSpPr>
          <p:cNvPr id="70" name="TextBox 70"/>
          <p:cNvSpPr txBox="1"/>
          <p:nvPr/>
        </p:nvSpPr>
        <p:spPr>
          <a:xfrm>
            <a:off x="4388051" y="1659269"/>
            <a:ext cx="421132" cy="251456"/>
          </a:xfrm>
          <a:prstGeom prst="rect">
            <a:avLst/>
          </a:prstGeom>
          <a:noFill/>
        </p:spPr>
        <p:txBody>
          <a:bodyPr wrap="square" lIns="0" tIns="0" rIns="0" bIns="0" rtlCol="0">
            <a:spAutoFit/>
          </a:bodyPr>
          <a:lstStyle/>
          <a:p>
            <a:pPr marL="0">
              <a:lnSpc>
                <a:spcPct val="100000"/>
              </a:lnSpc>
            </a:pPr>
            <a:r>
              <a:rPr lang="zh-CN" altLang="en-US" sz="800" spc="5" dirty="0">
                <a:solidFill>
                  <a:srgbClr val="000000"/>
                </a:solidFill>
                <a:latin typeface="PMingLiU"/>
                <a:ea typeface="PMingLiU"/>
              </a:rPr>
              <a:t>事業</a:t>
            </a:r>
            <a:r>
              <a:rPr lang="zh-CN" altLang="en-US" sz="800" dirty="0">
                <a:solidFill>
                  <a:srgbClr val="000000"/>
                </a:solidFill>
                <a:latin typeface="PMingLiU"/>
                <a:ea typeface="PMingLiU"/>
              </a:rPr>
              <a:t>価値</a:t>
            </a:r>
          </a:p>
          <a:p>
            <a:pPr marL="0" indent="102108">
              <a:lnSpc>
                <a:spcPct val="106250"/>
              </a:lnSpc>
            </a:pPr>
            <a:r>
              <a:rPr lang="zh-CN" altLang="en-US" sz="800" spc="-5" dirty="0">
                <a:solidFill>
                  <a:srgbClr val="000000"/>
                </a:solidFill>
                <a:latin typeface="PMingLiU"/>
                <a:ea typeface="PMingLiU"/>
              </a:rPr>
              <a:t>毀損</a:t>
            </a:r>
          </a:p>
        </p:txBody>
      </p:sp>
      <p:sp>
        <p:nvSpPr>
          <p:cNvPr id="71" name="TextBox 71"/>
          <p:cNvSpPr txBox="1"/>
          <p:nvPr/>
        </p:nvSpPr>
        <p:spPr>
          <a:xfrm>
            <a:off x="6786088" y="1525283"/>
            <a:ext cx="1563271" cy="227584"/>
          </a:xfrm>
          <a:prstGeom prst="rect">
            <a:avLst/>
          </a:prstGeom>
          <a:noFill/>
        </p:spPr>
        <p:txBody>
          <a:bodyPr wrap="square" lIns="0" tIns="0" rIns="0" bIns="0" rtlCol="0">
            <a:spAutoFit/>
          </a:bodyPr>
          <a:lstStyle/>
          <a:p>
            <a:pPr marL="0">
              <a:lnSpc>
                <a:spcPct val="106666"/>
              </a:lnSpc>
            </a:pPr>
            <a:r>
              <a:rPr lang="zh-CN" altLang="en-US" sz="1400" spc="-150" dirty="0">
                <a:solidFill>
                  <a:srgbClr val="000000"/>
                </a:solidFill>
                <a:latin typeface="PMingLiU"/>
                <a:ea typeface="PMingLiU"/>
              </a:rPr>
              <a:t>【</a:t>
            </a:r>
            <a:r>
              <a:rPr lang="en-US" altLang="zh-CN" sz="1400" spc="-94" dirty="0">
                <a:solidFill>
                  <a:srgbClr val="000000"/>
                </a:solidFill>
                <a:latin typeface="Arial"/>
                <a:ea typeface="Arial"/>
              </a:rPr>
              <a:t>ROIC</a:t>
            </a:r>
            <a:r>
              <a:rPr lang="zh-CN" altLang="en-US" sz="1400" spc="-154" dirty="0">
                <a:solidFill>
                  <a:srgbClr val="000000"/>
                </a:solidFill>
                <a:latin typeface="PMingLiU"/>
                <a:ea typeface="PMingLiU"/>
              </a:rPr>
              <a:t>（</a:t>
            </a:r>
            <a:r>
              <a:rPr lang="en-US" altLang="zh-CN" sz="1400" spc="-94" dirty="0">
                <a:solidFill>
                  <a:srgbClr val="000000"/>
                </a:solidFill>
                <a:latin typeface="Arial"/>
                <a:ea typeface="Arial"/>
              </a:rPr>
              <a:t>ROE*</a:t>
            </a:r>
            <a:r>
              <a:rPr lang="zh-CN" altLang="en-US" sz="1400" spc="-159" dirty="0">
                <a:solidFill>
                  <a:srgbClr val="000000"/>
                </a:solidFill>
                <a:latin typeface="PMingLiU"/>
                <a:ea typeface="PMingLiU"/>
              </a:rPr>
              <a:t>）】</a:t>
            </a:r>
          </a:p>
        </p:txBody>
      </p:sp>
      <p:sp>
        <p:nvSpPr>
          <p:cNvPr id="72" name="TextBox 72"/>
          <p:cNvSpPr txBox="1"/>
          <p:nvPr/>
        </p:nvSpPr>
        <p:spPr>
          <a:xfrm>
            <a:off x="5719914" y="2023995"/>
            <a:ext cx="319024" cy="251456"/>
          </a:xfrm>
          <a:prstGeom prst="rect">
            <a:avLst/>
          </a:prstGeom>
          <a:noFill/>
        </p:spPr>
        <p:txBody>
          <a:bodyPr wrap="square" lIns="0" tIns="0" rIns="0" bIns="0" rtlCol="0">
            <a:spAutoFit/>
          </a:bodyPr>
          <a:lstStyle/>
          <a:p>
            <a:pPr marL="0">
              <a:lnSpc>
                <a:spcPct val="100000"/>
              </a:lnSpc>
            </a:pPr>
            <a:r>
              <a:rPr lang="zh-CN" altLang="en-US" sz="800" dirty="0">
                <a:solidFill>
                  <a:srgbClr val="fefefe"/>
                </a:solidFill>
                <a:latin typeface="PMingLiU"/>
                <a:ea typeface="PMingLiU"/>
              </a:rPr>
              <a:t>有利子</a:t>
            </a:r>
          </a:p>
          <a:p>
            <a:pPr marL="0">
              <a:lnSpc>
                <a:spcPct val="106250"/>
              </a:lnSpc>
            </a:pPr>
            <a:r>
              <a:rPr lang="zh-CN" altLang="en-US" sz="800" dirty="0">
                <a:solidFill>
                  <a:srgbClr val="fefefe"/>
                </a:solidFill>
                <a:latin typeface="PMingLiU"/>
                <a:ea typeface="PMingLiU"/>
              </a:rPr>
              <a:t>負債等</a:t>
            </a:r>
          </a:p>
        </p:txBody>
      </p:sp>
      <p:sp>
        <p:nvSpPr>
          <p:cNvPr id="73" name="TextBox 73"/>
          <p:cNvSpPr txBox="1"/>
          <p:nvPr/>
        </p:nvSpPr>
        <p:spPr>
          <a:xfrm>
            <a:off x="7018611" y="1927512"/>
            <a:ext cx="2098141" cy="167640"/>
          </a:xfrm>
          <a:prstGeom prst="rect">
            <a:avLst/>
          </a:prstGeom>
          <a:noFill/>
        </p:spPr>
        <p:txBody>
          <a:bodyPr wrap="square" lIns="0" tIns="0" rIns="0" bIns="0" rtlCol="0">
            <a:spAutoFit/>
          </a:bodyPr>
          <a:lstStyle/>
          <a:p>
            <a:pPr marL="0">
              <a:lnSpc>
                <a:spcPct val="100000"/>
              </a:lnSpc>
            </a:pPr>
            <a:r>
              <a:rPr lang="en-US" altLang="zh-CN" sz="1100" dirty="0">
                <a:solidFill>
                  <a:srgbClr val="000000"/>
                </a:solidFill>
                <a:latin typeface="Arial"/>
                <a:ea typeface="Arial"/>
              </a:rPr>
              <a:t>ROIC</a:t>
            </a:r>
            <a:r>
              <a:rPr lang="en-US" altLang="zh-CN" sz="1100" spc="55" dirty="0">
                <a:solidFill>
                  <a:srgbClr val="000000"/>
                </a:solidFill>
                <a:latin typeface="Arial"/>
                <a:cs typeface="Arial"/>
              </a:rPr>
              <a:t> </a:t>
            </a:r>
            <a:r>
              <a:rPr lang="en-US" altLang="zh-CN" sz="1100" dirty="0">
                <a:solidFill>
                  <a:srgbClr val="000000"/>
                </a:solidFill>
                <a:latin typeface="Arial"/>
                <a:ea typeface="Arial"/>
              </a:rPr>
              <a:t>Spread</a:t>
            </a:r>
            <a:r>
              <a:rPr lang="en-US" altLang="zh-CN" sz="1100" spc="60" dirty="0">
                <a:solidFill>
                  <a:srgbClr val="000000"/>
                </a:solidFill>
                <a:latin typeface="Arial"/>
                <a:cs typeface="Arial"/>
              </a:rPr>
              <a:t> </a:t>
            </a:r>
            <a:r>
              <a:rPr lang="en-US" altLang="zh-CN" sz="1100" dirty="0">
                <a:solidFill>
                  <a:srgbClr val="000000"/>
                </a:solidFill>
                <a:latin typeface="Arial"/>
                <a:ea typeface="Arial"/>
              </a:rPr>
              <a:t>=</a:t>
            </a:r>
            <a:r>
              <a:rPr lang="en-US" altLang="zh-CN" sz="1100" spc="55" dirty="0">
                <a:solidFill>
                  <a:srgbClr val="000000"/>
                </a:solidFill>
                <a:latin typeface="Arial"/>
                <a:cs typeface="Arial"/>
              </a:rPr>
              <a:t> </a:t>
            </a:r>
            <a:r>
              <a:rPr lang="en-US" altLang="zh-CN" sz="1100" u="sng" dirty="0">
                <a:solidFill>
                  <a:srgbClr val="000000"/>
                </a:solidFill>
                <a:uFill>
                  <a:solidFill>
                    <a:srgbClr val="000000"/>
                  </a:solidFill>
                </a:uFill>
                <a:latin typeface="Arial"/>
                <a:ea typeface="Arial"/>
              </a:rPr>
              <a:t>ROIC</a:t>
            </a:r>
            <a:r>
              <a:rPr lang="en-US" altLang="zh-CN" sz="1100" spc="60" dirty="0">
                <a:solidFill>
                  <a:srgbClr val="000000"/>
                </a:solidFill>
                <a:latin typeface="Arial"/>
                <a:cs typeface="Arial"/>
              </a:rPr>
              <a:t> </a:t>
            </a:r>
            <a:r>
              <a:rPr lang="en-US" altLang="zh-CN" sz="1100" dirty="0">
                <a:solidFill>
                  <a:srgbClr val="000000"/>
                </a:solidFill>
                <a:latin typeface="Arial"/>
                <a:ea typeface="Arial"/>
              </a:rPr>
              <a:t>−</a:t>
            </a:r>
            <a:r>
              <a:rPr lang="en-US" altLang="zh-CN" sz="1100" spc="60" dirty="0">
                <a:solidFill>
                  <a:srgbClr val="000000"/>
                </a:solidFill>
                <a:latin typeface="Arial"/>
                <a:cs typeface="Arial"/>
              </a:rPr>
              <a:t> </a:t>
            </a:r>
            <a:r>
              <a:rPr lang="en-US" altLang="zh-CN" sz="1100" u="sng" dirty="0">
                <a:solidFill>
                  <a:srgbClr val="000000"/>
                </a:solidFill>
                <a:uFill>
                  <a:solidFill>
                    <a:srgbClr val="000000"/>
                  </a:solidFill>
                </a:uFill>
                <a:latin typeface="Arial"/>
                <a:ea typeface="Arial"/>
              </a:rPr>
              <a:t>WACC</a:t>
            </a:r>
          </a:p>
        </p:txBody>
      </p:sp>
      <p:sp>
        <p:nvSpPr>
          <p:cNvPr id="74" name="TextBox 74"/>
          <p:cNvSpPr txBox="1"/>
          <p:nvPr/>
        </p:nvSpPr>
        <p:spPr>
          <a:xfrm>
            <a:off x="5008412" y="2488429"/>
            <a:ext cx="4276062" cy="284035"/>
          </a:xfrm>
          <a:prstGeom prst="rect">
            <a:avLst/>
          </a:prstGeom>
          <a:noFill/>
        </p:spPr>
        <p:txBody>
          <a:bodyPr wrap="square" lIns="0" tIns="0" rIns="0" bIns="0" rtlCol="0">
            <a:spAutoFit/>
          </a:bodyPr>
          <a:lstStyle/>
          <a:p>
            <a:pPr marL="0">
              <a:lnSpc>
                <a:spcPct val="177499"/>
              </a:lnSpc>
              <a:tabLst>
                <a:tab pos="3323052" algn="l"/>
              </a:tabLst>
            </a:pPr>
            <a:r>
              <a:rPr lang="zh-CN" altLang="en-US" sz="800" dirty="0">
                <a:solidFill>
                  <a:srgbClr val="fefefe"/>
                </a:solidFill>
                <a:latin typeface="PMingLiU"/>
                <a:ea typeface="PMingLiU"/>
              </a:rPr>
              <a:t>事業価値	</a:t>
            </a:r>
            <a:r>
              <a:rPr lang="zh-CN" altLang="en-US" sz="1050" spc="-129" dirty="0">
                <a:solidFill>
                  <a:srgbClr val="ba1e49"/>
                </a:solidFill>
                <a:latin typeface="PMingLiU"/>
                <a:ea typeface="PMingLiU"/>
              </a:rPr>
              <a:t>資本コスト上昇</a:t>
            </a:r>
          </a:p>
        </p:txBody>
      </p:sp>
      <p:sp>
        <p:nvSpPr>
          <p:cNvPr id="75" name="TextBox 75"/>
          <p:cNvSpPr txBox="1"/>
          <p:nvPr/>
        </p:nvSpPr>
        <p:spPr>
          <a:xfrm>
            <a:off x="5668098" y="2838736"/>
            <a:ext cx="421132" cy="239776"/>
          </a:xfrm>
          <a:prstGeom prst="rect">
            <a:avLst/>
          </a:prstGeom>
          <a:noFill/>
        </p:spPr>
        <p:txBody>
          <a:bodyPr wrap="square" lIns="0" tIns="0" rIns="0" bIns="0" rtlCol="0">
            <a:spAutoFit/>
          </a:bodyPr>
          <a:lstStyle/>
          <a:p>
            <a:pPr marL="0">
              <a:lnSpc>
                <a:spcPct val="100000"/>
              </a:lnSpc>
            </a:pPr>
            <a:r>
              <a:rPr lang="zh-CN" altLang="en-US" sz="800" spc="5" dirty="0">
                <a:solidFill>
                  <a:srgbClr val="fefefe"/>
                </a:solidFill>
                <a:latin typeface="PMingLiU"/>
                <a:ea typeface="PMingLiU"/>
              </a:rPr>
              <a:t>株主</a:t>
            </a:r>
            <a:r>
              <a:rPr lang="zh-CN" altLang="en-US" sz="800" dirty="0">
                <a:solidFill>
                  <a:srgbClr val="fefefe"/>
                </a:solidFill>
                <a:latin typeface="PMingLiU"/>
                <a:ea typeface="PMingLiU"/>
              </a:rPr>
              <a:t>価値</a:t>
            </a:r>
          </a:p>
          <a:p>
            <a:pPr marL="0" indent="100576">
              <a:lnSpc>
                <a:spcPct val="96666"/>
              </a:lnSpc>
            </a:pPr>
            <a:r>
              <a:rPr lang="zh-CN" altLang="en-US" sz="800" spc="-264" dirty="0">
                <a:solidFill>
                  <a:srgbClr val="fefefe"/>
                </a:solidFill>
                <a:latin typeface="PMingLiU"/>
                <a:ea typeface="PMingLiU"/>
              </a:rPr>
              <a:t>フェア</a:t>
            </a:r>
          </a:p>
        </p:txBody>
      </p:sp>
      <p:sp>
        <p:nvSpPr>
          <p:cNvPr id="76" name="TextBox 76"/>
          <p:cNvSpPr txBox="1"/>
          <p:nvPr/>
        </p:nvSpPr>
        <p:spPr>
          <a:xfrm>
            <a:off x="7675657" y="2858695"/>
            <a:ext cx="1093275" cy="171354"/>
          </a:xfrm>
          <a:prstGeom prst="rect">
            <a:avLst/>
          </a:prstGeom>
          <a:noFill/>
        </p:spPr>
        <p:txBody>
          <a:bodyPr wrap="square" lIns="0" tIns="0" rIns="0" bIns="0" rtlCol="0">
            <a:spAutoFit/>
          </a:bodyPr>
          <a:lstStyle/>
          <a:p>
            <a:pPr marL="0">
              <a:lnSpc>
                <a:spcPct val="107083"/>
              </a:lnSpc>
            </a:pPr>
            <a:r>
              <a:rPr lang="en-US" altLang="zh-CN" sz="1050" spc="-10" dirty="0">
                <a:solidFill>
                  <a:srgbClr val="ba1e49"/>
                </a:solidFill>
                <a:latin typeface="Arial"/>
                <a:ea typeface="Arial"/>
              </a:rPr>
              <a:t>“R”</a:t>
            </a:r>
            <a:r>
              <a:rPr lang="zh-CN" altLang="en-US" sz="1050" spc="-25" dirty="0">
                <a:solidFill>
                  <a:srgbClr val="ba1e49"/>
                </a:solidFill>
                <a:latin typeface="PMingLiU"/>
                <a:ea typeface="PMingLiU"/>
              </a:rPr>
              <a:t>の持</a:t>
            </a:r>
            <a:r>
              <a:rPr lang="zh-CN" altLang="en-US" sz="1050" spc="-20" dirty="0">
                <a:solidFill>
                  <a:srgbClr val="ba1e49"/>
                </a:solidFill>
                <a:latin typeface="PMingLiU"/>
                <a:ea typeface="PMingLiU"/>
              </a:rPr>
              <a:t>続性毀損</a:t>
            </a:r>
          </a:p>
        </p:txBody>
      </p:sp>
      <p:sp>
        <p:nvSpPr>
          <p:cNvPr id="77" name="TextBox 77"/>
          <p:cNvSpPr txBox="1"/>
          <p:nvPr/>
        </p:nvSpPr>
        <p:spPr>
          <a:xfrm>
            <a:off x="678445" y="3286428"/>
            <a:ext cx="469900" cy="145160"/>
          </a:xfrm>
          <a:prstGeom prst="rect">
            <a:avLst/>
          </a:prstGeom>
          <a:noFill/>
        </p:spPr>
        <p:txBody>
          <a:bodyPr wrap="square" lIns="0" tIns="0" rIns="0" bIns="0" rtlCol="0">
            <a:spAutoFit/>
          </a:bodyPr>
          <a:lstStyle/>
          <a:p>
            <a:pPr marL="0">
              <a:lnSpc>
                <a:spcPct val="105833"/>
              </a:lnSpc>
            </a:pPr>
            <a:r>
              <a:rPr lang="zh-CN" altLang="en-US" sz="900" spc="-5" dirty="0">
                <a:solidFill>
                  <a:srgbClr val="000000"/>
                </a:solidFill>
                <a:latin typeface="PMingLiU"/>
                <a:ea typeface="PMingLiU"/>
              </a:rPr>
              <a:t>事業</a:t>
            </a:r>
            <a:r>
              <a:rPr lang="zh-CN" altLang="en-US" sz="900" dirty="0">
                <a:solidFill>
                  <a:srgbClr val="000000"/>
                </a:solidFill>
                <a:latin typeface="PMingLiU"/>
                <a:ea typeface="PMingLiU"/>
              </a:rPr>
              <a:t>価値</a:t>
            </a:r>
          </a:p>
        </p:txBody>
      </p:sp>
      <p:sp>
        <p:nvSpPr>
          <p:cNvPr id="78" name="TextBox 78"/>
          <p:cNvSpPr txBox="1"/>
          <p:nvPr/>
        </p:nvSpPr>
        <p:spPr>
          <a:xfrm>
            <a:off x="1361959" y="3257460"/>
            <a:ext cx="207347" cy="137160"/>
          </a:xfrm>
          <a:prstGeom prst="rect">
            <a:avLst/>
          </a:prstGeom>
          <a:noFill/>
        </p:spPr>
        <p:txBody>
          <a:bodyPr wrap="square" lIns="0" tIns="0" rIns="0" bIns="0" rtlCol="0">
            <a:spAutoFit/>
          </a:bodyPr>
          <a:lstStyle/>
          <a:p>
            <a:pPr marL="0">
              <a:lnSpc>
                <a:spcPct val="100000"/>
              </a:lnSpc>
            </a:pPr>
            <a:r>
              <a:rPr lang="en-US" altLang="zh-CN" sz="900" spc="-5" dirty="0">
                <a:solidFill>
                  <a:srgbClr val="000000"/>
                </a:solidFill>
                <a:latin typeface="Arial"/>
                <a:ea typeface="Arial"/>
              </a:rPr>
              <a:t>n+1</a:t>
            </a:r>
          </a:p>
        </p:txBody>
      </p:sp>
      <p:sp>
        <p:nvSpPr>
          <p:cNvPr id="79" name="TextBox 79"/>
          <p:cNvSpPr txBox="1"/>
          <p:nvPr/>
        </p:nvSpPr>
        <p:spPr>
          <a:xfrm>
            <a:off x="1912771" y="3257460"/>
            <a:ext cx="207347" cy="137160"/>
          </a:xfrm>
          <a:prstGeom prst="rect">
            <a:avLst/>
          </a:prstGeom>
          <a:noFill/>
        </p:spPr>
        <p:txBody>
          <a:bodyPr wrap="square" lIns="0" tIns="0" rIns="0" bIns="0" rtlCol="0">
            <a:spAutoFit/>
          </a:bodyPr>
          <a:lstStyle/>
          <a:p>
            <a:pPr marL="0">
              <a:lnSpc>
                <a:spcPct val="100000"/>
              </a:lnSpc>
            </a:pPr>
            <a:r>
              <a:rPr lang="en-US" altLang="zh-CN" sz="900" spc="-5" dirty="0">
                <a:solidFill>
                  <a:srgbClr val="000000"/>
                </a:solidFill>
                <a:latin typeface="Arial"/>
                <a:ea typeface="Arial"/>
              </a:rPr>
              <a:t>n+2</a:t>
            </a:r>
          </a:p>
        </p:txBody>
      </p:sp>
      <p:sp>
        <p:nvSpPr>
          <p:cNvPr id="80" name="TextBox 80"/>
          <p:cNvSpPr txBox="1"/>
          <p:nvPr/>
        </p:nvSpPr>
        <p:spPr>
          <a:xfrm>
            <a:off x="2463582" y="3257460"/>
            <a:ext cx="207347" cy="137160"/>
          </a:xfrm>
          <a:prstGeom prst="rect">
            <a:avLst/>
          </a:prstGeom>
          <a:noFill/>
        </p:spPr>
        <p:txBody>
          <a:bodyPr wrap="square" lIns="0" tIns="0" rIns="0" bIns="0" rtlCol="0">
            <a:spAutoFit/>
          </a:bodyPr>
          <a:lstStyle/>
          <a:p>
            <a:pPr marL="0">
              <a:lnSpc>
                <a:spcPct val="100000"/>
              </a:lnSpc>
            </a:pPr>
            <a:r>
              <a:rPr lang="en-US" altLang="zh-CN" sz="900" spc="-5" dirty="0">
                <a:solidFill>
                  <a:srgbClr val="000000"/>
                </a:solidFill>
                <a:latin typeface="Arial"/>
                <a:ea typeface="Arial"/>
              </a:rPr>
              <a:t>n+3</a:t>
            </a:r>
          </a:p>
        </p:txBody>
      </p:sp>
      <p:sp>
        <p:nvSpPr>
          <p:cNvPr id="81" name="TextBox 81"/>
          <p:cNvSpPr txBox="1"/>
          <p:nvPr/>
        </p:nvSpPr>
        <p:spPr>
          <a:xfrm>
            <a:off x="3014394" y="3257460"/>
            <a:ext cx="207347" cy="137160"/>
          </a:xfrm>
          <a:prstGeom prst="rect">
            <a:avLst/>
          </a:prstGeom>
          <a:noFill/>
        </p:spPr>
        <p:txBody>
          <a:bodyPr wrap="square" lIns="0" tIns="0" rIns="0" bIns="0" rtlCol="0">
            <a:spAutoFit/>
          </a:bodyPr>
          <a:lstStyle/>
          <a:p>
            <a:pPr marL="0">
              <a:lnSpc>
                <a:spcPct val="100000"/>
              </a:lnSpc>
            </a:pPr>
            <a:r>
              <a:rPr lang="en-US" altLang="zh-CN" sz="900" spc="-5" dirty="0">
                <a:solidFill>
                  <a:srgbClr val="000000"/>
                </a:solidFill>
                <a:latin typeface="Arial"/>
                <a:ea typeface="Arial"/>
              </a:rPr>
              <a:t>n+4</a:t>
            </a:r>
          </a:p>
        </p:txBody>
      </p:sp>
      <p:sp>
        <p:nvSpPr>
          <p:cNvPr id="82" name="TextBox 82"/>
          <p:cNvSpPr txBox="1"/>
          <p:nvPr/>
        </p:nvSpPr>
        <p:spPr>
          <a:xfrm>
            <a:off x="3565206" y="3254545"/>
            <a:ext cx="882601" cy="274319"/>
          </a:xfrm>
          <a:prstGeom prst="rect">
            <a:avLst/>
          </a:prstGeom>
          <a:noFill/>
        </p:spPr>
        <p:txBody>
          <a:bodyPr wrap="square" lIns="0" tIns="0" rIns="0" bIns="0" rtlCol="0">
            <a:spAutoFit/>
          </a:bodyPr>
          <a:lstStyle/>
          <a:p>
            <a:pPr marL="0">
              <a:lnSpc>
                <a:spcPct val="100000"/>
              </a:lnSpc>
              <a:tabLst>
                <a:tab pos="425424" algn="l"/>
              </a:tabLst>
            </a:pPr>
            <a:r>
              <a:rPr lang="en-US" altLang="zh-CN" sz="900" dirty="0">
                <a:solidFill>
                  <a:srgbClr val="000000"/>
                </a:solidFill>
                <a:latin typeface="Arial"/>
                <a:ea typeface="Arial"/>
              </a:rPr>
              <a:t>n+5	</a:t>
            </a:r>
            <a:r>
              <a:rPr lang="en-US" altLang="zh-CN" sz="900" spc="-10" dirty="0">
                <a:solidFill>
                  <a:srgbClr val="000000"/>
                </a:solidFill>
                <a:latin typeface="Arial"/>
                <a:ea typeface="Arial"/>
              </a:rPr>
              <a:t>Terminal</a:t>
            </a:r>
          </a:p>
          <a:p>
            <a:pPr marL="0" indent="501548">
              <a:lnSpc>
                <a:spcPct val="100000"/>
              </a:lnSpc>
            </a:pPr>
            <a:r>
              <a:rPr lang="en-US" altLang="zh-CN" sz="900" spc="-5" dirty="0">
                <a:solidFill>
                  <a:srgbClr val="000000"/>
                </a:solidFill>
                <a:latin typeface="Arial"/>
                <a:ea typeface="Arial"/>
              </a:rPr>
              <a:t>Val</a:t>
            </a:r>
            <a:r>
              <a:rPr lang="en-US" altLang="zh-CN" sz="900" dirty="0">
                <a:solidFill>
                  <a:srgbClr val="000000"/>
                </a:solidFill>
                <a:latin typeface="Arial"/>
                <a:ea typeface="Arial"/>
              </a:rPr>
              <a:t>ue</a:t>
            </a:r>
          </a:p>
        </p:txBody>
      </p:sp>
      <p:sp>
        <p:nvSpPr>
          <p:cNvPr id="83" name="TextBox 83"/>
          <p:cNvSpPr txBox="1"/>
          <p:nvPr/>
        </p:nvSpPr>
        <p:spPr>
          <a:xfrm>
            <a:off x="5008412" y="3360821"/>
            <a:ext cx="421132" cy="245777"/>
          </a:xfrm>
          <a:prstGeom prst="rect">
            <a:avLst/>
          </a:prstGeom>
          <a:noFill/>
        </p:spPr>
        <p:txBody>
          <a:bodyPr wrap="square" lIns="0" tIns="0" rIns="0" bIns="0" rtlCol="0">
            <a:spAutoFit/>
          </a:bodyPr>
          <a:lstStyle/>
          <a:p>
            <a:pPr marL="0">
              <a:lnSpc>
                <a:spcPct val="100000"/>
              </a:lnSpc>
            </a:pPr>
            <a:r>
              <a:rPr lang="zh-CN" altLang="en-US" sz="800" spc="5" dirty="0">
                <a:solidFill>
                  <a:srgbClr val="fefefe"/>
                </a:solidFill>
                <a:latin typeface="PMingLiU"/>
                <a:ea typeface="PMingLiU"/>
              </a:rPr>
              <a:t>非事</a:t>
            </a:r>
            <a:r>
              <a:rPr lang="zh-CN" altLang="en-US" sz="800" dirty="0">
                <a:solidFill>
                  <a:srgbClr val="fefefe"/>
                </a:solidFill>
                <a:latin typeface="PMingLiU"/>
                <a:ea typeface="PMingLiU"/>
              </a:rPr>
              <a:t>業性</a:t>
            </a:r>
          </a:p>
          <a:p>
            <a:pPr marL="0" indent="102108">
              <a:lnSpc>
                <a:spcPct val="100000"/>
              </a:lnSpc>
            </a:pPr>
            <a:r>
              <a:rPr lang="zh-CN" altLang="en-US" sz="800" spc="-5" dirty="0">
                <a:solidFill>
                  <a:srgbClr val="fefefe"/>
                </a:solidFill>
                <a:latin typeface="PMingLiU"/>
                <a:ea typeface="PMingLiU"/>
              </a:rPr>
              <a:t>資産</a:t>
            </a:r>
          </a:p>
        </p:txBody>
      </p:sp>
      <p:sp>
        <p:nvSpPr>
          <p:cNvPr id="84" name="TextBox 84"/>
          <p:cNvSpPr txBox="1"/>
          <p:nvPr/>
        </p:nvSpPr>
        <p:spPr>
          <a:xfrm>
            <a:off x="5724462" y="3078689"/>
            <a:ext cx="423715" cy="129540"/>
          </a:xfrm>
          <a:prstGeom prst="rect">
            <a:avLst/>
          </a:prstGeom>
          <a:noFill/>
        </p:spPr>
        <p:txBody>
          <a:bodyPr wrap="square" lIns="0" tIns="0" rIns="0" bIns="0" rtlCol="0">
            <a:spAutoFit/>
          </a:bodyPr>
          <a:lstStyle/>
          <a:p>
            <a:pPr marL="0">
              <a:lnSpc>
                <a:spcPct val="106250"/>
              </a:lnSpc>
            </a:pPr>
            <a:r>
              <a:rPr lang="zh-CN" altLang="en-US" sz="800" spc="-225" dirty="0">
                <a:solidFill>
                  <a:srgbClr val="fefefe"/>
                </a:solidFill>
                <a:latin typeface="PMingLiU"/>
                <a:ea typeface="PMingLiU"/>
              </a:rPr>
              <a:t>バリ</a:t>
            </a:r>
            <a:r>
              <a:rPr lang="zh-CN" altLang="en-US" sz="800" spc="-215" dirty="0">
                <a:solidFill>
                  <a:srgbClr val="fefefe"/>
                </a:solidFill>
                <a:latin typeface="PMingLiU"/>
                <a:ea typeface="PMingLiU"/>
              </a:rPr>
              <a:t>ュー</a:t>
            </a:r>
          </a:p>
        </p:txBody>
      </p:sp>
      <p:sp>
        <p:nvSpPr>
          <p:cNvPr id="85" name="TextBox 85"/>
          <p:cNvSpPr txBox="1"/>
          <p:nvPr/>
        </p:nvSpPr>
        <p:spPr>
          <a:xfrm>
            <a:off x="7101121" y="3111570"/>
            <a:ext cx="823552" cy="321924"/>
          </a:xfrm>
          <a:prstGeom prst="rect">
            <a:avLst/>
          </a:prstGeom>
          <a:noFill/>
        </p:spPr>
        <p:txBody>
          <a:bodyPr wrap="square" lIns="0" tIns="0" rIns="0" bIns="0" rtlCol="0">
            <a:spAutoFit/>
          </a:bodyPr>
          <a:lstStyle/>
          <a:p>
            <a:pPr marL="0">
              <a:lnSpc>
                <a:spcPct val="100000"/>
              </a:lnSpc>
            </a:pPr>
            <a:r>
              <a:rPr lang="en-US" altLang="zh-CN" sz="1050" spc="-15" dirty="0">
                <a:solidFill>
                  <a:srgbClr val="ba1e49"/>
                </a:solidFill>
                <a:latin typeface="Arial"/>
                <a:ea typeface="Arial"/>
              </a:rPr>
              <a:t>Spread</a:t>
            </a:r>
            <a:r>
              <a:rPr lang="zh-CN" altLang="en-US" sz="1050" spc="-25" dirty="0">
                <a:solidFill>
                  <a:srgbClr val="ba1e49"/>
                </a:solidFill>
                <a:latin typeface="PMingLiU"/>
                <a:ea typeface="PMingLiU"/>
              </a:rPr>
              <a:t>の縮小</a:t>
            </a:r>
          </a:p>
          <a:p>
            <a:pPr marL="0" indent="137196">
              <a:lnSpc>
                <a:spcPct val="100000"/>
              </a:lnSpc>
            </a:pPr>
            <a:r>
              <a:rPr lang="zh-CN" altLang="en-US" sz="1050" spc="10" dirty="0">
                <a:solidFill>
                  <a:srgbClr val="ba1e49"/>
                </a:solidFill>
                <a:latin typeface="PMingLiU"/>
                <a:ea typeface="PMingLiU"/>
              </a:rPr>
              <a:t>価値</a:t>
            </a:r>
            <a:r>
              <a:rPr lang="zh-CN" altLang="en-US" sz="1050" dirty="0">
                <a:solidFill>
                  <a:srgbClr val="ba1e49"/>
                </a:solidFill>
                <a:latin typeface="PMingLiU"/>
                <a:ea typeface="PMingLiU"/>
              </a:rPr>
              <a:t>破壊</a:t>
            </a:r>
          </a:p>
        </p:txBody>
      </p:sp>
      <p:sp>
        <p:nvSpPr>
          <p:cNvPr id="86" name="TextBox 86"/>
          <p:cNvSpPr txBox="1"/>
          <p:nvPr/>
        </p:nvSpPr>
        <p:spPr>
          <a:xfrm>
            <a:off x="8386076" y="3515512"/>
            <a:ext cx="584218" cy="128015"/>
          </a:xfrm>
          <a:prstGeom prst="rect">
            <a:avLst/>
          </a:prstGeom>
          <a:noFill/>
        </p:spPr>
        <p:txBody>
          <a:bodyPr wrap="square" lIns="0" tIns="0" rIns="0" bIns="0" rtlCol="0">
            <a:spAutoFit/>
          </a:bodyPr>
          <a:lstStyle/>
          <a:p>
            <a:pPr marL="0">
              <a:lnSpc>
                <a:spcPct val="104999"/>
              </a:lnSpc>
            </a:pPr>
            <a:r>
              <a:rPr lang="en-US" altLang="zh-CN" sz="800" spc="-15" dirty="0">
                <a:solidFill>
                  <a:srgbClr val="000000"/>
                </a:solidFill>
                <a:latin typeface="Arial"/>
                <a:ea typeface="Arial"/>
              </a:rPr>
              <a:t>*</a:t>
            </a:r>
            <a:r>
              <a:rPr lang="en-US" altLang="zh-CN" sz="800" dirty="0">
                <a:solidFill>
                  <a:srgbClr val="000000"/>
                </a:solidFill>
                <a:latin typeface="Arial"/>
                <a:cs typeface="Arial"/>
              </a:rPr>
              <a:t> </a:t>
            </a:r>
            <a:r>
              <a:rPr lang="en-US" altLang="zh-CN" sz="800" spc="-25" dirty="0">
                <a:solidFill>
                  <a:srgbClr val="000000"/>
                </a:solidFill>
                <a:latin typeface="Arial"/>
                <a:ea typeface="Arial"/>
              </a:rPr>
              <a:t>ROE</a:t>
            </a:r>
            <a:r>
              <a:rPr lang="zh-CN" altLang="en-US" sz="800" spc="-30" dirty="0">
                <a:solidFill>
                  <a:srgbClr val="000000"/>
                </a:solidFill>
                <a:latin typeface="PMingLiU"/>
                <a:ea typeface="PMingLiU"/>
              </a:rPr>
              <a:t>も同様</a:t>
            </a:r>
          </a:p>
        </p:txBody>
      </p:sp>
      <p:sp>
        <p:nvSpPr>
          <p:cNvPr id="87" name="TextBox 87"/>
          <p:cNvSpPr txBox="1"/>
          <p:nvPr/>
        </p:nvSpPr>
        <p:spPr>
          <a:xfrm>
            <a:off x="1232105" y="3644024"/>
            <a:ext cx="2472435" cy="276320"/>
          </a:xfrm>
          <a:prstGeom prst="rect">
            <a:avLst/>
          </a:prstGeom>
          <a:noFill/>
        </p:spPr>
        <p:txBody>
          <a:bodyPr wrap="square" lIns="0" tIns="0" rIns="0" bIns="0" rtlCol="0">
            <a:spAutoFit/>
          </a:bodyPr>
          <a:lstStyle/>
          <a:p>
            <a:pPr marL="0" indent="330669">
              <a:lnSpc>
                <a:spcPct val="100000"/>
              </a:lnSpc>
            </a:pPr>
            <a:r>
              <a:rPr lang="zh-CN" altLang="en-US" sz="900" spc="-159" b="1" dirty="0">
                <a:solidFill>
                  <a:srgbClr val="fefefe"/>
                </a:solidFill>
                <a:latin typeface="PMingLiU"/>
                <a:ea typeface="PMingLiU"/>
              </a:rPr>
              <a:t>予想される将来のフリーキャッシ</a:t>
            </a:r>
            <a:r>
              <a:rPr lang="zh-CN" altLang="en-US" sz="900" spc="-154" b="1" dirty="0">
                <a:solidFill>
                  <a:srgbClr val="fefefe"/>
                </a:solidFill>
                <a:latin typeface="PMingLiU"/>
                <a:ea typeface="PMingLiU"/>
              </a:rPr>
              <a:t>ュフロー</a:t>
            </a:r>
          </a:p>
          <a:p>
            <a:pPr marL="0">
              <a:lnSpc>
                <a:spcPct val="100000"/>
              </a:lnSpc>
            </a:pPr>
            <a:r>
              <a:rPr lang="zh-CN" altLang="en-US" sz="900" spc="-100" b="1" dirty="0">
                <a:solidFill>
                  <a:srgbClr val="fefefe"/>
                </a:solidFill>
                <a:latin typeface="PMingLiU"/>
                <a:ea typeface="PMingLiU"/>
              </a:rPr>
              <a:t>（ただし、将来であれ</a:t>
            </a:r>
            <a:r>
              <a:rPr lang="zh-CN" altLang="en-US" sz="900" spc="-94" b="1" dirty="0">
                <a:solidFill>
                  <a:srgbClr val="fefefe"/>
                </a:solidFill>
                <a:latin typeface="PMingLiU"/>
                <a:ea typeface="PMingLiU"/>
              </a:rPr>
              <a:t>ばあるほど不確実性が高まる）</a:t>
            </a:r>
          </a:p>
        </p:txBody>
      </p:sp>
      <p:sp>
        <p:nvSpPr>
          <p:cNvPr id="88" name="TextBox 88"/>
          <p:cNvSpPr txBox="1"/>
          <p:nvPr/>
        </p:nvSpPr>
        <p:spPr>
          <a:xfrm>
            <a:off x="5806536" y="3691628"/>
            <a:ext cx="421132" cy="245777"/>
          </a:xfrm>
          <a:prstGeom prst="rect">
            <a:avLst/>
          </a:prstGeom>
          <a:noFill/>
        </p:spPr>
        <p:txBody>
          <a:bodyPr wrap="square" lIns="0" tIns="0" rIns="0" bIns="0" rtlCol="0">
            <a:spAutoFit/>
          </a:bodyPr>
          <a:lstStyle/>
          <a:p>
            <a:pPr marL="0">
              <a:lnSpc>
                <a:spcPct val="100000"/>
              </a:lnSpc>
            </a:pPr>
            <a:r>
              <a:rPr lang="zh-CN" altLang="en-US" sz="800" spc="5" dirty="0">
                <a:solidFill>
                  <a:srgbClr val="000000"/>
                </a:solidFill>
                <a:latin typeface="PMingLiU"/>
                <a:ea typeface="PMingLiU"/>
              </a:rPr>
              <a:t>株主</a:t>
            </a:r>
            <a:r>
              <a:rPr lang="zh-CN" altLang="en-US" sz="800" dirty="0">
                <a:solidFill>
                  <a:srgbClr val="000000"/>
                </a:solidFill>
                <a:latin typeface="PMingLiU"/>
                <a:ea typeface="PMingLiU"/>
              </a:rPr>
              <a:t>価値</a:t>
            </a:r>
          </a:p>
          <a:p>
            <a:pPr marL="0" indent="102108">
              <a:lnSpc>
                <a:spcPct val="100000"/>
              </a:lnSpc>
            </a:pPr>
            <a:r>
              <a:rPr lang="zh-CN" altLang="en-US" sz="800" spc="-5" dirty="0">
                <a:solidFill>
                  <a:srgbClr val="000000"/>
                </a:solidFill>
                <a:latin typeface="PMingLiU"/>
                <a:ea typeface="PMingLiU"/>
              </a:rPr>
              <a:t>毀損</a:t>
            </a:r>
          </a:p>
        </p:txBody>
      </p:sp>
      <p:sp>
        <p:nvSpPr>
          <p:cNvPr id="89" name="TextBox 89"/>
          <p:cNvSpPr txBox="1"/>
          <p:nvPr/>
        </p:nvSpPr>
        <p:spPr>
          <a:xfrm>
            <a:off x="531422" y="4169304"/>
            <a:ext cx="8816912" cy="1767629"/>
          </a:xfrm>
          <a:prstGeom prst="rect">
            <a:avLst/>
          </a:prstGeom>
          <a:noFill/>
        </p:spPr>
        <p:txBody>
          <a:bodyPr wrap="square" lIns="0" tIns="0" rIns="0" bIns="0" rtlCol="0">
            <a:spAutoFit/>
          </a:bodyPr>
          <a:lstStyle/>
          <a:p>
            <a:pPr hangingPunct="0" marL="153923" indent="-153923">
              <a:lnSpc>
                <a:spcPct val="99583"/>
              </a:lnSpc>
            </a:pPr>
            <a:r>
              <a:rPr lang="en-US" altLang="zh-CN" sz="850" spc="-80" dirty="0">
                <a:solidFill>
                  <a:srgbClr val="000000"/>
                </a:solidFill>
                <a:latin typeface="Wingdings"/>
                <a:ea typeface="Wingdings"/>
              </a:rPr>
              <a:t></a:t>
            </a:r>
            <a:r>
              <a:rPr lang="en-US" altLang="zh-CN" sz="850" spc="-329" dirty="0">
                <a:solidFill>
                  <a:srgbClr val="000000"/>
                </a:solidFill>
                <a:latin typeface="Wingdings"/>
                <a:cs typeface="Wingdings"/>
              </a:rPr>
              <a:t> </a:t>
            </a:r>
            <a:r>
              <a:rPr lang="zh-CN" altLang="en-US" sz="1100" spc="-135" dirty="0">
                <a:solidFill>
                  <a:srgbClr val="000000"/>
                </a:solidFill>
                <a:latin typeface="PMingLiU"/>
                <a:ea typeface="PMingLiU"/>
              </a:rPr>
              <a:t>技術の進歩や規制、突発的な危機（災害・金融・政変等）によって事業環境は急速に変化する傾向が強まっており（</a:t>
            </a:r>
            <a:r>
              <a:rPr lang="en-US" altLang="zh-CN" sz="1100" spc="-120" dirty="0">
                <a:solidFill>
                  <a:srgbClr val="000000"/>
                </a:solidFill>
                <a:latin typeface="Arial"/>
                <a:ea typeface="Arial"/>
              </a:rPr>
              <a:t>VUCA</a:t>
            </a:r>
            <a:r>
              <a:rPr lang="zh-CN" altLang="en-US" sz="1100" spc="-135" dirty="0">
                <a:solidFill>
                  <a:srgbClr val="000000"/>
                </a:solidFill>
                <a:latin typeface="PMingLiU"/>
                <a:ea typeface="PMingLiU"/>
              </a:rPr>
              <a:t>）、将来のフリーキャッシュフロー</a:t>
            </a:r>
            <a:r>
              <a:rPr lang="zh-CN" altLang="en-US" sz="1100" spc="-169" dirty="0">
                <a:solidFill>
                  <a:srgbClr val="000000"/>
                </a:solidFill>
                <a:latin typeface="PMingLiU"/>
                <a:ea typeface="PMingLiU"/>
              </a:rPr>
              <a:t>の創出</a:t>
            </a:r>
            <a:r>
              <a:rPr lang="zh-CN" altLang="en-US" sz="1100" spc="-164" dirty="0">
                <a:solidFill>
                  <a:srgbClr val="000000"/>
                </a:solidFill>
                <a:latin typeface="PMingLiU"/>
                <a:ea typeface="PMingLiU"/>
              </a:rPr>
              <a:t>に対する不確実性が著しく高まっている。</a:t>
            </a:r>
          </a:p>
          <a:p>
            <a:pPr>
              <a:lnSpc>
                <a:spcPts val="500"/>
              </a:lnSpc>
            </a:pPr>
            <a:endParaRPr lang="en-US" dirty="0" smtClean="0"/>
          </a:p>
          <a:p>
            <a:pPr marL="0">
              <a:lnSpc>
                <a:spcPct val="105833"/>
              </a:lnSpc>
            </a:pPr>
            <a:r>
              <a:rPr lang="en-US" altLang="zh-CN" sz="850" spc="-94" dirty="0">
                <a:solidFill>
                  <a:srgbClr val="000000"/>
                </a:solidFill>
                <a:latin typeface="Wingdings"/>
                <a:ea typeface="Wingdings"/>
              </a:rPr>
              <a:t></a:t>
            </a:r>
            <a:r>
              <a:rPr lang="en-US" altLang="zh-CN" sz="850" spc="-189" dirty="0">
                <a:solidFill>
                  <a:srgbClr val="000000"/>
                </a:solidFill>
                <a:latin typeface="Wingdings"/>
                <a:cs typeface="Wingdings"/>
              </a:rPr>
              <a:t> </a:t>
            </a:r>
            <a:r>
              <a:rPr lang="zh-CN" altLang="en-US" sz="1100" spc="-169" dirty="0">
                <a:solidFill>
                  <a:srgbClr val="000000"/>
                </a:solidFill>
                <a:latin typeface="PMingLiU"/>
                <a:ea typeface="PMingLiU"/>
              </a:rPr>
              <a:t>投資家としては不確実性を極力排除し、フリーキャッシュフロー予測の確度を高める必要がある。</a:t>
            </a:r>
          </a:p>
          <a:p>
            <a:pPr>
              <a:lnSpc>
                <a:spcPts val="425"/>
              </a:lnSpc>
            </a:pPr>
            <a:endParaRPr lang="en-US" dirty="0" smtClean="0"/>
          </a:p>
          <a:p>
            <a:pPr marL="0">
              <a:lnSpc>
                <a:spcPct val="105833"/>
              </a:lnSpc>
            </a:pPr>
            <a:r>
              <a:rPr lang="en-US" altLang="zh-CN" sz="850" spc="-100" dirty="0">
                <a:solidFill>
                  <a:srgbClr val="000000"/>
                </a:solidFill>
                <a:latin typeface="Wingdings"/>
                <a:ea typeface="Wingdings"/>
              </a:rPr>
              <a:t></a:t>
            </a:r>
            <a:r>
              <a:rPr lang="en-US" altLang="zh-CN" sz="850" spc="-279" dirty="0">
                <a:solidFill>
                  <a:srgbClr val="000000"/>
                </a:solidFill>
                <a:latin typeface="Wingdings"/>
                <a:cs typeface="Wingdings"/>
              </a:rPr>
              <a:t> </a:t>
            </a:r>
            <a:r>
              <a:rPr lang="zh-CN" altLang="en-US" sz="1100" spc="-169" dirty="0">
                <a:solidFill>
                  <a:srgbClr val="000000"/>
                </a:solidFill>
                <a:latin typeface="PMingLiU"/>
                <a:ea typeface="PMingLiU"/>
              </a:rPr>
              <a:t>一方で、不確実性への対応はビジネスチャンスでもある。</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300"/>
              </a:lnSpc>
            </a:pPr>
            <a:endParaRPr lang="en-US" dirty="0" smtClean="0"/>
          </a:p>
          <a:p>
            <a:pPr marL="0" indent="2468259">
              <a:lnSpc>
                <a:spcPct val="107500"/>
              </a:lnSpc>
            </a:pPr>
            <a:r>
              <a:rPr lang="zh-CN" altLang="en-US" sz="1200" spc="-164" b="1" dirty="0">
                <a:solidFill>
                  <a:srgbClr val="fefefe"/>
                </a:solidFill>
                <a:latin typeface="PMingLiU"/>
                <a:ea typeface="PMingLiU"/>
              </a:rPr>
              <a:t>企業価値の「持続性」に関するリスクを</a:t>
            </a:r>
            <a:r>
              <a:rPr lang="en-US" altLang="zh-CN" sz="1200" spc="-129" b="1" dirty="0">
                <a:solidFill>
                  <a:srgbClr val="fefefe"/>
                </a:solidFill>
                <a:latin typeface="Arial"/>
                <a:ea typeface="Arial"/>
              </a:rPr>
              <a:t>ESG</a:t>
            </a:r>
            <a:r>
              <a:rPr lang="zh-CN" altLang="en-US" sz="1200" spc="-169" b="1" dirty="0">
                <a:solidFill>
                  <a:srgbClr val="fefefe"/>
                </a:solidFill>
                <a:latin typeface="PMingLiU"/>
                <a:ea typeface="PMingLiU"/>
              </a:rPr>
              <a:t>を切り口</a:t>
            </a:r>
            <a:r>
              <a:rPr lang="zh-CN" altLang="en-US" sz="1200" spc="-164" b="1" dirty="0">
                <a:solidFill>
                  <a:srgbClr val="fefefe"/>
                </a:solidFill>
                <a:latin typeface="PMingLiU"/>
                <a:ea typeface="PMingLiU"/>
              </a:rPr>
              <a:t>として評価。</a:t>
            </a:r>
          </a:p>
          <a:p>
            <a:pPr marL="0" indent="2096403">
              <a:lnSpc>
                <a:spcPct val="105833"/>
              </a:lnSpc>
              <a:spcBef>
                <a:spcPts val="189"/>
              </a:spcBef>
            </a:pPr>
            <a:r>
              <a:rPr lang="zh-CN" altLang="en-US" sz="1200" spc="-150" b="1" dirty="0">
                <a:solidFill>
                  <a:srgbClr val="fefefe"/>
                </a:solidFill>
                <a:latin typeface="PMingLiU"/>
                <a:ea typeface="PMingLiU"/>
              </a:rPr>
              <a:t>リス</a:t>
            </a:r>
            <a:r>
              <a:rPr lang="zh-CN" altLang="en-US" sz="1200" spc="-145" b="1" dirty="0">
                <a:solidFill>
                  <a:srgbClr val="fefefe"/>
                </a:solidFill>
                <a:latin typeface="PMingLiU"/>
                <a:ea typeface="PMingLiU"/>
              </a:rPr>
              <a:t>クが排除できなければ、資本コストの上昇を通じて企業価値は毀損する。</a:t>
            </a:r>
          </a:p>
        </p:txBody>
      </p:sp>
      <p:sp>
        <p:nvSpPr>
          <p:cNvPr id="90" name="TextBox 90"/>
          <p:cNvSpPr txBox="1"/>
          <p:nvPr/>
        </p:nvSpPr>
        <p:spPr>
          <a:xfrm>
            <a:off x="1548363" y="6321146"/>
            <a:ext cx="6806517" cy="459750"/>
          </a:xfrm>
          <a:prstGeom prst="rect">
            <a:avLst/>
          </a:prstGeom>
          <a:noFill/>
        </p:spPr>
        <p:txBody>
          <a:bodyPr wrap="square" lIns="0" tIns="0" rIns="0" bIns="0" rtlCol="0">
            <a:spAutoFit/>
          </a:bodyPr>
          <a:lstStyle/>
          <a:p>
            <a:pPr hangingPunct="0" marL="0" indent="21336">
              <a:lnSpc>
                <a:spcPct val="100000"/>
              </a:lnSpc>
            </a:pPr>
            <a:r>
              <a:rPr lang="en-US" altLang="zh-CN" sz="600" dirty="0">
                <a:solidFill>
                  <a:srgbClr val="a5a5a5"/>
                </a:solidFill>
                <a:latin typeface="Arial"/>
                <a:ea typeface="Arial"/>
              </a:rPr>
              <a:t>©</a:t>
            </a:r>
            <a:r>
              <a:rPr lang="en-US" altLang="zh-CN" sz="600" dirty="0">
                <a:solidFill>
                  <a:srgbClr val="a5a5a5"/>
                </a:solidFill>
                <a:latin typeface="Arial"/>
                <a:cs typeface="Arial"/>
              </a:rPr>
              <a:t> </a:t>
            </a:r>
            <a:r>
              <a:rPr lang="en-US" altLang="zh-CN" sz="600" dirty="0">
                <a:solidFill>
                  <a:srgbClr val="a5a5a5"/>
                </a:solidFill>
                <a:latin typeface="Arial"/>
                <a:ea typeface="Arial"/>
              </a:rPr>
              <a:t>2019</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AZSA</a:t>
            </a:r>
            <a:r>
              <a:rPr lang="en-US" altLang="zh-CN" sz="600" dirty="0">
                <a:solidFill>
                  <a:srgbClr val="a5a5a5"/>
                </a:solidFill>
                <a:latin typeface="Arial"/>
                <a:cs typeface="Arial"/>
              </a:rPr>
              <a:t> </a:t>
            </a:r>
            <a:r>
              <a:rPr lang="en-US" altLang="zh-CN" sz="600" dirty="0">
                <a:solidFill>
                  <a:srgbClr val="a5a5a5"/>
                </a:solidFill>
                <a:latin typeface="Arial"/>
                <a:ea typeface="Arial"/>
              </a:rPr>
              <a:t>LLC,</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limited</a:t>
            </a:r>
            <a:r>
              <a:rPr lang="en-US" altLang="zh-CN" sz="600" spc="5" dirty="0">
                <a:solidFill>
                  <a:srgbClr val="a5a5a5"/>
                </a:solidFill>
                <a:latin typeface="Arial"/>
                <a:cs typeface="Arial"/>
              </a:rPr>
              <a:t> </a:t>
            </a:r>
            <a:r>
              <a:rPr lang="en-US" altLang="zh-CN" sz="600" dirty="0">
                <a:solidFill>
                  <a:srgbClr val="a5a5a5"/>
                </a:solidFill>
                <a:latin typeface="Arial"/>
                <a:ea typeface="Arial"/>
              </a:rPr>
              <a:t>liability</a:t>
            </a:r>
            <a:r>
              <a:rPr lang="en-US" altLang="zh-CN" sz="600" dirty="0">
                <a:solidFill>
                  <a:srgbClr val="a5a5a5"/>
                </a:solidFill>
                <a:latin typeface="Arial"/>
                <a:cs typeface="Arial"/>
              </a:rPr>
              <a:t> </a:t>
            </a:r>
            <a:r>
              <a:rPr lang="en-US" altLang="zh-CN" sz="600" dirty="0">
                <a:solidFill>
                  <a:srgbClr val="a5a5a5"/>
                </a:solidFill>
                <a:latin typeface="Arial"/>
                <a:ea typeface="Arial"/>
              </a:rPr>
              <a:t>audit</a:t>
            </a:r>
            <a:r>
              <a:rPr lang="en-US" altLang="zh-CN" sz="600" spc="5" dirty="0">
                <a:solidFill>
                  <a:srgbClr val="a5a5a5"/>
                </a:solidFill>
                <a:latin typeface="Arial"/>
                <a:cs typeface="Arial"/>
              </a:rPr>
              <a:t> </a:t>
            </a:r>
            <a:r>
              <a:rPr lang="en-US" altLang="zh-CN" sz="600" dirty="0">
                <a:solidFill>
                  <a:srgbClr val="a5a5a5"/>
                </a:solidFill>
                <a:latin typeface="Arial"/>
                <a:ea typeface="Arial"/>
              </a:rPr>
              <a:t>corporation</a:t>
            </a:r>
            <a:r>
              <a:rPr lang="en-US" altLang="zh-CN" sz="600" spc="5" dirty="0">
                <a:solidFill>
                  <a:srgbClr val="a5a5a5"/>
                </a:solidFill>
                <a:latin typeface="Arial"/>
                <a:cs typeface="Arial"/>
              </a:rPr>
              <a:t> </a:t>
            </a:r>
            <a:r>
              <a:rPr lang="en-US" altLang="zh-CN" sz="600" dirty="0">
                <a:solidFill>
                  <a:srgbClr val="a5a5a5"/>
                </a:solidFill>
                <a:latin typeface="Arial"/>
                <a:ea typeface="Arial"/>
              </a:rPr>
              <a:t>incorporated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under</a:t>
            </a:r>
            <a:r>
              <a:rPr lang="en-US" altLang="zh-CN" sz="600" dirty="0">
                <a:solidFill>
                  <a:srgbClr val="a5a5a5"/>
                </a:solidFill>
                <a:latin typeface="Arial"/>
                <a:cs typeface="Arial"/>
              </a:rPr>
              <a:t> </a:t>
            </a:r>
            <a:r>
              <a:rPr lang="en-US" altLang="zh-CN" sz="600" dirty="0">
                <a:solidFill>
                  <a:srgbClr val="a5a5a5"/>
                </a:solidFill>
                <a:latin typeface="Arial"/>
                <a:ea typeface="Arial"/>
              </a:rPr>
              <a:t>the</a:t>
            </a:r>
            <a:r>
              <a:rPr lang="en-US" altLang="zh-CN" sz="600" spc="5" dirty="0">
                <a:solidFill>
                  <a:srgbClr val="a5a5a5"/>
                </a:solidFill>
                <a:latin typeface="Arial"/>
                <a:cs typeface="Arial"/>
              </a:rPr>
              <a:t> </a:t>
            </a:r>
            <a:r>
              <a:rPr lang="en-US" altLang="zh-CN" sz="600" dirty="0">
                <a:solidFill>
                  <a:srgbClr val="a5a5a5"/>
                </a:solidFill>
                <a:latin typeface="Arial"/>
                <a:ea typeface="Arial"/>
              </a:rPr>
              <a:t>Japanese</a:t>
            </a:r>
            <a:r>
              <a:rPr lang="en-US" altLang="zh-CN" sz="600" spc="5" dirty="0">
                <a:solidFill>
                  <a:srgbClr val="a5a5a5"/>
                </a:solidFill>
                <a:latin typeface="Arial"/>
                <a:cs typeface="Arial"/>
              </a:rPr>
              <a:t> </a:t>
            </a:r>
            <a:r>
              <a:rPr lang="en-US" altLang="zh-CN" sz="600" dirty="0">
                <a:solidFill>
                  <a:srgbClr val="a5a5a5"/>
                </a:solidFill>
                <a:latin typeface="Arial"/>
                <a:ea typeface="Arial"/>
              </a:rPr>
              <a:t>Certified</a:t>
            </a:r>
            <a:r>
              <a:rPr lang="en-US" altLang="zh-CN" sz="600" spc="5" dirty="0">
                <a:solidFill>
                  <a:srgbClr val="a5a5a5"/>
                </a:solidFill>
                <a:latin typeface="Arial"/>
                <a:cs typeface="Arial"/>
              </a:rPr>
              <a:t> </a:t>
            </a:r>
            <a:r>
              <a:rPr lang="en-US" altLang="zh-CN" sz="600" dirty="0">
                <a:solidFill>
                  <a:srgbClr val="a5a5a5"/>
                </a:solidFill>
                <a:latin typeface="Arial"/>
                <a:ea typeface="Arial"/>
              </a:rPr>
              <a:t>Public</a:t>
            </a:r>
            <a:r>
              <a:rPr lang="en-US" altLang="zh-CN" sz="600" dirty="0">
                <a:solidFill>
                  <a:srgbClr val="a5a5a5"/>
                </a:solidFill>
                <a:latin typeface="Arial"/>
                <a:cs typeface="Arial"/>
              </a:rPr>
              <a:t> </a:t>
            </a:r>
            <a:r>
              <a:rPr lang="en-US" altLang="zh-CN" sz="600" dirty="0">
                <a:solidFill>
                  <a:srgbClr val="a5a5a5"/>
                </a:solidFill>
                <a:latin typeface="Arial"/>
                <a:ea typeface="Arial"/>
              </a:rPr>
              <a:t>Accountants</a:t>
            </a:r>
            <a:r>
              <a:rPr lang="en-US" altLang="zh-CN" sz="600" spc="5" dirty="0">
                <a:solidFill>
                  <a:srgbClr val="a5a5a5"/>
                </a:solidFill>
                <a:latin typeface="Arial"/>
                <a:cs typeface="Arial"/>
              </a:rPr>
              <a:t> </a:t>
            </a:r>
            <a:r>
              <a:rPr lang="en-US" altLang="zh-CN" sz="600" dirty="0">
                <a:solidFill>
                  <a:srgbClr val="a5a5a5"/>
                </a:solidFill>
                <a:latin typeface="Arial"/>
                <a:ea typeface="Arial"/>
              </a:rPr>
              <a:t>Law</a:t>
            </a:r>
            <a:r>
              <a:rPr lang="en-US" altLang="zh-CN" sz="600" spc="5" dirty="0">
                <a:solidFill>
                  <a:srgbClr val="a5a5a5"/>
                </a:solidFill>
                <a:latin typeface="Arial"/>
                <a:cs typeface="Arial"/>
              </a:rPr>
              <a:t> </a:t>
            </a:r>
            <a:r>
              <a:rPr lang="en-US" altLang="zh-CN" sz="600" dirty="0">
                <a:solidFill>
                  <a:srgbClr val="a5a5a5"/>
                </a:solidFill>
                <a:latin typeface="Arial"/>
                <a:ea typeface="Arial"/>
              </a:rPr>
              <a:t>and</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the</a:t>
            </a:r>
            <a:r>
              <a:rPr lang="en-US" altLang="zh-CN" sz="600"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network</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independent</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firms</a:t>
            </a:r>
            <a:r>
              <a:rPr lang="en-US" altLang="zh-CN" sz="600" dirty="0">
                <a:solidFill>
                  <a:srgbClr val="a5a5a5"/>
                </a:solidFill>
                <a:latin typeface="Arial"/>
                <a:cs typeface="Arial"/>
              </a:rPr>
              <a:t> </a:t>
            </a:r>
            <a:r>
              <a:rPr lang="en-US" altLang="zh-CN" sz="600" dirty="0">
                <a:solidFill>
                  <a:srgbClr val="a5a5a5"/>
                </a:solidFill>
                <a:latin typeface="Arial"/>
                <a:ea typeface="Arial"/>
              </a:rPr>
              <a:t>affiliated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with</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Cooperative</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Swiss</a:t>
            </a:r>
            <a:r>
              <a:rPr lang="en-US" altLang="zh-CN" sz="600" spc="5" dirty="0">
                <a:solidFill>
                  <a:srgbClr val="a5a5a5"/>
                </a:solidFill>
                <a:latin typeface="Arial"/>
                <a:cs typeface="Arial"/>
              </a:rPr>
              <a:t> </a:t>
            </a:r>
            <a:r>
              <a:rPr lang="en-US" altLang="zh-CN" sz="600" dirty="0">
                <a:solidFill>
                  <a:srgbClr val="a5a5a5"/>
                </a:solidFill>
                <a:latin typeface="Arial"/>
                <a:ea typeface="Arial"/>
              </a:rPr>
              <a:t>entity.</a:t>
            </a:r>
            <a:r>
              <a:rPr lang="en-US" altLang="zh-CN" sz="600" spc="5" dirty="0">
                <a:solidFill>
                  <a:srgbClr val="a5a5a5"/>
                </a:solidFill>
                <a:latin typeface="Arial"/>
                <a:cs typeface="Arial"/>
              </a:rPr>
              <a:t> </a:t>
            </a:r>
            <a:r>
              <a:rPr lang="en-US" altLang="zh-CN" sz="600" dirty="0">
                <a:solidFill>
                  <a:srgbClr val="a5a5a5"/>
                </a:solidFill>
                <a:latin typeface="Arial"/>
                <a:ea typeface="Arial"/>
              </a:rPr>
              <a:t>All</a:t>
            </a:r>
            <a:r>
              <a:rPr lang="en-US" altLang="zh-CN" sz="600" spc="5" dirty="0">
                <a:solidFill>
                  <a:srgbClr val="a5a5a5"/>
                </a:solidFill>
                <a:latin typeface="Arial"/>
                <a:cs typeface="Arial"/>
              </a:rPr>
              <a:t> </a:t>
            </a:r>
            <a:r>
              <a:rPr lang="en-US" altLang="zh-CN" sz="600" dirty="0">
                <a:solidFill>
                  <a:srgbClr val="a5a5a5"/>
                </a:solidFill>
                <a:latin typeface="Arial"/>
                <a:ea typeface="Arial"/>
              </a:rPr>
              <a:t>rights</a:t>
            </a:r>
            <a:r>
              <a:rPr lang="en-US" altLang="zh-CN" sz="600" spc="5" dirty="0">
                <a:solidFill>
                  <a:srgbClr val="a5a5a5"/>
                </a:solidFill>
                <a:latin typeface="Arial"/>
                <a:cs typeface="Arial"/>
              </a:rPr>
              <a:t> </a:t>
            </a:r>
            <a:r>
              <a:rPr lang="en-US" altLang="zh-CN" sz="600" dirty="0">
                <a:solidFill>
                  <a:srgbClr val="a5a5a5"/>
                </a:solidFill>
                <a:latin typeface="Arial"/>
                <a:ea typeface="Arial"/>
              </a:rPr>
              <a:t>reserved.</a:t>
            </a:r>
          </a:p>
          <a:p>
            <a:pPr>
              <a:lnSpc>
                <a:spcPts val="1460"/>
              </a:lnSpc>
            </a:pPr>
            <a:endParaRPr lang="en-US" dirty="0" smtClean="0"/>
          </a:p>
          <a:p>
            <a:pPr marL="0" indent="2433848">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
        <p:nvSpPr>
          <p:cNvPr id="91" name="TextBox 91"/>
          <p:cNvSpPr txBox="1"/>
          <p:nvPr/>
        </p:nvSpPr>
        <p:spPr>
          <a:xfrm>
            <a:off x="9351612" y="6320899"/>
            <a:ext cx="190545" cy="137160"/>
          </a:xfrm>
          <a:prstGeom prst="rect">
            <a:avLst/>
          </a:prstGeom>
          <a:noFill/>
        </p:spPr>
        <p:txBody>
          <a:bodyPr wrap="square" lIns="0" tIns="0" rIns="0" bIns="0" rtlCol="0">
            <a:spAutoFit/>
          </a:bodyPr>
          <a:lstStyle/>
          <a:p>
            <a:pPr marL="0">
              <a:lnSpc>
                <a:spcPct val="100000"/>
              </a:lnSpc>
            </a:pPr>
            <a:r>
              <a:rPr lang="en-US" altLang="zh-CN" sz="900" spc="-15" dirty="0">
                <a:solidFill>
                  <a:srgbClr val="00328c"/>
                </a:solidFill>
                <a:latin typeface="Arial"/>
                <a:ea typeface="Arial"/>
              </a:rPr>
              <a:t>3</a:t>
            </a:r>
          </a:p>
        </p:txBody>
      </p:sp>
      <p:graphicFrame>
        <p:nvGraphicFramePr>
          <p:cNvPr id="2" name="object 2"/>
          <p:cNvGraphicFramePr>
            <a:graphicFrameLocks noGrp="1"/>
          </p:cNvGraphicFramePr>
          <p:nvPr/>
        </p:nvGraphicFramePr>
        <p:xfrm>
          <a:off x="1240024" y="2139698"/>
          <a:ext cx="2929324" cy="833780"/>
        </p:xfrm>
        <a:graphic>
          <a:graphicData uri="http://schemas.openxmlformats.org/drawingml/2006/table">
            <a:tbl>
              <a:tblPr firstRow="1" bandRow="1">
                <a:tableStyleId>{2D5ABB26-0587-4C30-8999-92F81FD0307C}</a:tableStyleId>
              </a:tblPr>
              <a:tblGrid>
                <a:gridCol w="223485"/>
                <a:gridCol w="570219"/>
                <a:gridCol w="543525"/>
                <a:gridCol w="512885"/>
                <a:gridCol w="600665"/>
                <a:gridCol w="478542"/>
              </a:tblGrid>
              <a:tr h="192020">
                <a:tc gridSpan="6">
                  <a:txBody>
                    <a:bodyPr/>
                    <a:lstStyle/>
                    <a:p>
                      <a:pPr>
                        <a:lnSpc>
                          <a:spcPct val="100000"/>
                        </a:lnSpc>
                      </a:pPr>
                      <a:r>
                        <a:rPr lang="en-US" altLang="zh-CN" sz="600" dirty="0">
                          <a:solidFill>
                            <a:srgbClr val="000000"/>
                          </a:solidFill>
                          <a:latin typeface="Times New Roman"/>
                          <a:ea typeface="Times New Roman"/>
                        </a:rPr>
                        <a:t> </a:t>
                      </a: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r>
              <a:tr h="144777">
                <a:tc gridSpan="5">
                  <a:txBody>
                    <a:bodyPr/>
                    <a:lstStyle/>
                    <a:p>
                      <a:pPr>
                        <a:lnSpc>
                          <a:spcPct val="100000"/>
                        </a:lnSpc>
                      </a:pPr>
                      <a:r>
                        <a:rPr lang="en-US" altLang="zh-CN" sz="600" dirty="0">
                          <a:solidFill>
                            <a:srgbClr val="000000"/>
                          </a:solidFill>
                          <a:latin typeface="Times New Roman"/>
                          <a:ea typeface="Times New Roman"/>
                        </a:rPr>
                        <a:t> </a:t>
                      </a: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rowSpan="4">
                  <a:txBody>
                    <a:bodyPr/>
                    <a:lstStyle/>
                    <a:p>
                      <a:pPr>
                        <a:lnSpc>
                          <a:spcPct val="100000"/>
                        </a:lnSpc>
                      </a:pPr>
                      <a:r>
                        <a:rPr lang="en-US" altLang="zh-CN" sz="600" dirty="0">
                          <a:solidFill>
                            <a:srgbClr val="000000"/>
                          </a:solidFill>
                          <a:latin typeface="Times New Roman"/>
                          <a:ea typeface="Times New Roman"/>
                        </a:rPr>
                        <a:t> </a:t>
                      </a:r>
                    </a:p>
                  </a:txBody>
                  <a:tcPr marL="0" marR="0" marT="0" marB="0">
                    <a:lnL w="12700">
                      <a:solidFill>
                        <a:srgbClr val="7D7D7D"/>
                      </a:solidFill>
                      <a:prstDash val="solid"/>
                    </a:lnL>
                  </a:tcPr>
                </a:tc>
              </a:tr>
              <a:tr h="137165">
                <a:tc gridSpan="4">
                  <a:txBody>
                    <a:bodyPr/>
                    <a:lstStyle/>
                    <a:p>
                      <a:pPr marL="0" indent="289872">
                        <a:lnSpc>
                          <a:spcPct val="106250"/>
                        </a:lnSpc>
                      </a:pPr>
                      <a:r>
                        <a:rPr lang="zh-CN" altLang="en-US" sz="1050" spc="-244" b="1" dirty="0">
                          <a:solidFill>
                            <a:srgbClr val="000000"/>
                          </a:solidFill>
                          <a:latin typeface="PMingLiU"/>
                          <a:ea typeface="PMingLiU"/>
                        </a:rPr>
                        <a:t>不確実性が高まる</a:t>
                      </a:r>
                      <a:r>
                        <a:rPr lang="zh-CN" altLang="en-US" sz="1050" spc="-234" b="1" dirty="0">
                          <a:solidFill>
                            <a:srgbClr val="000000"/>
                          </a:solidFill>
                          <a:latin typeface="PMingLiU"/>
                          <a:ea typeface="PMingLiU"/>
                        </a:rPr>
                        <a:t>と割引率である</a:t>
                      </a: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rowSpan="3">
                  <a:txBody>
                    <a:bodyPr/>
                    <a:lstStyle/>
                    <a:p>
                      <a:pPr>
                        <a:lnSpc>
                          <a:spcPts val="839"/>
                        </a:lnSpc>
                      </a:pPr>
                      <a:endParaRPr lang="en-US" dirty="0" smtClean="0"/>
                    </a:p>
                    <a:p>
                      <a:pPr marL="0" indent="-861238">
                        <a:lnSpc>
                          <a:spcPct val="108333"/>
                        </a:lnSpc>
                      </a:pPr>
                      <a:r>
                        <a:rPr lang="en-US" altLang="zh-CN" sz="1050" spc="-44" b="1" dirty="0">
                          <a:solidFill>
                            <a:srgbClr val="000000"/>
                          </a:solidFill>
                          <a:latin typeface="Arial"/>
                          <a:ea typeface="Arial"/>
                        </a:rPr>
                        <a:t>WACC</a:t>
                      </a:r>
                      <a:r>
                        <a:rPr lang="zh-CN" altLang="en-US" sz="1050" spc="-65" b="1" dirty="0">
                          <a:solidFill>
                            <a:srgbClr val="000000"/>
                          </a:solidFill>
                          <a:latin typeface="PMingLiU"/>
                          <a:ea typeface="PMingLiU"/>
                        </a:rPr>
                        <a:t>）が</a:t>
                      </a:r>
                      <a:r>
                        <a:rPr lang="zh-CN" altLang="en-US" sz="1050" spc="-60" b="1" dirty="0">
                          <a:solidFill>
                            <a:srgbClr val="000000"/>
                          </a:solidFill>
                          <a:latin typeface="PMingLiU"/>
                          <a:ea typeface="PMingLiU"/>
                        </a:rPr>
                        <a:t>上昇する</a:t>
                      </a:r>
                    </a:p>
                  </a:txBody>
                  <a:tcPr marL="0" marR="0" marT="0" marB="0">
                    <a:lnL w="12700">
                      <a:solidFill>
                        <a:srgbClr val="7D7D7D"/>
                      </a:solidFill>
                      <a:prstDash val="solid"/>
                    </a:lnL>
                    <a:lnR w="12700">
                      <a:solidFill>
                        <a:srgbClr val="7D7D7D"/>
                      </a:solidFill>
                      <a:prstDash val="solid"/>
                    </a:lnR>
                  </a:tcPr>
                </a:tc>
                <a:tc vMerge="1">
                  <a:txBody>
                    <a:bodyPr/>
                    <a:lstStyle/>
                    <a:p>
                      <a:pPr/>
                    </a:p>
                  </a:txBody>
                  <a:tcPr marL="0" marR="0" marT="0" marB="0">
                    <a:lnL w="12700">
                      <a:solidFill>
                        <a:srgbClr val="7D7D7D"/>
                      </a:solidFill>
                      <a:prstDash val="solid"/>
                    </a:lnL>
                  </a:tcPr>
                </a:tc>
              </a:tr>
              <a:tr h="140204">
                <a:tc gridSpan="3">
                  <a:txBody>
                    <a:bodyPr/>
                    <a:lstStyle/>
                    <a:p>
                      <a:pPr marL="0" indent="289872">
                        <a:lnSpc>
                          <a:spcPct val="106250"/>
                        </a:lnSpc>
                      </a:pPr>
                      <a:r>
                        <a:rPr lang="zh-CN" altLang="en-US" sz="1050" spc="-125" b="1" dirty="0">
                          <a:solidFill>
                            <a:srgbClr val="000000"/>
                          </a:solidFill>
                          <a:latin typeface="PMingLiU"/>
                          <a:ea typeface="PMingLiU"/>
                        </a:rPr>
                        <a:t>資本コ</a:t>
                      </a:r>
                      <a:r>
                        <a:rPr lang="zh-CN" altLang="en-US" sz="1050" spc="-120" b="1" dirty="0">
                          <a:solidFill>
                            <a:srgbClr val="000000"/>
                          </a:solidFill>
                          <a:latin typeface="PMingLiU"/>
                          <a:ea typeface="PMingLiU"/>
                        </a:rPr>
                        <a:t>スト（</a:t>
                      </a: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hMerge="1">
                  <a:txBody>
                    <a:bodyPr/>
                    <a:lstStyle/>
                    <a:p>
                      <a:pPr/>
                    </a:p>
                  </a:txBody>
                  <a:tcPr marL="0" marR="0" marT="0" marB="0">
                    <a:lnR w="12700">
                      <a:solidFill>
                        <a:srgbClr val="7D7D7D"/>
                      </a:solidFill>
                      <a:prstDash val="solid"/>
                    </a:lnR>
                    <a:lnT w="12700">
                      <a:solidFill>
                        <a:srgbClr val="7D7D7D"/>
                      </a:solidFill>
                      <a:prstDash val="solid"/>
                    </a:lnT>
                    <a:lnB w="12700">
                      <a:solidFill>
                        <a:srgbClr val="7D7D7D"/>
                      </a:solidFill>
                      <a:prstDash val="solid"/>
                    </a:lnB>
                  </a:tcPr>
                </a:tc>
                <a:tc rowSpan="2">
                  <a:txBody>
                    <a:bodyPr/>
                    <a:lstStyle/>
                    <a:p>
                      <a:pPr>
                        <a:lnSpc>
                          <a:spcPct val="100000"/>
                        </a:lnSpc>
                      </a:pPr>
                      <a:r>
                        <a:rPr lang="en-US" altLang="zh-CN" sz="600" dirty="0">
                          <a:solidFill>
                            <a:srgbClr val="000000"/>
                          </a:solidFill>
                          <a:latin typeface="Times New Roman"/>
                          <a:ea typeface="Times New Roman"/>
                        </a:rPr>
                        <a:t> </a:t>
                      </a:r>
                    </a:p>
                  </a:txBody>
                  <a:tcPr marL="0" marR="0" marT="0" marB="0">
                    <a:lnL w="12700">
                      <a:solidFill>
                        <a:srgbClr val="7D7D7D"/>
                      </a:solidFill>
                      <a:prstDash val="solid"/>
                    </a:lnL>
                    <a:lnR w="12700">
                      <a:solidFill>
                        <a:srgbClr val="7D7D7D"/>
                      </a:solidFill>
                      <a:prstDash val="solid"/>
                    </a:lnR>
                  </a:tcPr>
                </a:tc>
                <a:tc vMerge="1">
                  <a:txBody>
                    <a:bodyPr/>
                    <a:lstStyle/>
                    <a:p>
                      <a:pPr/>
                    </a:p>
                  </a:txBody>
                  <a:tcPr marL="0" marR="0" marT="0" marB="0">
                    <a:lnL w="12700">
                      <a:solidFill>
                        <a:srgbClr val="7D7D7D"/>
                      </a:solidFill>
                      <a:prstDash val="solid"/>
                    </a:lnL>
                    <a:lnR w="12700">
                      <a:solidFill>
                        <a:srgbClr val="7D7D7D"/>
                      </a:solidFill>
                      <a:prstDash val="solid"/>
                    </a:lnR>
                  </a:tcPr>
                </a:tc>
                <a:tc vMerge="1">
                  <a:txBody>
                    <a:bodyPr/>
                    <a:lstStyle/>
                    <a:p>
                      <a:pPr/>
                    </a:p>
                  </a:txBody>
                  <a:tcPr marL="0" marR="0" marT="0" marB="0">
                    <a:lnL w="12700">
                      <a:solidFill>
                        <a:srgbClr val="7D7D7D"/>
                      </a:solidFill>
                      <a:prstDash val="solid"/>
                    </a:lnL>
                  </a:tcPr>
                </a:tc>
              </a:tr>
              <a:tr h="75944">
                <a:tc gridSpan="2">
                  <a:txBody>
                    <a:bodyPr/>
                    <a:lstStyle/>
                    <a:p>
                      <a:pPr>
                        <a:lnSpc>
                          <a:spcPct val="100000"/>
                        </a:lnSpc>
                      </a:pPr>
                      <a:r>
                        <a:rPr lang="en-US" altLang="zh-CN" sz="600" dirty="0">
                          <a:solidFill>
                            <a:srgbClr val="000000"/>
                          </a:solidFill>
                          <a:latin typeface="Times New Roman"/>
                          <a:ea typeface="Times New Roman"/>
                        </a:rPr>
                        <a:t> </a:t>
                      </a:r>
                    </a:p>
                  </a:txBody>
                  <a:tcPr marL="0" marR="0" marT="0" marB="0">
                    <a:lnR w="12700">
                      <a:solidFill>
                        <a:srgbClr val="7D7D7D"/>
                      </a:solidFill>
                      <a:prstDash val="solid"/>
                    </a:lnR>
                    <a:lnT w="12700">
                      <a:solidFill>
                        <a:srgbClr val="7D7D7D"/>
                      </a:solidFill>
                      <a:prstDash val="solid"/>
                    </a:lnT>
                  </a:tcPr>
                </a:tc>
                <a:tc hMerge="1">
                  <a:txBody>
                    <a:bodyPr/>
                    <a:lstStyle/>
                    <a:p>
                      <a:pPr/>
                    </a:p>
                  </a:txBody>
                  <a:tcPr marL="0" marR="0" marT="0" marB="0">
                    <a:lnR w="12700">
                      <a:solidFill>
                        <a:srgbClr val="7D7D7D"/>
                      </a:solidFill>
                      <a:prstDash val="solid"/>
                    </a:lnR>
                    <a:lnT w="12700">
                      <a:solidFill>
                        <a:srgbClr val="7D7D7D"/>
                      </a:solidFill>
                      <a:prstDash val="solid"/>
                    </a:lnT>
                  </a:tcPr>
                </a:tc>
                <a:tc>
                  <a:txBody>
                    <a:bodyPr/>
                    <a:lstStyle/>
                    <a:p>
                      <a:pPr>
                        <a:lnSpc>
                          <a:spcPct val="100000"/>
                        </a:lnSpc>
                      </a:pPr>
                      <a:r>
                        <a:rPr lang="en-US" altLang="zh-CN" sz="600" dirty="0">
                          <a:solidFill>
                            <a:srgbClr val="000000"/>
                          </a:solidFill>
                          <a:latin typeface="Times New Roman"/>
                          <a:ea typeface="Times New Roman"/>
                        </a:rPr>
                        <a:t> </a:t>
                      </a:r>
                    </a:p>
                  </a:txBody>
                  <a:tcPr marL="0" marR="0" marT="0" marB="0">
                    <a:lnL w="12700">
                      <a:solidFill>
                        <a:srgbClr val="7D7D7D"/>
                      </a:solidFill>
                      <a:prstDash val="solid"/>
                    </a:lnL>
                    <a:lnR w="12700">
                      <a:solidFill>
                        <a:srgbClr val="7D7D7D"/>
                      </a:solidFill>
                      <a:prstDash val="solid"/>
                    </a:lnR>
                  </a:tcPr>
                </a:tc>
                <a:tc vMerge="1">
                  <a:txBody>
                    <a:bodyPr/>
                    <a:lstStyle/>
                    <a:p>
                      <a:pPr/>
                    </a:p>
                  </a:txBody>
                  <a:tcPr marL="0" marR="0" marT="0" marB="0">
                    <a:lnL w="12700">
                      <a:solidFill>
                        <a:srgbClr val="7D7D7D"/>
                      </a:solidFill>
                      <a:prstDash val="solid"/>
                    </a:lnL>
                    <a:lnR w="12700">
                      <a:solidFill>
                        <a:srgbClr val="7D7D7D"/>
                      </a:solidFill>
                      <a:prstDash val="solid"/>
                    </a:lnR>
                  </a:tcPr>
                </a:tc>
                <a:tc vMerge="1">
                  <a:txBody>
                    <a:bodyPr/>
                    <a:lstStyle/>
                    <a:p>
                      <a:pPr/>
                    </a:p>
                  </a:txBody>
                  <a:tcPr marL="0" marR="0" marT="0" marB="0">
                    <a:lnL w="12700">
                      <a:solidFill>
                        <a:srgbClr val="7D7D7D"/>
                      </a:solidFill>
                      <a:prstDash val="solid"/>
                    </a:lnL>
                    <a:lnR w="12700">
                      <a:solidFill>
                        <a:srgbClr val="7D7D7D"/>
                      </a:solidFill>
                      <a:prstDash val="solid"/>
                    </a:lnR>
                  </a:tcPr>
                </a:tc>
                <a:tc vMerge="1">
                  <a:txBody>
                    <a:bodyPr/>
                    <a:lstStyle/>
                    <a:p>
                      <a:pPr/>
                    </a:p>
                  </a:txBody>
                  <a:tcPr marL="0" marR="0" marT="0" marB="0">
                    <a:lnL w="12700">
                      <a:solidFill>
                        <a:srgbClr val="7D7D7D"/>
                      </a:solidFill>
                      <a:prstDash val="solid"/>
                    </a:lnL>
                  </a:tcPr>
                </a:tc>
              </a:tr>
              <a:tr h="143668">
                <a:tc>
                  <a:txBody>
                    <a:bodyPr/>
                    <a:lstStyle/>
                    <a:p>
                      <a:pPr>
                        <a:lnSpc>
                          <a:spcPct val="100000"/>
                        </a:lnSpc>
                      </a:pPr>
                      <a:r>
                        <a:rPr lang="en-US" altLang="zh-CN" sz="600" dirty="0">
                          <a:solidFill>
                            <a:srgbClr val="000000"/>
                          </a:solidFill>
                          <a:latin typeface="Times New Roman"/>
                          <a:ea typeface="Times New Roman"/>
                        </a:rPr>
                        <a:t> </a:t>
                      </a:r>
                    </a:p>
                  </a:txBody>
                  <a:tcPr marL="0" marR="0" marT="0" marB="0">
                    <a:lnR w="12700">
                      <a:solidFill>
                        <a:srgbClr val="7D7D7D"/>
                      </a:solidFill>
                      <a:prstDash val="solid"/>
                    </a:lnR>
                    <a:lnT w="12700">
                      <a:solidFill>
                        <a:srgbClr val="7D7D7D"/>
                      </a:solidFill>
                      <a:prstDash val="solid"/>
                    </a:lnT>
                  </a:tcPr>
                </a:tc>
                <a:tc>
                  <a:txBody>
                    <a:bodyPr/>
                    <a:lstStyle/>
                    <a:p>
                      <a:pPr>
                        <a:lnSpc>
                          <a:spcPct val="100000"/>
                        </a:lnSpc>
                      </a:pPr>
                      <a:r>
                        <a:rPr lang="en-US" altLang="zh-CN" sz="600" dirty="0">
                          <a:solidFill>
                            <a:srgbClr val="000000"/>
                          </a:solidFill>
                          <a:latin typeface="Times New Roman"/>
                          <a:ea typeface="Times New Roman"/>
                        </a:rPr>
                        <a:t> </a:t>
                      </a:r>
                    </a:p>
                  </a:txBody>
                  <a:tcPr marL="0" marR="0" marT="0" marB="0">
                    <a:lnL w="12700">
                      <a:solidFill>
                        <a:srgbClr val="7D7D7D"/>
                      </a:solidFill>
                      <a:prstDash val="solid"/>
                    </a:lnL>
                    <a:lnR w="12700">
                      <a:solidFill>
                        <a:srgbClr val="7D7D7D"/>
                      </a:solidFill>
                      <a:prstDash val="solid"/>
                    </a:lnR>
                  </a:tcPr>
                </a:tc>
                <a:tc>
                  <a:txBody>
                    <a:bodyPr/>
                    <a:lstStyle/>
                    <a:p>
                      <a:pPr>
                        <a:lnSpc>
                          <a:spcPct val="100000"/>
                        </a:lnSpc>
                      </a:pPr>
                      <a:r>
                        <a:rPr lang="en-US" altLang="zh-CN" sz="600" dirty="0">
                          <a:solidFill>
                            <a:srgbClr val="000000"/>
                          </a:solidFill>
                          <a:latin typeface="Times New Roman"/>
                          <a:ea typeface="Times New Roman"/>
                        </a:rPr>
                        <a:t> </a:t>
                      </a:r>
                    </a:p>
                  </a:txBody>
                  <a:tcPr marL="0" marR="0" marT="0" marB="0">
                    <a:lnL w="12700">
                      <a:solidFill>
                        <a:srgbClr val="7D7D7D"/>
                      </a:solidFill>
                      <a:prstDash val="solid"/>
                    </a:lnL>
                  </a:tcPr>
                </a:tc>
                <a:tc gridSpan="3">
                  <a:txBody>
                    <a:bodyPr/>
                    <a:lstStyle/>
                    <a:p>
                      <a:pPr>
                        <a:lnSpc>
                          <a:spcPct val="100000"/>
                        </a:lnSpc>
                      </a:pPr>
                      <a:r>
                        <a:rPr lang="en-US" altLang="zh-CN" sz="600" dirty="0">
                          <a:solidFill>
                            <a:srgbClr val="000000"/>
                          </a:solidFill>
                          <a:latin typeface="Times New Roman"/>
                          <a:ea typeface="Times New Roman"/>
                        </a:rPr>
                        <a:t> </a:t>
                      </a:r>
                    </a:p>
                  </a:txBody>
                  <a:tcPr marL="0" marR="0" marT="0" marB="0"/>
                </a:tc>
                <a:tc hMerge="1">
                  <a:txBody>
                    <a:bodyPr/>
                    <a:lstStyle/>
                    <a:p>
                      <a:pPr/>
                    </a:p>
                  </a:txBody>
                  <a:tcPr marL="0" marR="0" marT="0" marB="0"/>
                </a:tc>
                <a:tc hMerge="1">
                  <a:txBody>
                    <a:bodyPr/>
                    <a:lstStyle/>
                    <a:p>
                      <a:pPr/>
                    </a:p>
                  </a:txBody>
                  <a:tcPr marL="0" marR="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Picture 94">
					</p:cNvPr>
          <p:cNvPicPr>
            <a:picLocks noChangeAspect="1"/>
          </p:cNvPicPr>
          <p:nvPr/>
        </p:nvPicPr>
        <p:blipFill>
          <a:blip r:embed="rId2"/>
          <a:stretch>
            <a:fillRect/>
          </a:stretch>
        </p:blipFill>
        <p:spPr>
          <a:xfrm>
            <a:off x="480059" y="6309360"/>
            <a:ext cx="434340" cy="182880"/>
          </a:xfrm>
          <a:prstGeom prst="rect">
            <a:avLst/>
          </a:prstGeom>
        </p:spPr>
      </p:pic>
      <p:sp>
        <p:nvSpPr>
          <p:cNvPr id="94" name="Freeform 94"> 
				</p:cNvPr>
          <p:cNvSpPr/>
          <p:nvPr/>
        </p:nvSpPr>
        <p:spPr>
          <a:xfrm>
            <a:off x="3321050" y="2190750"/>
            <a:ext cx="6350" cy="2736850"/>
          </a:xfrm>
          <a:custGeom>
            <a:avLst/>
            <a:gdLst>
              <a:gd name="connsiteX0" fmla="*/ 11938 w 6350"/>
              <a:gd name="connsiteY0" fmla="*/ 8382 h 2736850"/>
              <a:gd name="connsiteX1" fmla="*/ 11938 w 6350"/>
              <a:gd name="connsiteY1" fmla="*/ 2739390 h 2736850"/>
            </a:gdLst>
            <a:ahLst/>
            <a:cxnLst>
              <a:cxn ang="0">
                <a:pos x="connsiteX0" y="connsiteY0"/>
              </a:cxn>
              <a:cxn ang="0">
                <a:pos x="connsiteX1" y="connsiteY1"/>
              </a:cxn>
            </a:cxnLst>
            <a:rect l="l" t="t" r="r" b="b"/>
            <a:pathLst>
              <a:path w="6350" h="2736850">
                <a:moveTo>
                  <a:pt x="11938" y="8382"/>
                </a:moveTo>
                <a:lnTo>
                  <a:pt x="11938"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5"> 
				</p:cNvPr>
          <p:cNvSpPr/>
          <p:nvPr/>
        </p:nvSpPr>
        <p:spPr>
          <a:xfrm>
            <a:off x="3689350" y="2190750"/>
            <a:ext cx="6350" cy="2736850"/>
          </a:xfrm>
          <a:custGeom>
            <a:avLst/>
            <a:gdLst>
              <a:gd name="connsiteX0" fmla="*/ 18542 w 6350"/>
              <a:gd name="connsiteY0" fmla="*/ 8382 h 2736850"/>
              <a:gd name="connsiteX1" fmla="*/ 18542 w 6350"/>
              <a:gd name="connsiteY1" fmla="*/ 2739390 h 2736850"/>
            </a:gdLst>
            <a:ahLst/>
            <a:cxnLst>
              <a:cxn ang="0">
                <a:pos x="connsiteX0" y="connsiteY0"/>
              </a:cxn>
              <a:cxn ang="0">
                <a:pos x="connsiteX1" y="connsiteY1"/>
              </a:cxn>
            </a:cxnLst>
            <a:rect l="l" t="t" r="r" b="b"/>
            <a:pathLst>
              <a:path w="6350" h="2736850">
                <a:moveTo>
                  <a:pt x="18542" y="8382"/>
                </a:moveTo>
                <a:lnTo>
                  <a:pt x="18542"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6" name="Freeform 96"> 
				</p:cNvPr>
          <p:cNvSpPr/>
          <p:nvPr/>
        </p:nvSpPr>
        <p:spPr>
          <a:xfrm>
            <a:off x="4070350" y="2190750"/>
            <a:ext cx="6350" cy="2736850"/>
          </a:xfrm>
          <a:custGeom>
            <a:avLst/>
            <a:gdLst>
              <a:gd name="connsiteX0" fmla="*/ 12446 w 6350"/>
              <a:gd name="connsiteY0" fmla="*/ 8382 h 2736850"/>
              <a:gd name="connsiteX1" fmla="*/ 12446 w 6350"/>
              <a:gd name="connsiteY1" fmla="*/ 2739390 h 2736850"/>
            </a:gdLst>
            <a:ahLst/>
            <a:cxnLst>
              <a:cxn ang="0">
                <a:pos x="connsiteX0" y="connsiteY0"/>
              </a:cxn>
              <a:cxn ang="0">
                <a:pos x="connsiteX1" y="connsiteY1"/>
              </a:cxn>
            </a:cxnLst>
            <a:rect l="l" t="t" r="r" b="b"/>
            <a:pathLst>
              <a:path w="6350" h="2736850">
                <a:moveTo>
                  <a:pt x="12446" y="8382"/>
                </a:moveTo>
                <a:lnTo>
                  <a:pt x="12446"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7" name="Freeform 97"> 
				</p:cNvPr>
          <p:cNvSpPr/>
          <p:nvPr/>
        </p:nvSpPr>
        <p:spPr>
          <a:xfrm>
            <a:off x="4451350" y="2190750"/>
            <a:ext cx="6350" cy="2736850"/>
          </a:xfrm>
          <a:custGeom>
            <a:avLst/>
            <a:gdLst>
              <a:gd name="connsiteX0" fmla="*/ 6350 w 6350"/>
              <a:gd name="connsiteY0" fmla="*/ 8382 h 2736850"/>
              <a:gd name="connsiteX1" fmla="*/ 6350 w 6350"/>
              <a:gd name="connsiteY1" fmla="*/ 2739390 h 2736850"/>
            </a:gdLst>
            <a:ahLst/>
            <a:cxnLst>
              <a:cxn ang="0">
                <a:pos x="connsiteX0" y="connsiteY0"/>
              </a:cxn>
              <a:cxn ang="0">
                <a:pos x="connsiteX1" y="connsiteY1"/>
              </a:cxn>
            </a:cxnLst>
            <a:rect l="l" t="t" r="r" b="b"/>
            <a:pathLst>
              <a:path w="6350" h="2736850">
                <a:moveTo>
                  <a:pt x="6350" y="8382"/>
                </a:moveTo>
                <a:lnTo>
                  <a:pt x="6350"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8" name="Freeform 98"> 
				</p:cNvPr>
          <p:cNvSpPr/>
          <p:nvPr/>
        </p:nvSpPr>
        <p:spPr>
          <a:xfrm>
            <a:off x="4819650" y="2190750"/>
            <a:ext cx="6350" cy="2736850"/>
          </a:xfrm>
          <a:custGeom>
            <a:avLst/>
            <a:gdLst>
              <a:gd name="connsiteX0" fmla="*/ 12954 w 6350"/>
              <a:gd name="connsiteY0" fmla="*/ 8382 h 2736850"/>
              <a:gd name="connsiteX1" fmla="*/ 12954 w 6350"/>
              <a:gd name="connsiteY1" fmla="*/ 2739390 h 2736850"/>
            </a:gdLst>
            <a:ahLst/>
            <a:cxnLst>
              <a:cxn ang="0">
                <a:pos x="connsiteX0" y="connsiteY0"/>
              </a:cxn>
              <a:cxn ang="0">
                <a:pos x="connsiteX1" y="connsiteY1"/>
              </a:cxn>
            </a:cxnLst>
            <a:rect l="l" t="t" r="r" b="b"/>
            <a:pathLst>
              <a:path w="6350" h="2736850">
                <a:moveTo>
                  <a:pt x="12954" y="8382"/>
                </a:moveTo>
                <a:lnTo>
                  <a:pt x="12954"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9" name="Freeform 99"> 
				</p:cNvPr>
          <p:cNvSpPr/>
          <p:nvPr/>
        </p:nvSpPr>
        <p:spPr>
          <a:xfrm>
            <a:off x="5200650" y="2190750"/>
            <a:ext cx="6350" cy="2736850"/>
          </a:xfrm>
          <a:custGeom>
            <a:avLst/>
            <a:gdLst>
              <a:gd name="connsiteX0" fmla="*/ 6858 w 6350"/>
              <a:gd name="connsiteY0" fmla="*/ 8382 h 2736850"/>
              <a:gd name="connsiteX1" fmla="*/ 6858 w 6350"/>
              <a:gd name="connsiteY1" fmla="*/ 2739390 h 2736850"/>
            </a:gdLst>
            <a:ahLst/>
            <a:cxnLst>
              <a:cxn ang="0">
                <a:pos x="connsiteX0" y="connsiteY0"/>
              </a:cxn>
              <a:cxn ang="0">
                <a:pos x="connsiteX1" y="connsiteY1"/>
              </a:cxn>
            </a:cxnLst>
            <a:rect l="l" t="t" r="r" b="b"/>
            <a:pathLst>
              <a:path w="6350" h="2736850">
                <a:moveTo>
                  <a:pt x="6858" y="8382"/>
                </a:moveTo>
                <a:lnTo>
                  <a:pt x="6858"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0" name="Freeform 100"> 
				</p:cNvPr>
          <p:cNvSpPr/>
          <p:nvPr/>
        </p:nvSpPr>
        <p:spPr>
          <a:xfrm>
            <a:off x="5568950" y="2190750"/>
            <a:ext cx="6350" cy="2736850"/>
          </a:xfrm>
          <a:custGeom>
            <a:avLst/>
            <a:gdLst>
              <a:gd name="connsiteX0" fmla="*/ 13461 w 6350"/>
              <a:gd name="connsiteY0" fmla="*/ 8382 h 2736850"/>
              <a:gd name="connsiteX1" fmla="*/ 13461 w 6350"/>
              <a:gd name="connsiteY1" fmla="*/ 2739390 h 2736850"/>
            </a:gdLst>
            <a:ahLst/>
            <a:cxnLst>
              <a:cxn ang="0">
                <a:pos x="connsiteX0" y="connsiteY0"/>
              </a:cxn>
              <a:cxn ang="0">
                <a:pos x="connsiteX1" y="connsiteY1"/>
              </a:cxn>
            </a:cxnLst>
            <a:rect l="l" t="t" r="r" b="b"/>
            <a:pathLst>
              <a:path w="6350" h="2736850">
                <a:moveTo>
                  <a:pt x="13461" y="8382"/>
                </a:moveTo>
                <a:lnTo>
                  <a:pt x="13461"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1" name="Freeform 101"> 
				</p:cNvPr>
          <p:cNvSpPr/>
          <p:nvPr/>
        </p:nvSpPr>
        <p:spPr>
          <a:xfrm>
            <a:off x="5949950" y="2190750"/>
            <a:ext cx="6350" cy="2736850"/>
          </a:xfrm>
          <a:custGeom>
            <a:avLst/>
            <a:gdLst>
              <a:gd name="connsiteX0" fmla="*/ 7366 w 6350"/>
              <a:gd name="connsiteY0" fmla="*/ 8382 h 2736850"/>
              <a:gd name="connsiteX1" fmla="*/ 7366 w 6350"/>
              <a:gd name="connsiteY1" fmla="*/ 2739390 h 2736850"/>
            </a:gdLst>
            <a:ahLst/>
            <a:cxnLst>
              <a:cxn ang="0">
                <a:pos x="connsiteX0" y="connsiteY0"/>
              </a:cxn>
              <a:cxn ang="0">
                <a:pos x="connsiteX1" y="connsiteY1"/>
              </a:cxn>
            </a:cxnLst>
            <a:rect l="l" t="t" r="r" b="b"/>
            <a:pathLst>
              <a:path w="6350" h="2736850">
                <a:moveTo>
                  <a:pt x="7366" y="8382"/>
                </a:moveTo>
                <a:lnTo>
                  <a:pt x="7366"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2" name="Freeform 102"> 
				</p:cNvPr>
          <p:cNvSpPr/>
          <p:nvPr/>
        </p:nvSpPr>
        <p:spPr>
          <a:xfrm>
            <a:off x="6318250" y="2190750"/>
            <a:ext cx="6350" cy="2736850"/>
          </a:xfrm>
          <a:custGeom>
            <a:avLst/>
            <a:gdLst>
              <a:gd name="connsiteX0" fmla="*/ 12446 w 6350"/>
              <a:gd name="connsiteY0" fmla="*/ 8382 h 2736850"/>
              <a:gd name="connsiteX1" fmla="*/ 12446 w 6350"/>
              <a:gd name="connsiteY1" fmla="*/ 2739390 h 2736850"/>
            </a:gdLst>
            <a:ahLst/>
            <a:cxnLst>
              <a:cxn ang="0">
                <a:pos x="connsiteX0" y="connsiteY0"/>
              </a:cxn>
              <a:cxn ang="0">
                <a:pos x="connsiteX1" y="connsiteY1"/>
              </a:cxn>
            </a:cxnLst>
            <a:rect l="l" t="t" r="r" b="b"/>
            <a:pathLst>
              <a:path w="6350" h="2736850">
                <a:moveTo>
                  <a:pt x="12446" y="8382"/>
                </a:moveTo>
                <a:lnTo>
                  <a:pt x="12446"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3" name="Freeform 103"> 
				</p:cNvPr>
          <p:cNvSpPr/>
          <p:nvPr/>
        </p:nvSpPr>
        <p:spPr>
          <a:xfrm>
            <a:off x="2940050" y="2406650"/>
            <a:ext cx="2165350" cy="247650"/>
          </a:xfrm>
          <a:custGeom>
            <a:avLst/>
            <a:gdLst>
              <a:gd name="connsiteX0" fmla="*/ 18033 w 2165350"/>
              <a:gd name="connsiteY0" fmla="*/ 248158 h 247650"/>
              <a:gd name="connsiteX1" fmla="*/ 2166873 w 2165350"/>
              <a:gd name="connsiteY1" fmla="*/ 248158 h 247650"/>
              <a:gd name="connsiteX2" fmla="*/ 2166873 w 2165350"/>
              <a:gd name="connsiteY2" fmla="*/ 8877 h 247650"/>
              <a:gd name="connsiteX3" fmla="*/ 18033 w 2165350"/>
              <a:gd name="connsiteY3" fmla="*/ 8877 h 247650"/>
              <a:gd name="connsiteX4" fmla="*/ 18033 w 2165350"/>
              <a:gd name="connsiteY4" fmla="*/ 248158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5350" h="247650">
                <a:moveTo>
                  <a:pt x="18033" y="248158"/>
                </a:moveTo>
                <a:lnTo>
                  <a:pt x="2166873" y="248158"/>
                </a:lnTo>
                <a:lnTo>
                  <a:pt x="2166873" y="8877"/>
                </a:lnTo>
                <a:lnTo>
                  <a:pt x="18033" y="8877"/>
                </a:lnTo>
                <a:lnTo>
                  <a:pt x="18033" y="248158"/>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4" name="Freeform 104"> 
				</p:cNvPr>
          <p:cNvSpPr/>
          <p:nvPr/>
        </p:nvSpPr>
        <p:spPr>
          <a:xfrm>
            <a:off x="2940050" y="3308350"/>
            <a:ext cx="1682750" cy="247650"/>
          </a:xfrm>
          <a:custGeom>
            <a:avLst/>
            <a:gdLst>
              <a:gd name="connsiteX0" fmla="*/ 18033 w 1682750"/>
              <a:gd name="connsiteY0" fmla="*/ 256286 h 247650"/>
              <a:gd name="connsiteX1" fmla="*/ 1692909 w 1682750"/>
              <a:gd name="connsiteY1" fmla="*/ 256286 h 247650"/>
              <a:gd name="connsiteX2" fmla="*/ 1692909 w 1682750"/>
              <a:gd name="connsiteY2" fmla="*/ 18542 h 247650"/>
              <a:gd name="connsiteX3" fmla="*/ 18033 w 1682750"/>
              <a:gd name="connsiteY3" fmla="*/ 18542 h 247650"/>
              <a:gd name="connsiteX4" fmla="*/ 18033 w 1682750"/>
              <a:gd name="connsiteY4" fmla="*/ 256286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2750" h="247650">
                <a:moveTo>
                  <a:pt x="18033" y="256286"/>
                </a:moveTo>
                <a:lnTo>
                  <a:pt x="1692909" y="256286"/>
                </a:lnTo>
                <a:lnTo>
                  <a:pt x="1692909" y="18542"/>
                </a:lnTo>
                <a:lnTo>
                  <a:pt x="18033" y="18542"/>
                </a:lnTo>
                <a:lnTo>
                  <a:pt x="18033" y="256286"/>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5" name="Freeform 105"> 
				</p:cNvPr>
          <p:cNvSpPr/>
          <p:nvPr/>
        </p:nvSpPr>
        <p:spPr>
          <a:xfrm>
            <a:off x="2940050" y="4222750"/>
            <a:ext cx="1492250" cy="247650"/>
          </a:xfrm>
          <a:custGeom>
            <a:avLst/>
            <a:gdLst>
              <a:gd name="connsiteX0" fmla="*/ 18033 w 1492250"/>
              <a:gd name="connsiteY0" fmla="*/ 253238 h 247650"/>
              <a:gd name="connsiteX1" fmla="*/ 1499361 w 1492250"/>
              <a:gd name="connsiteY1" fmla="*/ 253238 h 247650"/>
              <a:gd name="connsiteX2" fmla="*/ 1499361 w 1492250"/>
              <a:gd name="connsiteY2" fmla="*/ 13970 h 247650"/>
              <a:gd name="connsiteX3" fmla="*/ 18033 w 1492250"/>
              <a:gd name="connsiteY3" fmla="*/ 13970 h 247650"/>
              <a:gd name="connsiteX4" fmla="*/ 18033 w 1492250"/>
              <a:gd name="connsiteY4" fmla="*/ 253238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2250" h="247650">
                <a:moveTo>
                  <a:pt x="18033" y="253238"/>
                </a:moveTo>
                <a:lnTo>
                  <a:pt x="1499361" y="253238"/>
                </a:lnTo>
                <a:lnTo>
                  <a:pt x="1499361" y="13970"/>
                </a:lnTo>
                <a:lnTo>
                  <a:pt x="18033" y="13970"/>
                </a:lnTo>
                <a:lnTo>
                  <a:pt x="18033" y="253238"/>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6" name="Freeform 106"> 
				</p:cNvPr>
          <p:cNvSpPr/>
          <p:nvPr/>
        </p:nvSpPr>
        <p:spPr>
          <a:xfrm>
            <a:off x="2940050" y="2647950"/>
            <a:ext cx="2051050" cy="234950"/>
          </a:xfrm>
          <a:custGeom>
            <a:avLst/>
            <a:gdLst>
              <a:gd name="connsiteX0" fmla="*/ 18033 w 2051050"/>
              <a:gd name="connsiteY0" fmla="*/ 244602 h 234950"/>
              <a:gd name="connsiteX1" fmla="*/ 2063241 w 2051050"/>
              <a:gd name="connsiteY1" fmla="*/ 244602 h 234950"/>
              <a:gd name="connsiteX2" fmla="*/ 2063241 w 2051050"/>
              <a:gd name="connsiteY2" fmla="*/ 6858 h 234950"/>
              <a:gd name="connsiteX3" fmla="*/ 18033 w 2051050"/>
              <a:gd name="connsiteY3" fmla="*/ 6858 h 234950"/>
              <a:gd name="connsiteX4" fmla="*/ 18033 w 2051050"/>
              <a:gd name="connsiteY4" fmla="*/ 244602 h 23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050" h="234950">
                <a:moveTo>
                  <a:pt x="18033" y="244602"/>
                </a:moveTo>
                <a:lnTo>
                  <a:pt x="2063241" y="244602"/>
                </a:lnTo>
                <a:lnTo>
                  <a:pt x="2063241" y="6858"/>
                </a:lnTo>
                <a:lnTo>
                  <a:pt x="18033" y="6858"/>
                </a:lnTo>
                <a:lnTo>
                  <a:pt x="18033" y="244602"/>
                </a:lnTo>
                <a:close/>
              </a:path>
            </a:pathLst>
          </a:custGeom>
          <a:solidFill>
            <a:srgbClr val="f58c2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7" name="Freeform 107"> 
				</p:cNvPr>
          <p:cNvSpPr/>
          <p:nvPr/>
        </p:nvSpPr>
        <p:spPr>
          <a:xfrm>
            <a:off x="2940050" y="3549650"/>
            <a:ext cx="2965450" cy="247650"/>
          </a:xfrm>
          <a:custGeom>
            <a:avLst/>
            <a:gdLst>
              <a:gd name="connsiteX0" fmla="*/ 18033 w 2965450"/>
              <a:gd name="connsiteY0" fmla="*/ 254254 h 247650"/>
              <a:gd name="connsiteX1" fmla="*/ 2971545 w 2965450"/>
              <a:gd name="connsiteY1" fmla="*/ 254254 h 247650"/>
              <a:gd name="connsiteX2" fmla="*/ 2971545 w 2965450"/>
              <a:gd name="connsiteY2" fmla="*/ 14986 h 247650"/>
              <a:gd name="connsiteX3" fmla="*/ 18033 w 2965450"/>
              <a:gd name="connsiteY3" fmla="*/ 14986 h 247650"/>
              <a:gd name="connsiteX4" fmla="*/ 18033 w 2965450"/>
              <a:gd name="connsiteY4" fmla="*/ 254254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450" h="247650">
                <a:moveTo>
                  <a:pt x="18033" y="254254"/>
                </a:moveTo>
                <a:lnTo>
                  <a:pt x="2971545" y="254254"/>
                </a:lnTo>
                <a:lnTo>
                  <a:pt x="2971545" y="14986"/>
                </a:lnTo>
                <a:lnTo>
                  <a:pt x="18033" y="14986"/>
                </a:lnTo>
                <a:lnTo>
                  <a:pt x="18033" y="254254"/>
                </a:lnTo>
                <a:close/>
              </a:path>
            </a:pathLst>
          </a:custGeom>
          <a:solidFill>
            <a:srgbClr val="f58c2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8" name="Freeform 108"> 
				</p:cNvPr>
          <p:cNvSpPr/>
          <p:nvPr/>
        </p:nvSpPr>
        <p:spPr>
          <a:xfrm>
            <a:off x="2940050" y="4464050"/>
            <a:ext cx="577850" cy="247650"/>
          </a:xfrm>
          <a:custGeom>
            <a:avLst/>
            <a:gdLst>
              <a:gd name="connsiteX0" fmla="*/ 18033 w 577850"/>
              <a:gd name="connsiteY0" fmla="*/ 249682 h 247650"/>
              <a:gd name="connsiteX1" fmla="*/ 586485 w 577850"/>
              <a:gd name="connsiteY1" fmla="*/ 249682 h 247650"/>
              <a:gd name="connsiteX2" fmla="*/ 586485 w 577850"/>
              <a:gd name="connsiteY2" fmla="*/ 11938 h 247650"/>
              <a:gd name="connsiteX3" fmla="*/ 18033 w 577850"/>
              <a:gd name="connsiteY3" fmla="*/ 11938 h 247650"/>
              <a:gd name="connsiteX4" fmla="*/ 18033 w 577850"/>
              <a:gd name="connsiteY4" fmla="*/ 249682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7850" h="247650">
                <a:moveTo>
                  <a:pt x="18033" y="249682"/>
                </a:moveTo>
                <a:lnTo>
                  <a:pt x="586485" y="249682"/>
                </a:lnTo>
                <a:lnTo>
                  <a:pt x="586485" y="11938"/>
                </a:lnTo>
                <a:lnTo>
                  <a:pt x="18033" y="11938"/>
                </a:lnTo>
                <a:lnTo>
                  <a:pt x="18033" y="249682"/>
                </a:lnTo>
                <a:close/>
              </a:path>
            </a:pathLst>
          </a:custGeom>
          <a:solidFill>
            <a:srgbClr val="f58c2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9" name="Freeform 109"> 
				</p:cNvPr>
          <p:cNvSpPr/>
          <p:nvPr/>
        </p:nvSpPr>
        <p:spPr>
          <a:xfrm>
            <a:off x="2940050" y="2190750"/>
            <a:ext cx="6350" cy="2736850"/>
          </a:xfrm>
          <a:custGeom>
            <a:avLst/>
            <a:gdLst>
              <a:gd name="connsiteX0" fmla="*/ 18033 w 6350"/>
              <a:gd name="connsiteY0" fmla="*/ 8382 h 2736850"/>
              <a:gd name="connsiteX1" fmla="*/ 18033 w 6350"/>
              <a:gd name="connsiteY1" fmla="*/ 2739390 h 2736850"/>
            </a:gdLst>
            <a:ahLst/>
            <a:cxnLst>
              <a:cxn ang="0">
                <a:pos x="connsiteX0" y="connsiteY0"/>
              </a:cxn>
              <a:cxn ang="0">
                <a:pos x="connsiteX1" y="connsiteY1"/>
              </a:cxn>
            </a:cxnLst>
            <a:rect l="l" t="t" r="r" b="b"/>
            <a:pathLst>
              <a:path w="6350" h="2736850">
                <a:moveTo>
                  <a:pt x="18033" y="8382"/>
                </a:moveTo>
                <a:lnTo>
                  <a:pt x="18033" y="2739390"/>
                </a:lnTo>
              </a:path>
            </a:pathLst>
          </a:custGeom>
          <a:ln w="9144">
            <a:solidFill>
              <a:srgbClr val="d8d8d8">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0" name="Freeform 110"> 
				</p:cNvPr>
          <p:cNvSpPr/>
          <p:nvPr/>
        </p:nvSpPr>
        <p:spPr>
          <a:xfrm>
            <a:off x="2597150" y="5137150"/>
            <a:ext cx="69850" cy="57150"/>
          </a:xfrm>
          <a:custGeom>
            <a:avLst/>
            <a:gdLst>
              <a:gd name="connsiteX0" fmla="*/ 16510 w 69850"/>
              <a:gd name="connsiteY0" fmla="*/ 6350 h 57150"/>
              <a:gd name="connsiteX1" fmla="*/ 72898 w 69850"/>
              <a:gd name="connsiteY1" fmla="*/ 6350 h 57150"/>
              <a:gd name="connsiteX2" fmla="*/ 72898 w 69850"/>
              <a:gd name="connsiteY2" fmla="*/ 62738 h 57150"/>
              <a:gd name="connsiteX3" fmla="*/ 16510 w 69850"/>
              <a:gd name="connsiteY3" fmla="*/ 62738 h 57150"/>
              <a:gd name="connsiteX4" fmla="*/ 16510 w 69850"/>
              <a:gd name="connsiteY4" fmla="*/ 63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50" h="57150">
                <a:moveTo>
                  <a:pt x="16510" y="6350"/>
                </a:moveTo>
                <a:lnTo>
                  <a:pt x="72898" y="6350"/>
                </a:lnTo>
                <a:lnTo>
                  <a:pt x="72898" y="62738"/>
                </a:lnTo>
                <a:lnTo>
                  <a:pt x="16510" y="62738"/>
                </a:lnTo>
                <a:lnTo>
                  <a:pt x="16510" y="6350"/>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1" name="Freeform 111"> 
				</p:cNvPr>
          <p:cNvSpPr/>
          <p:nvPr/>
        </p:nvSpPr>
        <p:spPr>
          <a:xfrm>
            <a:off x="3016250" y="5137150"/>
            <a:ext cx="57150" cy="57150"/>
          </a:xfrm>
          <a:custGeom>
            <a:avLst/>
            <a:gdLst>
              <a:gd name="connsiteX0" fmla="*/ 8889 w 57150"/>
              <a:gd name="connsiteY0" fmla="*/ 6350 h 57150"/>
              <a:gd name="connsiteX1" fmla="*/ 66801 w 57150"/>
              <a:gd name="connsiteY1" fmla="*/ 6350 h 57150"/>
              <a:gd name="connsiteX2" fmla="*/ 66801 w 57150"/>
              <a:gd name="connsiteY2" fmla="*/ 62738 h 57150"/>
              <a:gd name="connsiteX3" fmla="*/ 8889 w 57150"/>
              <a:gd name="connsiteY3" fmla="*/ 62738 h 57150"/>
              <a:gd name="connsiteX4" fmla="*/ 8889 w 57150"/>
              <a:gd name="connsiteY4" fmla="*/ 63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8889" y="6350"/>
                </a:moveTo>
                <a:lnTo>
                  <a:pt x="66801" y="6350"/>
                </a:lnTo>
                <a:lnTo>
                  <a:pt x="66801" y="62738"/>
                </a:lnTo>
                <a:lnTo>
                  <a:pt x="8889" y="62738"/>
                </a:lnTo>
                <a:lnTo>
                  <a:pt x="8889" y="6350"/>
                </a:lnTo>
                <a:close/>
              </a:path>
            </a:pathLst>
          </a:custGeom>
          <a:solidFill>
            <a:srgbClr val="f58c2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2" name="Freeform 112"> 
				</p:cNvPr>
          <p:cNvSpPr/>
          <p:nvPr/>
        </p:nvSpPr>
        <p:spPr>
          <a:xfrm>
            <a:off x="869950" y="3143250"/>
            <a:ext cx="5645150" cy="781050"/>
          </a:xfrm>
          <a:custGeom>
            <a:avLst/>
            <a:gdLst>
              <a:gd name="connsiteX0" fmla="*/ 18541 w 5645150"/>
              <a:gd name="connsiteY0" fmla="*/ 400050 h 781050"/>
              <a:gd name="connsiteX1" fmla="*/ 2836417 w 5645150"/>
              <a:gd name="connsiteY1" fmla="*/ 17526 h 781050"/>
              <a:gd name="connsiteX2" fmla="*/ 5654294 w 5645150"/>
              <a:gd name="connsiteY2" fmla="*/ 400050 h 781050"/>
              <a:gd name="connsiteX3" fmla="*/ 2836417 w 5645150"/>
              <a:gd name="connsiteY3" fmla="*/ 782574 h 781050"/>
              <a:gd name="connsiteX4" fmla="*/ 18541 w 5645150"/>
              <a:gd name="connsiteY4" fmla="*/ 400050 h 781050"/>
              <a:gd name="connsiteX5" fmla="*/ 18541 w 5645150"/>
              <a:gd name="connsiteY5" fmla="*/ 400050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5150" h="781050">
                <a:moveTo>
                  <a:pt x="18541" y="400050"/>
                </a:moveTo>
                <a:cubicBezTo>
                  <a:pt x="18541" y="188785"/>
                  <a:pt x="1280147" y="17526"/>
                  <a:pt x="2836417" y="17526"/>
                </a:cubicBezTo>
                <a:cubicBezTo>
                  <a:pt x="4392688" y="17526"/>
                  <a:pt x="5654294" y="188785"/>
                  <a:pt x="5654294" y="400050"/>
                </a:cubicBezTo>
                <a:cubicBezTo>
                  <a:pt x="5654294" y="611314"/>
                  <a:pt x="4392688" y="782574"/>
                  <a:pt x="2836417" y="782574"/>
                </a:cubicBezTo>
                <a:cubicBezTo>
                  <a:pt x="1280147" y="782574"/>
                  <a:pt x="18541" y="611314"/>
                  <a:pt x="18541" y="400050"/>
                </a:cubicBezTo>
                <a:lnTo>
                  <a:pt x="18541" y="400050"/>
                </a:lnTo>
                <a:close/>
              </a:path>
            </a:pathLst>
          </a:custGeom>
          <a:solidFill>
            <a:srgbClr val="00009f">
              <a:alpha val="0"/>
            </a:srgbClr>
          </a:solidFill>
          <a:ln w="12191">
            <a:solidFill>
              <a:srgbClr val="ba1e49">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3" name="TextBox 113"/>
          <p:cNvSpPr txBox="1"/>
          <p:nvPr/>
        </p:nvSpPr>
        <p:spPr>
          <a:xfrm>
            <a:off x="488950" y="417992"/>
            <a:ext cx="7403696" cy="2305881"/>
          </a:xfrm>
          <a:prstGeom prst="rect">
            <a:avLst/>
          </a:prstGeom>
          <a:noFill/>
        </p:spPr>
        <p:txBody>
          <a:bodyPr wrap="square" lIns="0" tIns="0" rIns="0" bIns="0" rtlCol="0">
            <a:spAutoFit/>
          </a:bodyPr>
          <a:lstStyle/>
          <a:p>
            <a:pPr marL="0">
              <a:lnSpc>
                <a:spcPct val="106666"/>
              </a:lnSpc>
            </a:pPr>
            <a:r>
              <a:rPr lang="en-US" altLang="zh-CN" sz="3200" spc="-159" dirty="0">
                <a:solidFill>
                  <a:srgbClr val="00328c"/>
                </a:solidFill>
                <a:latin typeface="Arial"/>
                <a:ea typeface="Arial"/>
              </a:rPr>
              <a:t>ESG</a:t>
            </a:r>
            <a:r>
              <a:rPr lang="en-US" altLang="zh-CN" sz="3200" spc="-60" dirty="0">
                <a:solidFill>
                  <a:srgbClr val="00328c"/>
                </a:solidFill>
                <a:latin typeface="Arial"/>
                <a:cs typeface="Arial"/>
              </a:rPr>
              <a:t> </a:t>
            </a:r>
            <a:r>
              <a:rPr lang="en-US" altLang="zh-CN" sz="3200" spc="-119" dirty="0">
                <a:solidFill>
                  <a:srgbClr val="00328c"/>
                </a:solidFill>
                <a:latin typeface="Arial"/>
                <a:ea typeface="Arial"/>
              </a:rPr>
              <a:t>–</a:t>
            </a:r>
            <a:r>
              <a:rPr lang="en-US" altLang="zh-CN" sz="3200" spc="-65" dirty="0">
                <a:solidFill>
                  <a:srgbClr val="00328c"/>
                </a:solidFill>
                <a:latin typeface="Arial"/>
                <a:cs typeface="Arial"/>
              </a:rPr>
              <a:t> </a:t>
            </a:r>
            <a:r>
              <a:rPr lang="en-US" altLang="zh-CN" sz="3200" spc="-150" dirty="0">
                <a:solidFill>
                  <a:srgbClr val="00328c"/>
                </a:solidFill>
                <a:latin typeface="Arial"/>
                <a:ea typeface="Arial"/>
              </a:rPr>
              <a:t>ES</a:t>
            </a:r>
            <a:r>
              <a:rPr lang="zh-CN" altLang="en-US" sz="3200" spc="-225" dirty="0">
                <a:solidFill>
                  <a:srgbClr val="00328c"/>
                </a:solidFill>
                <a:latin typeface="PMingLiU"/>
                <a:ea typeface="PMingLiU"/>
              </a:rPr>
              <a:t>についての企業と機関投資家認識</a:t>
            </a:r>
          </a:p>
          <a:p>
            <a:pPr>
              <a:lnSpc>
                <a:spcPts val="1000"/>
              </a:lnSpc>
            </a:pPr>
            <a:endParaRPr lang="en-US" dirty="0" smtClean="0"/>
          </a:p>
          <a:p>
            <a:pPr>
              <a:lnSpc>
                <a:spcPts val="1000"/>
              </a:lnSpc>
            </a:pPr>
            <a:endParaRPr lang="en-US" dirty="0" smtClean="0"/>
          </a:p>
          <a:p>
            <a:pPr>
              <a:lnSpc>
                <a:spcPts val="1335"/>
              </a:lnSpc>
            </a:pPr>
            <a:endParaRPr lang="en-US" dirty="0" smtClean="0"/>
          </a:p>
          <a:p>
            <a:pPr hangingPunct="0" marL="107931">
              <a:lnSpc>
                <a:spcPct val="101666"/>
              </a:lnSpc>
            </a:pPr>
            <a:r>
              <a:rPr lang="en-US" altLang="zh-CN" sz="1200" spc="-80" b="1" dirty="0">
                <a:solidFill>
                  <a:srgbClr val="000000"/>
                </a:solidFill>
                <a:latin typeface="Arial"/>
                <a:ea typeface="Arial"/>
              </a:rPr>
              <a:t>KPMG</a:t>
            </a:r>
            <a:r>
              <a:rPr lang="zh-CN" altLang="en-US" sz="1200" spc="-104" b="1" dirty="0">
                <a:solidFill>
                  <a:srgbClr val="000000"/>
                </a:solidFill>
                <a:latin typeface="PMingLiU"/>
                <a:ea typeface="PMingLiU"/>
              </a:rPr>
              <a:t>が企業と機関投資家（日本在住の日系・外資系のアセットマネジャー）に実施</a:t>
            </a:r>
            <a:r>
              <a:rPr lang="zh-CN" altLang="en-US" sz="1200" spc="-100" b="1" dirty="0">
                <a:solidFill>
                  <a:srgbClr val="000000"/>
                </a:solidFill>
                <a:latin typeface="PMingLiU"/>
                <a:ea typeface="PMingLiU"/>
              </a:rPr>
              <a:t>した調査：</a:t>
            </a:r>
            <a:br/>
            <a:r>
              <a:rPr lang="zh-CN" altLang="en-US" sz="1200" spc="-114" b="1" dirty="0">
                <a:solidFill>
                  <a:srgbClr val="000000"/>
                </a:solidFill>
                <a:latin typeface="PMingLiU"/>
                <a:ea typeface="PMingLiU"/>
              </a:rPr>
              <a:t>環境（</a:t>
            </a:r>
            <a:r>
              <a:rPr lang="en-US" altLang="zh-CN" sz="1200" spc="-69" b="1" dirty="0">
                <a:solidFill>
                  <a:srgbClr val="000000"/>
                </a:solidFill>
                <a:latin typeface="Arial"/>
                <a:ea typeface="Arial"/>
              </a:rPr>
              <a:t>E</a:t>
            </a:r>
            <a:r>
              <a:rPr lang="zh-CN" altLang="en-US" sz="1200" spc="-114" b="1" dirty="0">
                <a:solidFill>
                  <a:srgbClr val="000000"/>
                </a:solidFill>
                <a:latin typeface="PMingLiU"/>
                <a:ea typeface="PMingLiU"/>
              </a:rPr>
              <a:t>）・社会（</a:t>
            </a:r>
            <a:r>
              <a:rPr lang="en-US" altLang="zh-CN" sz="1200" spc="-69" b="1" dirty="0">
                <a:solidFill>
                  <a:srgbClr val="000000"/>
                </a:solidFill>
                <a:latin typeface="Arial"/>
                <a:ea typeface="Arial"/>
              </a:rPr>
              <a:t>S</a:t>
            </a:r>
            <a:r>
              <a:rPr lang="zh-CN" altLang="en-US" sz="1200" spc="-114" b="1" dirty="0">
                <a:solidFill>
                  <a:srgbClr val="000000"/>
                </a:solidFill>
                <a:latin typeface="PMingLiU"/>
                <a:ea typeface="PMingLiU"/>
              </a:rPr>
              <a:t>）に関して企業と投資家との対話において意識している点</a:t>
            </a:r>
            <a:r>
              <a:rPr lang="zh-CN" altLang="en-US" sz="1200" spc="-110" b="1" dirty="0">
                <a:solidFill>
                  <a:srgbClr val="000000"/>
                </a:solidFill>
                <a:latin typeface="PMingLiU"/>
                <a:ea typeface="PMingLiU"/>
              </a:rPr>
              <a:t>は何ですか？</a:t>
            </a:r>
          </a:p>
          <a:p>
            <a:pPr marL="0" indent="5269389">
              <a:lnSpc>
                <a:spcPct val="104999"/>
              </a:lnSpc>
              <a:spcBef>
                <a:spcPts val="395"/>
              </a:spcBef>
            </a:pPr>
            <a:r>
              <a:rPr lang="zh-CN" altLang="en-US" sz="1000" spc="-10" dirty="0">
                <a:solidFill>
                  <a:srgbClr val="000000"/>
                </a:solidFill>
                <a:latin typeface="PMingLiU"/>
                <a:ea typeface="PMingLiU"/>
              </a:rPr>
              <a:t>（</a:t>
            </a:r>
            <a:r>
              <a:rPr lang="zh-CN" altLang="en-US" sz="1000" spc="-5" dirty="0">
                <a:solidFill>
                  <a:srgbClr val="000000"/>
                </a:solidFill>
                <a:latin typeface="PMingLiU"/>
                <a:ea typeface="PMingLiU"/>
              </a:rPr>
              <a:t>複数回答）</a:t>
            </a:r>
          </a:p>
          <a:p>
            <a:pPr marL="0" indent="2387033">
              <a:lnSpc>
                <a:spcPct val="100000"/>
              </a:lnSpc>
              <a:spcBef>
                <a:spcPts val="350"/>
              </a:spcBef>
              <a:tabLst>
                <a:tab pos="2730047" algn="l"/>
                <a:tab pos="3104837" algn="l"/>
                <a:tab pos="3479627" algn="l"/>
                <a:tab pos="3854416" algn="l"/>
                <a:tab pos="4229206" algn="l"/>
                <a:tab pos="4603995" algn="l"/>
                <a:tab pos="4978785" algn="l"/>
                <a:tab pos="5353574" algn="l"/>
                <a:tab pos="5728364" algn="l"/>
              </a:tabLst>
            </a:pPr>
            <a:r>
              <a:rPr lang="en-US" altLang="zh-CN" sz="900" dirty="0">
                <a:solidFill>
                  <a:srgbClr val="575757"/>
                </a:solidFill>
                <a:latin typeface="Arial"/>
                <a:ea typeface="Arial"/>
              </a:rPr>
              <a:t>0%	</a:t>
            </a:r>
            <a:r>
              <a:rPr lang="en-US" altLang="zh-CN" sz="900" spc="-5" dirty="0">
                <a:solidFill>
                  <a:srgbClr val="575757"/>
                </a:solidFill>
                <a:latin typeface="Arial"/>
                <a:ea typeface="Arial"/>
              </a:rPr>
              <a:t>10%	</a:t>
            </a:r>
            <a:r>
              <a:rPr lang="en-US" altLang="zh-CN" sz="900" spc="-5" dirty="0">
                <a:solidFill>
                  <a:srgbClr val="575757"/>
                </a:solidFill>
                <a:latin typeface="Arial"/>
                <a:ea typeface="Arial"/>
              </a:rPr>
              <a:t>20%	</a:t>
            </a:r>
            <a:r>
              <a:rPr lang="en-US" altLang="zh-CN" sz="900" spc="-5" dirty="0">
                <a:solidFill>
                  <a:srgbClr val="575757"/>
                </a:solidFill>
                <a:latin typeface="Arial"/>
                <a:ea typeface="Arial"/>
              </a:rPr>
              <a:t>30%	</a:t>
            </a:r>
            <a:r>
              <a:rPr lang="en-US" altLang="zh-CN" sz="900" spc="-5" dirty="0">
                <a:solidFill>
                  <a:srgbClr val="575757"/>
                </a:solidFill>
                <a:latin typeface="Arial"/>
                <a:ea typeface="Arial"/>
              </a:rPr>
              <a:t>40%	</a:t>
            </a:r>
            <a:r>
              <a:rPr lang="en-US" altLang="zh-CN" sz="900" spc="-5" dirty="0">
                <a:solidFill>
                  <a:srgbClr val="575757"/>
                </a:solidFill>
                <a:latin typeface="Arial"/>
                <a:ea typeface="Arial"/>
              </a:rPr>
              <a:t>50%	</a:t>
            </a:r>
            <a:r>
              <a:rPr lang="en-US" altLang="zh-CN" sz="900" spc="-5" dirty="0">
                <a:solidFill>
                  <a:srgbClr val="575757"/>
                </a:solidFill>
                <a:latin typeface="Arial"/>
                <a:ea typeface="Arial"/>
              </a:rPr>
              <a:t>60%	</a:t>
            </a:r>
            <a:r>
              <a:rPr lang="en-US" altLang="zh-CN" sz="900" spc="-5" dirty="0">
                <a:solidFill>
                  <a:srgbClr val="575757"/>
                </a:solidFill>
                <a:latin typeface="Arial"/>
                <a:ea typeface="Arial"/>
              </a:rPr>
              <a:t>70%	</a:t>
            </a:r>
            <a:r>
              <a:rPr lang="en-US" altLang="zh-CN" sz="900" spc="-5" dirty="0">
                <a:solidFill>
                  <a:srgbClr val="575757"/>
                </a:solidFill>
                <a:latin typeface="Arial"/>
                <a:ea typeface="Arial"/>
              </a:rPr>
              <a:t>80%	</a:t>
            </a:r>
            <a:r>
              <a:rPr lang="en-US" altLang="zh-CN" sz="900" spc="-15" dirty="0">
                <a:solidFill>
                  <a:srgbClr val="575757"/>
                </a:solidFill>
                <a:latin typeface="Arial"/>
                <a:ea typeface="Arial"/>
              </a:rPr>
              <a:t>90%</a:t>
            </a:r>
          </a:p>
          <a:p>
            <a:pPr>
              <a:lnSpc>
                <a:spcPts val="1000"/>
              </a:lnSpc>
            </a:pPr>
            <a:endParaRPr lang="en-US" dirty="0" smtClean="0"/>
          </a:p>
          <a:p>
            <a:pPr>
              <a:lnSpc>
                <a:spcPts val="1000"/>
              </a:lnSpc>
            </a:pPr>
            <a:endParaRPr lang="en-US" dirty="0" smtClean="0"/>
          </a:p>
          <a:p>
            <a:pPr>
              <a:lnSpc>
                <a:spcPts val="1560"/>
              </a:lnSpc>
            </a:pPr>
            <a:endParaRPr lang="en-US" dirty="0" smtClean="0"/>
          </a:p>
          <a:p>
            <a:pPr marL="0" indent="170069">
              <a:lnSpc>
                <a:spcPct val="105833"/>
              </a:lnSpc>
            </a:pPr>
            <a:r>
              <a:rPr lang="zh-CN" altLang="en-US" sz="900" spc="-114" dirty="0">
                <a:solidFill>
                  <a:srgbClr val="575757"/>
                </a:solidFill>
                <a:latin typeface="PMingLiU"/>
                <a:ea typeface="PMingLiU"/>
              </a:rPr>
              <a:t>自社製品・サービスで貢献で</a:t>
            </a:r>
            <a:r>
              <a:rPr lang="zh-CN" altLang="en-US" sz="900" spc="-110" dirty="0">
                <a:solidFill>
                  <a:srgbClr val="575757"/>
                </a:solidFill>
                <a:latin typeface="PMingLiU"/>
                <a:ea typeface="PMingLiU"/>
              </a:rPr>
              <a:t>きる環境・社会問題</a:t>
            </a:r>
          </a:p>
        </p:txBody>
      </p:sp>
      <p:sp>
        <p:nvSpPr>
          <p:cNvPr id="114" name="TextBox 114"/>
          <p:cNvSpPr txBox="1"/>
          <p:nvPr/>
        </p:nvSpPr>
        <p:spPr>
          <a:xfrm>
            <a:off x="1187085" y="3489226"/>
            <a:ext cx="2503580" cy="1751812"/>
          </a:xfrm>
          <a:prstGeom prst="rect">
            <a:avLst/>
          </a:prstGeom>
          <a:noFill/>
        </p:spPr>
        <p:txBody>
          <a:bodyPr wrap="square" lIns="0" tIns="0" rIns="0" bIns="0" rtlCol="0">
            <a:spAutoFit/>
          </a:bodyPr>
          <a:lstStyle/>
          <a:p>
            <a:pPr marL="0">
              <a:lnSpc>
                <a:spcPct val="105833"/>
              </a:lnSpc>
            </a:pPr>
            <a:r>
              <a:rPr lang="zh-CN" altLang="en-US" sz="900" spc="-129" dirty="0">
                <a:solidFill>
                  <a:srgbClr val="575757"/>
                </a:solidFill>
                <a:latin typeface="PMingLiU"/>
                <a:ea typeface="PMingLiU"/>
              </a:rPr>
              <a:t>事業に</a:t>
            </a:r>
            <a:r>
              <a:rPr lang="zh-CN" altLang="en-US" sz="900" spc="-125" dirty="0">
                <a:solidFill>
                  <a:srgbClr val="575757"/>
                </a:solidFill>
                <a:latin typeface="PMingLiU"/>
                <a:ea typeface="PMingLiU"/>
              </a:rPr>
              <a:t>影響を与える環境・社会リスク</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25"/>
              </a:lnSpc>
            </a:pPr>
            <a:endParaRPr lang="en-US" dirty="0" smtClean="0"/>
          </a:p>
          <a:p>
            <a:pPr marL="0" indent="453656">
              <a:lnSpc>
                <a:spcPct val="105833"/>
              </a:lnSpc>
            </a:pPr>
            <a:r>
              <a:rPr lang="zh-CN" altLang="en-US" sz="900" spc="-30" dirty="0">
                <a:solidFill>
                  <a:srgbClr val="575757"/>
                </a:solidFill>
                <a:latin typeface="PMingLiU"/>
                <a:ea typeface="PMingLiU"/>
              </a:rPr>
              <a:t>社会貢献、環境</a:t>
            </a:r>
            <a:r>
              <a:rPr lang="zh-CN" altLang="en-US" sz="900" spc="-25" dirty="0">
                <a:solidFill>
                  <a:srgbClr val="575757"/>
                </a:solidFill>
                <a:latin typeface="PMingLiU"/>
                <a:ea typeface="PMingLiU"/>
              </a:rPr>
              <a:t>保全活動</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335"/>
              </a:lnSpc>
            </a:pPr>
            <a:endParaRPr lang="en-US" dirty="0" smtClean="0"/>
          </a:p>
          <a:p>
            <a:pPr marL="0" indent="1507252">
              <a:lnSpc>
                <a:spcPct val="105833"/>
              </a:lnSpc>
              <a:tabLst>
                <a:tab pos="1919380" algn="l"/>
              </a:tabLst>
            </a:pPr>
            <a:r>
              <a:rPr lang="zh-CN" altLang="en-US" sz="900" dirty="0">
                <a:solidFill>
                  <a:srgbClr val="575757"/>
                </a:solidFill>
                <a:latin typeface="PMingLiU"/>
                <a:ea typeface="PMingLiU"/>
              </a:rPr>
              <a:t>企業	</a:t>
            </a:r>
            <a:r>
              <a:rPr lang="zh-CN" altLang="en-US" sz="900" spc="-10" dirty="0">
                <a:solidFill>
                  <a:srgbClr val="575757"/>
                </a:solidFill>
                <a:latin typeface="PMingLiU"/>
                <a:ea typeface="PMingLiU"/>
              </a:rPr>
              <a:t>機関投資家</a:t>
            </a:r>
          </a:p>
        </p:txBody>
      </p:sp>
      <p:sp>
        <p:nvSpPr>
          <p:cNvPr id="115" name="TextBox 115"/>
          <p:cNvSpPr txBox="1"/>
          <p:nvPr/>
        </p:nvSpPr>
        <p:spPr>
          <a:xfrm>
            <a:off x="6710386" y="3352761"/>
            <a:ext cx="2632099" cy="367662"/>
          </a:xfrm>
          <a:prstGeom prst="rect">
            <a:avLst/>
          </a:prstGeom>
          <a:noFill/>
        </p:spPr>
        <p:txBody>
          <a:bodyPr wrap="square" lIns="0" tIns="0" rIns="0" bIns="0" rtlCol="0">
            <a:spAutoFit/>
          </a:bodyPr>
          <a:lstStyle/>
          <a:p>
            <a:pPr marL="0">
              <a:lnSpc>
                <a:spcPct val="100000"/>
              </a:lnSpc>
            </a:pPr>
            <a:r>
              <a:rPr lang="en-US" altLang="zh-CN" sz="1200" spc="-30" dirty="0">
                <a:solidFill>
                  <a:srgbClr val="000000"/>
                </a:solidFill>
                <a:latin typeface="Arial"/>
                <a:ea typeface="Arial"/>
              </a:rPr>
              <a:t>•</a:t>
            </a:r>
            <a:r>
              <a:rPr lang="en-US" altLang="zh-CN" sz="1200" spc="-30" dirty="0">
                <a:solidFill>
                  <a:srgbClr val="000000"/>
                </a:solidFill>
                <a:latin typeface="Arial"/>
                <a:cs typeface="Arial"/>
              </a:rPr>
              <a:t>   </a:t>
            </a:r>
            <a:r>
              <a:rPr lang="zh-CN" altLang="en-US" sz="1200" spc="-85" dirty="0">
                <a:solidFill>
                  <a:srgbClr val="000000"/>
                </a:solidFill>
                <a:latin typeface="PMingLiU"/>
                <a:ea typeface="PMingLiU"/>
              </a:rPr>
              <a:t>機関投資家は</a:t>
            </a:r>
            <a:r>
              <a:rPr lang="en-US" altLang="zh-CN" sz="1200" spc="-65" dirty="0">
                <a:solidFill>
                  <a:srgbClr val="000000"/>
                </a:solidFill>
                <a:latin typeface="Arial"/>
                <a:ea typeface="Arial"/>
              </a:rPr>
              <a:t>ES</a:t>
            </a:r>
            <a:r>
              <a:rPr lang="zh-CN" altLang="en-US" sz="1200" spc="-85" dirty="0">
                <a:solidFill>
                  <a:srgbClr val="000000"/>
                </a:solidFill>
                <a:latin typeface="PMingLiU"/>
                <a:ea typeface="PMingLiU"/>
              </a:rPr>
              <a:t>を収益機会のみならず</a:t>
            </a:r>
          </a:p>
          <a:p>
            <a:pPr marL="0" indent="172213">
              <a:lnSpc>
                <a:spcPct val="100000"/>
              </a:lnSpc>
            </a:pPr>
            <a:r>
              <a:rPr lang="zh-CN" altLang="en-US" sz="1200" spc="-214" dirty="0">
                <a:solidFill>
                  <a:srgbClr val="000000"/>
                </a:solidFill>
                <a:latin typeface="PMingLiU"/>
                <a:ea typeface="PMingLiU"/>
              </a:rPr>
              <a:t>事業リスクとして捉えている側面</a:t>
            </a:r>
            <a:r>
              <a:rPr lang="zh-CN" altLang="en-US" sz="1200" spc="-209" dirty="0">
                <a:solidFill>
                  <a:srgbClr val="000000"/>
                </a:solidFill>
                <a:latin typeface="PMingLiU"/>
                <a:ea typeface="PMingLiU"/>
              </a:rPr>
              <a:t>が強い。</a:t>
            </a:r>
          </a:p>
        </p:txBody>
      </p:sp>
      <p:sp>
        <p:nvSpPr>
          <p:cNvPr id="116" name="TextBox 116"/>
          <p:cNvSpPr txBox="1"/>
          <p:nvPr/>
        </p:nvSpPr>
        <p:spPr>
          <a:xfrm>
            <a:off x="732679" y="5863636"/>
            <a:ext cx="5441088" cy="171354"/>
          </a:xfrm>
          <a:prstGeom prst="rect">
            <a:avLst/>
          </a:prstGeom>
          <a:noFill/>
        </p:spPr>
        <p:txBody>
          <a:bodyPr wrap="square" lIns="0" tIns="0" rIns="0" bIns="0" rtlCol="0">
            <a:spAutoFit/>
          </a:bodyPr>
          <a:lstStyle/>
          <a:p>
            <a:pPr marL="0">
              <a:lnSpc>
                <a:spcPct val="107083"/>
              </a:lnSpc>
            </a:pPr>
            <a:r>
              <a:rPr lang="en-US" altLang="zh-CN" sz="1050" spc="-80" dirty="0">
                <a:solidFill>
                  <a:srgbClr val="000000"/>
                </a:solidFill>
                <a:latin typeface="Arial"/>
                <a:ea typeface="Arial"/>
              </a:rPr>
              <a:t>Source</a:t>
            </a:r>
            <a:r>
              <a:rPr lang="zh-CN" altLang="en-US" sz="1050" spc="-150" dirty="0">
                <a:solidFill>
                  <a:srgbClr val="000000"/>
                </a:solidFill>
                <a:latin typeface="PMingLiU"/>
                <a:ea typeface="PMingLiU"/>
              </a:rPr>
              <a:t>：</a:t>
            </a:r>
            <a:r>
              <a:rPr lang="en-US" altLang="zh-CN" sz="1050" spc="-110" dirty="0">
                <a:solidFill>
                  <a:srgbClr val="000000"/>
                </a:solidFill>
                <a:latin typeface="Arial"/>
                <a:ea typeface="Arial"/>
              </a:rPr>
              <a:t>KPMG</a:t>
            </a:r>
            <a:r>
              <a:rPr lang="zh-CN" altLang="en-US" sz="1050" spc="-154" dirty="0">
                <a:solidFill>
                  <a:srgbClr val="000000"/>
                </a:solidFill>
                <a:latin typeface="PMingLiU"/>
                <a:ea typeface="PMingLiU"/>
              </a:rPr>
              <a:t>ジャパン</a:t>
            </a:r>
            <a:r>
              <a:rPr lang="zh-CN" altLang="en-US" sz="1050" spc="-40" dirty="0">
                <a:solidFill>
                  <a:srgbClr val="000000"/>
                </a:solidFill>
                <a:latin typeface="PMingLiU"/>
                <a:cs typeface="PMingLiU"/>
              </a:rPr>
              <a:t> </a:t>
            </a:r>
            <a:r>
              <a:rPr lang="zh-CN" altLang="en-US" sz="1050" spc="-150" dirty="0">
                <a:solidFill>
                  <a:srgbClr val="000000"/>
                </a:solidFill>
                <a:latin typeface="PMingLiU"/>
                <a:ea typeface="PMingLiU"/>
              </a:rPr>
              <a:t>コーポレートガバナンス</a:t>
            </a:r>
            <a:r>
              <a:rPr lang="en-US" altLang="zh-CN" sz="1050" spc="-104" dirty="0">
                <a:solidFill>
                  <a:srgbClr val="000000"/>
                </a:solidFill>
                <a:latin typeface="Arial"/>
                <a:ea typeface="Arial"/>
              </a:rPr>
              <a:t>CoE</a:t>
            </a:r>
            <a:r>
              <a:rPr lang="en-US" altLang="zh-CN" sz="1050" spc="-44" dirty="0">
                <a:solidFill>
                  <a:srgbClr val="000000"/>
                </a:solidFill>
                <a:latin typeface="Arial"/>
                <a:cs typeface="Arial"/>
              </a:rPr>
              <a:t> </a:t>
            </a:r>
            <a:r>
              <a:rPr lang="zh-CN" altLang="en-US" sz="1050" spc="-150" dirty="0">
                <a:solidFill>
                  <a:srgbClr val="000000"/>
                </a:solidFill>
                <a:latin typeface="PMingLiU"/>
                <a:ea typeface="PMingLiU"/>
              </a:rPr>
              <a:t>「コーポレートガバナンス</a:t>
            </a:r>
            <a:r>
              <a:rPr lang="zh-CN" altLang="en-US" sz="1050" spc="-40" dirty="0">
                <a:solidFill>
                  <a:srgbClr val="000000"/>
                </a:solidFill>
                <a:latin typeface="PMingLiU"/>
                <a:cs typeface="PMingLiU"/>
              </a:rPr>
              <a:t> </a:t>
            </a:r>
            <a:r>
              <a:rPr lang="en-US" altLang="zh-CN" sz="1050" spc="-80" dirty="0">
                <a:solidFill>
                  <a:srgbClr val="000000"/>
                </a:solidFill>
                <a:latin typeface="Arial"/>
                <a:ea typeface="Arial"/>
              </a:rPr>
              <a:t>Overview2017</a:t>
            </a:r>
            <a:r>
              <a:rPr lang="zh-CN" altLang="en-US" sz="1050" spc="-175" dirty="0">
                <a:solidFill>
                  <a:srgbClr val="000000"/>
                </a:solidFill>
                <a:latin typeface="PMingLiU"/>
                <a:ea typeface="PMingLiU"/>
              </a:rPr>
              <a:t>」</a:t>
            </a:r>
            <a:r>
              <a:rPr lang="zh-CN" altLang="en-US" sz="1050" spc="-45" dirty="0">
                <a:solidFill>
                  <a:srgbClr val="000000"/>
                </a:solidFill>
                <a:latin typeface="PMingLiU"/>
                <a:cs typeface="PMingLiU"/>
              </a:rPr>
              <a:t> </a:t>
            </a:r>
            <a:r>
              <a:rPr lang="en-US" altLang="zh-CN" sz="1050" spc="-75" dirty="0">
                <a:solidFill>
                  <a:srgbClr val="000000"/>
                </a:solidFill>
                <a:latin typeface="Arial"/>
                <a:ea typeface="Arial"/>
              </a:rPr>
              <a:t>P.50</a:t>
            </a:r>
          </a:p>
        </p:txBody>
      </p:sp>
      <p:sp>
        <p:nvSpPr>
          <p:cNvPr id="117" name="TextBox 117"/>
          <p:cNvSpPr txBox="1"/>
          <p:nvPr/>
        </p:nvSpPr>
        <p:spPr>
          <a:xfrm>
            <a:off x="1548363" y="6321146"/>
            <a:ext cx="6806517" cy="459750"/>
          </a:xfrm>
          <a:prstGeom prst="rect">
            <a:avLst/>
          </a:prstGeom>
          <a:noFill/>
        </p:spPr>
        <p:txBody>
          <a:bodyPr wrap="square" lIns="0" tIns="0" rIns="0" bIns="0" rtlCol="0">
            <a:spAutoFit/>
          </a:bodyPr>
          <a:lstStyle/>
          <a:p>
            <a:pPr hangingPunct="0" marL="0" indent="21336">
              <a:lnSpc>
                <a:spcPct val="100000"/>
              </a:lnSpc>
            </a:pPr>
            <a:r>
              <a:rPr lang="en-US" altLang="zh-CN" sz="600" dirty="0">
                <a:solidFill>
                  <a:srgbClr val="a5a5a5"/>
                </a:solidFill>
                <a:latin typeface="Arial"/>
                <a:ea typeface="Arial"/>
              </a:rPr>
              <a:t>©</a:t>
            </a:r>
            <a:r>
              <a:rPr lang="en-US" altLang="zh-CN" sz="600" dirty="0">
                <a:solidFill>
                  <a:srgbClr val="a5a5a5"/>
                </a:solidFill>
                <a:latin typeface="Arial"/>
                <a:cs typeface="Arial"/>
              </a:rPr>
              <a:t> </a:t>
            </a:r>
            <a:r>
              <a:rPr lang="en-US" altLang="zh-CN" sz="600" dirty="0">
                <a:solidFill>
                  <a:srgbClr val="a5a5a5"/>
                </a:solidFill>
                <a:latin typeface="Arial"/>
                <a:ea typeface="Arial"/>
              </a:rPr>
              <a:t>2019</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AZSA</a:t>
            </a:r>
            <a:r>
              <a:rPr lang="en-US" altLang="zh-CN" sz="600" dirty="0">
                <a:solidFill>
                  <a:srgbClr val="a5a5a5"/>
                </a:solidFill>
                <a:latin typeface="Arial"/>
                <a:cs typeface="Arial"/>
              </a:rPr>
              <a:t> </a:t>
            </a:r>
            <a:r>
              <a:rPr lang="en-US" altLang="zh-CN" sz="600" dirty="0">
                <a:solidFill>
                  <a:srgbClr val="a5a5a5"/>
                </a:solidFill>
                <a:latin typeface="Arial"/>
                <a:ea typeface="Arial"/>
              </a:rPr>
              <a:t>LLC,</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limited</a:t>
            </a:r>
            <a:r>
              <a:rPr lang="en-US" altLang="zh-CN" sz="600" spc="5" dirty="0">
                <a:solidFill>
                  <a:srgbClr val="a5a5a5"/>
                </a:solidFill>
                <a:latin typeface="Arial"/>
                <a:cs typeface="Arial"/>
              </a:rPr>
              <a:t> </a:t>
            </a:r>
            <a:r>
              <a:rPr lang="en-US" altLang="zh-CN" sz="600" dirty="0">
                <a:solidFill>
                  <a:srgbClr val="a5a5a5"/>
                </a:solidFill>
                <a:latin typeface="Arial"/>
                <a:ea typeface="Arial"/>
              </a:rPr>
              <a:t>liability</a:t>
            </a:r>
            <a:r>
              <a:rPr lang="en-US" altLang="zh-CN" sz="600" dirty="0">
                <a:solidFill>
                  <a:srgbClr val="a5a5a5"/>
                </a:solidFill>
                <a:latin typeface="Arial"/>
                <a:cs typeface="Arial"/>
              </a:rPr>
              <a:t> </a:t>
            </a:r>
            <a:r>
              <a:rPr lang="en-US" altLang="zh-CN" sz="600" dirty="0">
                <a:solidFill>
                  <a:srgbClr val="a5a5a5"/>
                </a:solidFill>
                <a:latin typeface="Arial"/>
                <a:ea typeface="Arial"/>
              </a:rPr>
              <a:t>audit</a:t>
            </a:r>
            <a:r>
              <a:rPr lang="en-US" altLang="zh-CN" sz="600" spc="5" dirty="0">
                <a:solidFill>
                  <a:srgbClr val="a5a5a5"/>
                </a:solidFill>
                <a:latin typeface="Arial"/>
                <a:cs typeface="Arial"/>
              </a:rPr>
              <a:t> </a:t>
            </a:r>
            <a:r>
              <a:rPr lang="en-US" altLang="zh-CN" sz="600" dirty="0">
                <a:solidFill>
                  <a:srgbClr val="a5a5a5"/>
                </a:solidFill>
                <a:latin typeface="Arial"/>
                <a:ea typeface="Arial"/>
              </a:rPr>
              <a:t>corporation</a:t>
            </a:r>
            <a:r>
              <a:rPr lang="en-US" altLang="zh-CN" sz="600" spc="5" dirty="0">
                <a:solidFill>
                  <a:srgbClr val="a5a5a5"/>
                </a:solidFill>
                <a:latin typeface="Arial"/>
                <a:cs typeface="Arial"/>
              </a:rPr>
              <a:t> </a:t>
            </a:r>
            <a:r>
              <a:rPr lang="en-US" altLang="zh-CN" sz="600" dirty="0">
                <a:solidFill>
                  <a:srgbClr val="a5a5a5"/>
                </a:solidFill>
                <a:latin typeface="Arial"/>
                <a:ea typeface="Arial"/>
              </a:rPr>
              <a:t>incorporated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under</a:t>
            </a:r>
            <a:r>
              <a:rPr lang="en-US" altLang="zh-CN" sz="600" dirty="0">
                <a:solidFill>
                  <a:srgbClr val="a5a5a5"/>
                </a:solidFill>
                <a:latin typeface="Arial"/>
                <a:cs typeface="Arial"/>
              </a:rPr>
              <a:t> </a:t>
            </a:r>
            <a:r>
              <a:rPr lang="en-US" altLang="zh-CN" sz="600" dirty="0">
                <a:solidFill>
                  <a:srgbClr val="a5a5a5"/>
                </a:solidFill>
                <a:latin typeface="Arial"/>
                <a:ea typeface="Arial"/>
              </a:rPr>
              <a:t>the</a:t>
            </a:r>
            <a:r>
              <a:rPr lang="en-US" altLang="zh-CN" sz="600" spc="5" dirty="0">
                <a:solidFill>
                  <a:srgbClr val="a5a5a5"/>
                </a:solidFill>
                <a:latin typeface="Arial"/>
                <a:cs typeface="Arial"/>
              </a:rPr>
              <a:t> </a:t>
            </a:r>
            <a:r>
              <a:rPr lang="en-US" altLang="zh-CN" sz="600" dirty="0">
                <a:solidFill>
                  <a:srgbClr val="a5a5a5"/>
                </a:solidFill>
                <a:latin typeface="Arial"/>
                <a:ea typeface="Arial"/>
              </a:rPr>
              <a:t>Japanese</a:t>
            </a:r>
            <a:r>
              <a:rPr lang="en-US" altLang="zh-CN" sz="600" spc="5" dirty="0">
                <a:solidFill>
                  <a:srgbClr val="a5a5a5"/>
                </a:solidFill>
                <a:latin typeface="Arial"/>
                <a:cs typeface="Arial"/>
              </a:rPr>
              <a:t> </a:t>
            </a:r>
            <a:r>
              <a:rPr lang="en-US" altLang="zh-CN" sz="600" dirty="0">
                <a:solidFill>
                  <a:srgbClr val="a5a5a5"/>
                </a:solidFill>
                <a:latin typeface="Arial"/>
                <a:ea typeface="Arial"/>
              </a:rPr>
              <a:t>Certified</a:t>
            </a:r>
            <a:r>
              <a:rPr lang="en-US" altLang="zh-CN" sz="600" spc="5" dirty="0">
                <a:solidFill>
                  <a:srgbClr val="a5a5a5"/>
                </a:solidFill>
                <a:latin typeface="Arial"/>
                <a:cs typeface="Arial"/>
              </a:rPr>
              <a:t> </a:t>
            </a:r>
            <a:r>
              <a:rPr lang="en-US" altLang="zh-CN" sz="600" dirty="0">
                <a:solidFill>
                  <a:srgbClr val="a5a5a5"/>
                </a:solidFill>
                <a:latin typeface="Arial"/>
                <a:ea typeface="Arial"/>
              </a:rPr>
              <a:t>Public</a:t>
            </a:r>
            <a:r>
              <a:rPr lang="en-US" altLang="zh-CN" sz="600" dirty="0">
                <a:solidFill>
                  <a:srgbClr val="a5a5a5"/>
                </a:solidFill>
                <a:latin typeface="Arial"/>
                <a:cs typeface="Arial"/>
              </a:rPr>
              <a:t> </a:t>
            </a:r>
            <a:r>
              <a:rPr lang="en-US" altLang="zh-CN" sz="600" dirty="0">
                <a:solidFill>
                  <a:srgbClr val="a5a5a5"/>
                </a:solidFill>
                <a:latin typeface="Arial"/>
                <a:ea typeface="Arial"/>
              </a:rPr>
              <a:t>Accountants</a:t>
            </a:r>
            <a:r>
              <a:rPr lang="en-US" altLang="zh-CN" sz="600" spc="5" dirty="0">
                <a:solidFill>
                  <a:srgbClr val="a5a5a5"/>
                </a:solidFill>
                <a:latin typeface="Arial"/>
                <a:cs typeface="Arial"/>
              </a:rPr>
              <a:t> </a:t>
            </a:r>
            <a:r>
              <a:rPr lang="en-US" altLang="zh-CN" sz="600" dirty="0">
                <a:solidFill>
                  <a:srgbClr val="a5a5a5"/>
                </a:solidFill>
                <a:latin typeface="Arial"/>
                <a:ea typeface="Arial"/>
              </a:rPr>
              <a:t>Law</a:t>
            </a:r>
            <a:r>
              <a:rPr lang="en-US" altLang="zh-CN" sz="600" spc="5" dirty="0">
                <a:solidFill>
                  <a:srgbClr val="a5a5a5"/>
                </a:solidFill>
                <a:latin typeface="Arial"/>
                <a:cs typeface="Arial"/>
              </a:rPr>
              <a:t> </a:t>
            </a:r>
            <a:r>
              <a:rPr lang="en-US" altLang="zh-CN" sz="600" dirty="0">
                <a:solidFill>
                  <a:srgbClr val="a5a5a5"/>
                </a:solidFill>
                <a:latin typeface="Arial"/>
                <a:ea typeface="Arial"/>
              </a:rPr>
              <a:t>and</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the</a:t>
            </a:r>
            <a:r>
              <a:rPr lang="en-US" altLang="zh-CN" sz="600"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network</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independent</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firms</a:t>
            </a:r>
            <a:r>
              <a:rPr lang="en-US" altLang="zh-CN" sz="600" dirty="0">
                <a:solidFill>
                  <a:srgbClr val="a5a5a5"/>
                </a:solidFill>
                <a:latin typeface="Arial"/>
                <a:cs typeface="Arial"/>
              </a:rPr>
              <a:t> </a:t>
            </a:r>
            <a:r>
              <a:rPr lang="en-US" altLang="zh-CN" sz="600" dirty="0">
                <a:solidFill>
                  <a:srgbClr val="a5a5a5"/>
                </a:solidFill>
                <a:latin typeface="Arial"/>
                <a:ea typeface="Arial"/>
              </a:rPr>
              <a:t>affiliated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with</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Cooperative</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Swiss</a:t>
            </a:r>
            <a:r>
              <a:rPr lang="en-US" altLang="zh-CN" sz="600" spc="5" dirty="0">
                <a:solidFill>
                  <a:srgbClr val="a5a5a5"/>
                </a:solidFill>
                <a:latin typeface="Arial"/>
                <a:cs typeface="Arial"/>
              </a:rPr>
              <a:t> </a:t>
            </a:r>
            <a:r>
              <a:rPr lang="en-US" altLang="zh-CN" sz="600" dirty="0">
                <a:solidFill>
                  <a:srgbClr val="a5a5a5"/>
                </a:solidFill>
                <a:latin typeface="Arial"/>
                <a:ea typeface="Arial"/>
              </a:rPr>
              <a:t>entity.</a:t>
            </a:r>
            <a:r>
              <a:rPr lang="en-US" altLang="zh-CN" sz="600" spc="5" dirty="0">
                <a:solidFill>
                  <a:srgbClr val="a5a5a5"/>
                </a:solidFill>
                <a:latin typeface="Arial"/>
                <a:cs typeface="Arial"/>
              </a:rPr>
              <a:t> </a:t>
            </a:r>
            <a:r>
              <a:rPr lang="en-US" altLang="zh-CN" sz="600" dirty="0">
                <a:solidFill>
                  <a:srgbClr val="a5a5a5"/>
                </a:solidFill>
                <a:latin typeface="Arial"/>
                <a:ea typeface="Arial"/>
              </a:rPr>
              <a:t>All</a:t>
            </a:r>
            <a:r>
              <a:rPr lang="en-US" altLang="zh-CN" sz="600" spc="5" dirty="0">
                <a:solidFill>
                  <a:srgbClr val="a5a5a5"/>
                </a:solidFill>
                <a:latin typeface="Arial"/>
                <a:cs typeface="Arial"/>
              </a:rPr>
              <a:t> </a:t>
            </a:r>
            <a:r>
              <a:rPr lang="en-US" altLang="zh-CN" sz="600" dirty="0">
                <a:solidFill>
                  <a:srgbClr val="a5a5a5"/>
                </a:solidFill>
                <a:latin typeface="Arial"/>
                <a:ea typeface="Arial"/>
              </a:rPr>
              <a:t>rights</a:t>
            </a:r>
            <a:r>
              <a:rPr lang="en-US" altLang="zh-CN" sz="600" spc="5" dirty="0">
                <a:solidFill>
                  <a:srgbClr val="a5a5a5"/>
                </a:solidFill>
                <a:latin typeface="Arial"/>
                <a:cs typeface="Arial"/>
              </a:rPr>
              <a:t> </a:t>
            </a:r>
            <a:r>
              <a:rPr lang="en-US" altLang="zh-CN" sz="600" dirty="0">
                <a:solidFill>
                  <a:srgbClr val="a5a5a5"/>
                </a:solidFill>
                <a:latin typeface="Arial"/>
                <a:ea typeface="Arial"/>
              </a:rPr>
              <a:t>reserved.</a:t>
            </a:r>
          </a:p>
          <a:p>
            <a:pPr>
              <a:lnSpc>
                <a:spcPts val="1460"/>
              </a:lnSpc>
            </a:pPr>
            <a:endParaRPr lang="en-US" dirty="0" smtClean="0"/>
          </a:p>
          <a:p>
            <a:pPr marL="0" indent="2433848">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
        <p:nvSpPr>
          <p:cNvPr id="118" name="TextBox 118"/>
          <p:cNvSpPr txBox="1"/>
          <p:nvPr/>
        </p:nvSpPr>
        <p:spPr>
          <a:xfrm>
            <a:off x="9351612" y="6320899"/>
            <a:ext cx="190545" cy="137160"/>
          </a:xfrm>
          <a:prstGeom prst="rect">
            <a:avLst/>
          </a:prstGeom>
          <a:noFill/>
        </p:spPr>
        <p:txBody>
          <a:bodyPr wrap="square" lIns="0" tIns="0" rIns="0" bIns="0" rtlCol="0">
            <a:spAutoFit/>
          </a:bodyPr>
          <a:lstStyle/>
          <a:p>
            <a:pPr marL="0">
              <a:lnSpc>
                <a:spcPct val="100000"/>
              </a:lnSpc>
            </a:pPr>
            <a:r>
              <a:rPr lang="en-US" altLang="zh-CN" sz="900" spc="-15" dirty="0">
                <a:solidFill>
                  <a:srgbClr val="00328c"/>
                </a:solidFill>
                <a:latin typeface="Arial"/>
                <a:ea typeface="Arial"/>
              </a:rPr>
              <a: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Picture 120">
					</p:cNvPr>
          <p:cNvPicPr>
            <a:picLocks noChangeAspect="1"/>
          </p:cNvPicPr>
          <p:nvPr/>
        </p:nvPicPr>
        <p:blipFill>
          <a:blip r:embed="rId2"/>
          <a:stretch>
            <a:fillRect/>
          </a:stretch>
        </p:blipFill>
        <p:spPr>
          <a:xfrm>
            <a:off x="480059" y="6309360"/>
            <a:ext cx="434340" cy="182880"/>
          </a:xfrm>
          <a:prstGeom prst="rect">
            <a:avLst/>
          </a:prstGeom>
        </p:spPr>
      </p:pic>
      <p:pic>
        <p:nvPicPr>
          <p:cNvPr id="121" name="Picture 121">
					</p:cNvPr>
          <p:cNvPicPr>
            <a:picLocks noChangeAspect="1"/>
          </p:cNvPicPr>
          <p:nvPr/>
        </p:nvPicPr>
        <p:blipFill>
          <a:blip r:embed="rId3"/>
          <a:stretch>
            <a:fillRect/>
          </a:stretch>
        </p:blipFill>
        <p:spPr>
          <a:xfrm>
            <a:off x="563880" y="1668780"/>
            <a:ext cx="4328160" cy="4579620"/>
          </a:xfrm>
          <a:prstGeom prst="rect">
            <a:avLst/>
          </a:prstGeom>
        </p:spPr>
      </p:pic>
      <p:sp>
        <p:nvSpPr>
          <p:cNvPr id="121" name="Freeform 121"> 
				</p:cNvPr>
          <p:cNvSpPr/>
          <p:nvPr/>
        </p:nvSpPr>
        <p:spPr>
          <a:xfrm>
            <a:off x="539750" y="1670050"/>
            <a:ext cx="4362450" cy="4565650"/>
          </a:xfrm>
          <a:custGeom>
            <a:avLst/>
            <a:gdLst>
              <a:gd name="connsiteX0" fmla="*/ 10413 w 4362450"/>
              <a:gd name="connsiteY0" fmla="*/ 9398 h 4565650"/>
              <a:gd name="connsiteX1" fmla="*/ 4370578 w 4362450"/>
              <a:gd name="connsiteY1" fmla="*/ 9398 h 4565650"/>
              <a:gd name="connsiteX2" fmla="*/ 4370578 w 4362450"/>
              <a:gd name="connsiteY2" fmla="*/ 4567682 h 4565650"/>
              <a:gd name="connsiteX3" fmla="*/ 10413 w 4362450"/>
              <a:gd name="connsiteY3" fmla="*/ 4567682 h 4565650"/>
              <a:gd name="connsiteX4" fmla="*/ 10413 w 4362450"/>
              <a:gd name="connsiteY4" fmla="*/ 9398 h 456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2450" h="4565650">
                <a:moveTo>
                  <a:pt x="10413" y="9398"/>
                </a:moveTo>
                <a:lnTo>
                  <a:pt x="4370578" y="9398"/>
                </a:lnTo>
                <a:lnTo>
                  <a:pt x="4370578" y="4567682"/>
                </a:lnTo>
                <a:lnTo>
                  <a:pt x="10413" y="4567682"/>
                </a:lnTo>
                <a:lnTo>
                  <a:pt x="10413" y="9398"/>
                </a:lnTo>
                <a:close/>
              </a:path>
            </a:pathLst>
          </a:custGeom>
          <a:solidFill>
            <a:srgbClr val="000000">
              <a:alpha val="0"/>
            </a:srgbClr>
          </a:solidFill>
          <a:ln w="9144">
            <a:solidFill>
              <a:srgbClr val="bdbdbd">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2" name="Freeform 122"> 
				</p:cNvPr>
          <p:cNvSpPr/>
          <p:nvPr/>
        </p:nvSpPr>
        <p:spPr>
          <a:xfrm>
            <a:off x="5027421" y="5725921"/>
            <a:ext cx="255777" cy="370077"/>
          </a:xfrm>
          <a:custGeom>
            <a:avLst/>
            <a:gdLst>
              <a:gd name="connsiteX0" fmla="*/ 18542 w 255777"/>
              <a:gd name="connsiteY0" fmla="*/ 106807 h 370077"/>
              <a:gd name="connsiteX1" fmla="*/ 139700 w 255777"/>
              <a:gd name="connsiteY1" fmla="*/ 106807 h 370077"/>
              <a:gd name="connsiteX2" fmla="*/ 139700 w 255777"/>
              <a:gd name="connsiteY2" fmla="*/ 18034 h 370077"/>
              <a:gd name="connsiteX3" fmla="*/ 260858 w 255777"/>
              <a:gd name="connsiteY3" fmla="*/ 195579 h 370077"/>
              <a:gd name="connsiteX4" fmla="*/ 139700 w 255777"/>
              <a:gd name="connsiteY4" fmla="*/ 373126 h 370077"/>
              <a:gd name="connsiteX5" fmla="*/ 139700 w 255777"/>
              <a:gd name="connsiteY5" fmla="*/ 284353 h 370077"/>
              <a:gd name="connsiteX6" fmla="*/ 18542 w 255777"/>
              <a:gd name="connsiteY6" fmla="*/ 284353 h 370077"/>
              <a:gd name="connsiteX7" fmla="*/ 18542 w 255777"/>
              <a:gd name="connsiteY7" fmla="*/ 106807 h 370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5777" h="370077">
                <a:moveTo>
                  <a:pt x="18542" y="106807"/>
                </a:moveTo>
                <a:lnTo>
                  <a:pt x="139700" y="106807"/>
                </a:lnTo>
                <a:lnTo>
                  <a:pt x="139700" y="18034"/>
                </a:lnTo>
                <a:lnTo>
                  <a:pt x="260858" y="195579"/>
                </a:lnTo>
                <a:lnTo>
                  <a:pt x="139700" y="373126"/>
                </a:lnTo>
                <a:lnTo>
                  <a:pt x="139700" y="284353"/>
                </a:lnTo>
                <a:lnTo>
                  <a:pt x="18542" y="284353"/>
                </a:lnTo>
                <a:lnTo>
                  <a:pt x="18542" y="106807"/>
                </a:lnTo>
                <a:close/>
              </a:path>
            </a:pathLst>
          </a:custGeom>
          <a:solidFill>
            <a:srgbClr val="005db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3" name="Freeform 123"> 
				</p:cNvPr>
          <p:cNvSpPr/>
          <p:nvPr/>
        </p:nvSpPr>
        <p:spPr>
          <a:xfrm>
            <a:off x="5433821" y="5687821"/>
            <a:ext cx="3964178" cy="433577"/>
          </a:xfrm>
          <a:custGeom>
            <a:avLst/>
            <a:gdLst>
              <a:gd name="connsiteX0" fmla="*/ 23622 w 3964178"/>
              <a:gd name="connsiteY0" fmla="*/ 25654 h 433577"/>
              <a:gd name="connsiteX1" fmla="*/ 3973830 w 3964178"/>
              <a:gd name="connsiteY1" fmla="*/ 25654 h 433577"/>
              <a:gd name="connsiteX2" fmla="*/ 3973830 w 3964178"/>
              <a:gd name="connsiteY2" fmla="*/ 441706 h 433577"/>
              <a:gd name="connsiteX3" fmla="*/ 23622 w 3964178"/>
              <a:gd name="connsiteY3" fmla="*/ 441706 h 433577"/>
              <a:gd name="connsiteX4" fmla="*/ 23622 w 3964178"/>
              <a:gd name="connsiteY4" fmla="*/ 25654 h 433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64178" h="433577">
                <a:moveTo>
                  <a:pt x="23622" y="25654"/>
                </a:moveTo>
                <a:lnTo>
                  <a:pt x="3973830" y="25654"/>
                </a:lnTo>
                <a:lnTo>
                  <a:pt x="3973830" y="441706"/>
                </a:lnTo>
                <a:lnTo>
                  <a:pt x="23622" y="441706"/>
                </a:lnTo>
                <a:lnTo>
                  <a:pt x="23622" y="25654"/>
                </a:lnTo>
                <a:close/>
              </a:path>
            </a:pathLst>
          </a:custGeom>
          <a:solidFill>
            <a:srgbClr val="005db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4" name="TextBox 124"/>
          <p:cNvSpPr txBox="1"/>
          <p:nvPr/>
        </p:nvSpPr>
        <p:spPr>
          <a:xfrm>
            <a:off x="488950" y="417992"/>
            <a:ext cx="8709616" cy="5648552"/>
          </a:xfrm>
          <a:prstGeom prst="rect">
            <a:avLst/>
          </a:prstGeom>
          <a:noFill/>
        </p:spPr>
        <p:txBody>
          <a:bodyPr wrap="square" lIns="0" tIns="0" rIns="0" bIns="0" rtlCol="0">
            <a:spAutoFit/>
          </a:bodyPr>
          <a:lstStyle/>
          <a:p>
            <a:pPr marL="0">
              <a:lnSpc>
                <a:spcPct val="105833"/>
              </a:lnSpc>
            </a:pPr>
            <a:r>
              <a:rPr lang="zh-CN" altLang="en-US" sz="3200" spc="-745" dirty="0">
                <a:solidFill>
                  <a:srgbClr val="00328c"/>
                </a:solidFill>
                <a:latin typeface="PMingLiU"/>
                <a:ea typeface="PMingLiU"/>
              </a:rPr>
              <a:t>「マテリアリティ」の</a:t>
            </a:r>
            <a:r>
              <a:rPr lang="zh-CN" altLang="en-US" sz="3200" spc="-740" dirty="0">
                <a:solidFill>
                  <a:srgbClr val="00328c"/>
                </a:solidFill>
                <a:latin typeface="PMingLiU"/>
                <a:ea typeface="PMingLiU"/>
              </a:rPr>
              <a:t>開示についての要請</a:t>
            </a:r>
          </a:p>
          <a:p>
            <a:pPr>
              <a:lnSpc>
                <a:spcPts val="1000"/>
              </a:lnSpc>
            </a:pPr>
            <a:endParaRPr lang="en-US" dirty="0" smtClean="0"/>
          </a:p>
          <a:p>
            <a:pPr>
              <a:lnSpc>
                <a:spcPts val="1239"/>
              </a:lnSpc>
            </a:pPr>
            <a:endParaRPr lang="en-US" dirty="0" smtClean="0"/>
          </a:p>
          <a:p>
            <a:pPr marL="0" indent="54608">
              <a:lnSpc>
                <a:spcPct val="106250"/>
              </a:lnSpc>
            </a:pPr>
            <a:r>
              <a:rPr lang="zh-CN" altLang="en-US" sz="1050" spc="-69" dirty="0">
                <a:solidFill>
                  <a:srgbClr val="000000"/>
                </a:solidFill>
                <a:latin typeface="PMingLiU"/>
                <a:ea typeface="PMingLiU"/>
              </a:rPr>
              <a:t>一般社団法人機関投資家協働対話フ</a:t>
            </a:r>
            <a:r>
              <a:rPr lang="zh-CN" altLang="en-US" sz="1050" spc="-64" dirty="0">
                <a:solidFill>
                  <a:srgbClr val="000000"/>
                </a:solidFill>
                <a:latin typeface="PMingLiU"/>
                <a:ea typeface="PMingLiU"/>
              </a:rPr>
              <a:t>ォーラム</a:t>
            </a:r>
          </a:p>
          <a:p>
            <a:pPr>
              <a:lnSpc>
                <a:spcPts val="519"/>
              </a:lnSpc>
            </a:pPr>
            <a:endParaRPr lang="en-US" dirty="0" smtClean="0"/>
          </a:p>
          <a:p>
            <a:pPr marL="0" indent="54608">
              <a:lnSpc>
                <a:spcPct val="107083"/>
              </a:lnSpc>
            </a:pPr>
            <a:r>
              <a:rPr lang="en-US" altLang="zh-CN" sz="1050" spc="-94" dirty="0">
                <a:solidFill>
                  <a:srgbClr val="000000"/>
                </a:solidFill>
                <a:latin typeface="Arial"/>
                <a:ea typeface="Arial"/>
              </a:rPr>
              <a:t>2018</a:t>
            </a:r>
            <a:r>
              <a:rPr lang="zh-CN" altLang="en-US" sz="1050" spc="-175" dirty="0">
                <a:solidFill>
                  <a:srgbClr val="000000"/>
                </a:solidFill>
                <a:latin typeface="PMingLiU"/>
                <a:ea typeface="PMingLiU"/>
              </a:rPr>
              <a:t>年</a:t>
            </a:r>
            <a:r>
              <a:rPr lang="en-US" altLang="zh-CN" sz="1050" spc="-94" dirty="0">
                <a:solidFill>
                  <a:srgbClr val="000000"/>
                </a:solidFill>
                <a:latin typeface="Arial"/>
                <a:ea typeface="Arial"/>
              </a:rPr>
              <a:t>1</a:t>
            </a:r>
            <a:r>
              <a:rPr lang="zh-CN" altLang="en-US" sz="1050" spc="-175" dirty="0">
                <a:solidFill>
                  <a:srgbClr val="000000"/>
                </a:solidFill>
                <a:latin typeface="PMingLiU"/>
                <a:ea typeface="PMingLiU"/>
              </a:rPr>
              <a:t>月</a:t>
            </a:r>
            <a:r>
              <a:rPr lang="en-US" altLang="zh-CN" sz="1050" spc="-94" dirty="0">
                <a:solidFill>
                  <a:srgbClr val="000000"/>
                </a:solidFill>
                <a:latin typeface="Arial"/>
                <a:ea typeface="Arial"/>
              </a:rPr>
              <a:t>15</a:t>
            </a:r>
            <a:r>
              <a:rPr lang="zh-CN" altLang="en-US" sz="1050" spc="-170" dirty="0">
                <a:solidFill>
                  <a:srgbClr val="000000"/>
                </a:solidFill>
                <a:latin typeface="PMingLiU"/>
                <a:ea typeface="PMingLiU"/>
              </a:rPr>
              <a:t>日「エンゲージメント</a:t>
            </a:r>
            <a:r>
              <a:rPr lang="zh-CN" altLang="en-US" sz="1050" spc="-75" dirty="0">
                <a:solidFill>
                  <a:srgbClr val="000000"/>
                </a:solidFill>
                <a:latin typeface="PMingLiU"/>
                <a:cs typeface="PMingLiU"/>
              </a:rPr>
              <a:t> </a:t>
            </a:r>
            <a:r>
              <a:rPr lang="zh-CN" altLang="en-US" sz="1050" spc="-175" dirty="0">
                <a:solidFill>
                  <a:srgbClr val="000000"/>
                </a:solidFill>
                <a:latin typeface="PMingLiU"/>
                <a:ea typeface="PMingLiU"/>
              </a:rPr>
              <a:t>・アジェンダ</a:t>
            </a:r>
            <a:r>
              <a:rPr lang="zh-CN" altLang="en-US" sz="1050" spc="-85" dirty="0">
                <a:solidFill>
                  <a:srgbClr val="000000"/>
                </a:solidFill>
                <a:latin typeface="PMingLiU"/>
                <a:cs typeface="PMingLiU"/>
              </a:rPr>
              <a:t>  </a:t>
            </a:r>
            <a:r>
              <a:rPr lang="zh-CN" altLang="en-US" sz="1050" spc="-170" dirty="0">
                <a:solidFill>
                  <a:srgbClr val="000000"/>
                </a:solidFill>
                <a:latin typeface="PMingLiU"/>
                <a:ea typeface="PMingLiU"/>
              </a:rPr>
              <a:t>ビジネスモデルの持続性に関する重要な課題（マテリアリティ）の特定化と開示」より抜粋</a:t>
            </a:r>
          </a:p>
          <a:p>
            <a:pPr>
              <a:lnSpc>
                <a:spcPts val="1000"/>
              </a:lnSpc>
            </a:pPr>
            <a:endParaRPr lang="en-US" dirty="0" smtClean="0"/>
          </a:p>
          <a:p>
            <a:pPr>
              <a:lnSpc>
                <a:spcPts val="1225"/>
              </a:lnSpc>
            </a:pPr>
            <a:endParaRPr lang="en-US" dirty="0" smtClean="0"/>
          </a:p>
          <a:p>
            <a:pPr hangingPunct="0" marL="5232443" indent="-172210">
              <a:lnSpc>
                <a:spcPct val="100000"/>
              </a:lnSpc>
            </a:pPr>
            <a:r>
              <a:rPr lang="en-US" altLang="zh-CN" sz="1050" spc="-25" dirty="0">
                <a:solidFill>
                  <a:srgbClr val="000000"/>
                </a:solidFill>
                <a:latin typeface="Arial"/>
                <a:ea typeface="Arial"/>
              </a:rPr>
              <a:t>•</a:t>
            </a:r>
            <a:r>
              <a:rPr lang="en-US" altLang="zh-CN" sz="1050" spc="-10" dirty="0">
                <a:solidFill>
                  <a:srgbClr val="000000"/>
                </a:solidFill>
                <a:latin typeface="Arial"/>
                <a:cs typeface="Arial"/>
              </a:rPr>
              <a:t>   </a:t>
            </a:r>
            <a:r>
              <a:rPr lang="zh-CN" altLang="en-US" sz="1050" spc="-75" dirty="0">
                <a:solidFill>
                  <a:srgbClr val="000000"/>
                </a:solidFill>
                <a:latin typeface="PMingLiU"/>
                <a:ea typeface="PMingLiU"/>
              </a:rPr>
              <a:t>機関投資家協働対話フォーラムは、機関投資家協働対話プ</a:t>
            </a:r>
            <a:br/>
            <a:r>
              <a:rPr lang="zh-CN" altLang="en-US" sz="1050" spc="-139" dirty="0">
                <a:solidFill>
                  <a:srgbClr val="000000"/>
                </a:solidFill>
                <a:latin typeface="PMingLiU"/>
                <a:ea typeface="PMingLiU"/>
              </a:rPr>
              <a:t>ログラムに参加する企業年金連合会、</a:t>
            </a:r>
            <a:r>
              <a:rPr lang="zh-CN" altLang="en-US" sz="1050" spc="-135" dirty="0">
                <a:solidFill>
                  <a:srgbClr val="000000"/>
                </a:solidFill>
                <a:latin typeface="PMingLiU"/>
                <a:ea typeface="PMingLiU"/>
              </a:rPr>
              <a:t>三井住友アセットマネジ</a:t>
            </a:r>
            <a:br/>
            <a:r>
              <a:rPr lang="zh-CN" altLang="en-US" sz="1050" spc="-100" dirty="0">
                <a:solidFill>
                  <a:srgbClr val="000000"/>
                </a:solidFill>
                <a:latin typeface="PMingLiU"/>
                <a:ea typeface="PMingLiU"/>
              </a:rPr>
              <a:t>メント、三井住友信託銀行、三菱</a:t>
            </a:r>
            <a:r>
              <a:rPr lang="en-US" altLang="zh-CN" sz="1050" spc="-69" dirty="0">
                <a:solidFill>
                  <a:srgbClr val="000000"/>
                </a:solidFill>
                <a:latin typeface="Arial"/>
                <a:ea typeface="Arial"/>
              </a:rPr>
              <a:t>UFJ</a:t>
            </a:r>
            <a:r>
              <a:rPr lang="zh-CN" altLang="en-US" sz="1050" spc="-104" dirty="0">
                <a:solidFill>
                  <a:srgbClr val="000000"/>
                </a:solidFill>
                <a:latin typeface="PMingLiU"/>
                <a:ea typeface="PMingLiU"/>
              </a:rPr>
              <a:t>信託銀行</a:t>
            </a:r>
            <a:r>
              <a:rPr lang="zh-CN" altLang="en-US" sz="1050" spc="-100" dirty="0">
                <a:solidFill>
                  <a:srgbClr val="000000"/>
                </a:solidFill>
                <a:latin typeface="PMingLiU"/>
                <a:ea typeface="PMingLiU"/>
              </a:rPr>
              <a:t>、りそな銀行</a:t>
            </a:r>
            <a:br/>
            <a:r>
              <a:rPr lang="zh-CN" altLang="en-US" sz="1050" spc="-169" dirty="0">
                <a:solidFill>
                  <a:srgbClr val="000000"/>
                </a:solidFill>
                <a:latin typeface="PMingLiU"/>
                <a:ea typeface="PMingLiU"/>
              </a:rPr>
              <a:t>の</a:t>
            </a:r>
            <a:r>
              <a:rPr lang="en-US" altLang="zh-CN" sz="1050" spc="-94" dirty="0">
                <a:solidFill>
                  <a:srgbClr val="000000"/>
                </a:solidFill>
                <a:latin typeface="Arial"/>
                <a:ea typeface="Arial"/>
              </a:rPr>
              <a:t>5</a:t>
            </a:r>
            <a:r>
              <a:rPr lang="zh-CN" altLang="en-US" sz="1050" spc="-169" dirty="0">
                <a:solidFill>
                  <a:srgbClr val="000000"/>
                </a:solidFill>
                <a:latin typeface="PMingLiU"/>
                <a:ea typeface="PMingLiU"/>
              </a:rPr>
              <a:t>社とともに、企業の「ビジネスモデルの持続性に関</a:t>
            </a:r>
            <a:r>
              <a:rPr lang="zh-CN" altLang="en-US" sz="1050" spc="-164" dirty="0">
                <a:solidFill>
                  <a:srgbClr val="000000"/>
                </a:solidFill>
                <a:latin typeface="PMingLiU"/>
                <a:ea typeface="PMingLiU"/>
              </a:rPr>
              <a:t>する重要</a:t>
            </a:r>
            <a:br/>
            <a:r>
              <a:rPr lang="zh-CN" altLang="en-US" sz="1050" spc="-169" dirty="0">
                <a:solidFill>
                  <a:srgbClr val="000000"/>
                </a:solidFill>
                <a:latin typeface="PMingLiU"/>
                <a:ea typeface="PMingLiU"/>
              </a:rPr>
              <a:t>な課題（マテリアリティ）の特定化と開示」をお願いする</a:t>
            </a:r>
            <a:r>
              <a:rPr lang="zh-CN" altLang="en-US" sz="1050" spc="-164" dirty="0">
                <a:solidFill>
                  <a:srgbClr val="000000"/>
                </a:solidFill>
                <a:latin typeface="PMingLiU"/>
                <a:ea typeface="PMingLiU"/>
              </a:rPr>
              <a:t>手紙を</a:t>
            </a:r>
            <a:br/>
            <a:r>
              <a:rPr lang="zh-CN" altLang="en-US" sz="1050" spc="-85" dirty="0">
                <a:solidFill>
                  <a:srgbClr val="000000"/>
                </a:solidFill>
                <a:latin typeface="PMingLiU"/>
                <a:ea typeface="PMingLiU"/>
              </a:rPr>
              <a:t>複数の</a:t>
            </a:r>
            <a:r>
              <a:rPr lang="zh-CN" altLang="en-US" sz="1050" spc="-80" dirty="0">
                <a:solidFill>
                  <a:srgbClr val="000000"/>
                </a:solidFill>
                <a:latin typeface="PMingLiU"/>
                <a:ea typeface="PMingLiU"/>
              </a:rPr>
              <a:t>企業に送付。</a:t>
            </a:r>
          </a:p>
          <a:p>
            <a:pPr>
              <a:lnSpc>
                <a:spcPts val="1260"/>
              </a:lnSpc>
            </a:pPr>
            <a:endParaRPr lang="en-US" dirty="0" smtClean="0"/>
          </a:p>
          <a:p>
            <a:pPr hangingPunct="0" marL="5232443" indent="-172210">
              <a:lnSpc>
                <a:spcPct val="100833"/>
              </a:lnSpc>
            </a:pPr>
            <a:r>
              <a:rPr lang="en-US" altLang="zh-CN" sz="1050" spc="-55" dirty="0">
                <a:solidFill>
                  <a:srgbClr val="000000"/>
                </a:solidFill>
                <a:latin typeface="Arial"/>
                <a:ea typeface="Arial"/>
              </a:rPr>
              <a:t>•</a:t>
            </a:r>
            <a:r>
              <a:rPr lang="en-US" altLang="zh-CN" sz="1050" spc="-30" dirty="0">
                <a:solidFill>
                  <a:srgbClr val="000000"/>
                </a:solidFill>
                <a:latin typeface="Arial"/>
                <a:cs typeface="Arial"/>
              </a:rPr>
              <a:t>   </a:t>
            </a:r>
            <a:r>
              <a:rPr lang="zh-CN" altLang="en-US" sz="1050" spc="-154" dirty="0">
                <a:solidFill>
                  <a:srgbClr val="000000"/>
                </a:solidFill>
                <a:latin typeface="PMingLiU"/>
                <a:ea typeface="PMingLiU"/>
              </a:rPr>
              <a:t>企業名は非公表であるが、これらを開示することによって長期</a:t>
            </a:r>
            <a:br/>
            <a:r>
              <a:rPr lang="zh-CN" altLang="en-US" sz="1050" spc="-100" dirty="0">
                <a:solidFill>
                  <a:srgbClr val="000000"/>
                </a:solidFill>
                <a:latin typeface="PMingLiU"/>
                <a:ea typeface="PMingLiU"/>
              </a:rPr>
              <a:t>投資家の評価が</a:t>
            </a:r>
            <a:r>
              <a:rPr lang="zh-CN" altLang="en-US" sz="1050" spc="-94" dirty="0">
                <a:solidFill>
                  <a:srgbClr val="000000"/>
                </a:solidFill>
                <a:latin typeface="PMingLiU"/>
                <a:ea typeface="PMingLiU"/>
              </a:rPr>
              <a:t>高まると考える企業を時価総額上位から抽</a:t>
            </a:r>
            <a:br/>
            <a:r>
              <a:rPr lang="zh-CN" altLang="en-US" sz="1050" spc="-175" dirty="0">
                <a:solidFill>
                  <a:srgbClr val="000000"/>
                </a:solidFill>
                <a:latin typeface="PMingLiU"/>
                <a:ea typeface="PMingLiU"/>
              </a:rPr>
              <a:t>出し送付して</a:t>
            </a:r>
            <a:r>
              <a:rPr lang="zh-CN" altLang="en-US" sz="1050" spc="-170" dirty="0">
                <a:solidFill>
                  <a:srgbClr val="000000"/>
                </a:solidFill>
                <a:latin typeface="PMingLiU"/>
                <a:ea typeface="PMingLiU"/>
              </a:rPr>
              <a:t>いる。</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594"/>
              </a:lnSpc>
            </a:pPr>
            <a:endParaRPr lang="en-US" dirty="0" smtClean="0"/>
          </a:p>
          <a:p>
            <a:pPr hangingPunct="0" marL="5060232">
              <a:lnSpc>
                <a:spcPct val="99166"/>
              </a:lnSpc>
            </a:pPr>
            <a:r>
              <a:rPr lang="en-US" altLang="zh-CN" sz="1050" spc="-129" dirty="0">
                <a:solidFill>
                  <a:srgbClr val="fefefe"/>
                </a:solidFill>
                <a:latin typeface="Arial"/>
                <a:ea typeface="Arial"/>
              </a:rPr>
              <a:t>CSR</a:t>
            </a:r>
            <a:r>
              <a:rPr lang="zh-CN" altLang="en-US" sz="1050" spc="-189" dirty="0">
                <a:solidFill>
                  <a:srgbClr val="fefefe"/>
                </a:solidFill>
                <a:latin typeface="PMingLiU"/>
                <a:ea typeface="PMingLiU"/>
              </a:rPr>
              <a:t>文脈のマテリアリティと機</a:t>
            </a:r>
            <a:r>
              <a:rPr lang="zh-CN" altLang="en-US" sz="1050" spc="-185" dirty="0">
                <a:solidFill>
                  <a:srgbClr val="fefefe"/>
                </a:solidFill>
                <a:latin typeface="PMingLiU"/>
                <a:ea typeface="PMingLiU"/>
              </a:rPr>
              <a:t>関投資家が重視するマテリアリティは異な</a:t>
            </a:r>
            <a:r>
              <a:rPr lang="zh-CN" altLang="en-US" sz="1050" spc="-144" dirty="0">
                <a:solidFill>
                  <a:srgbClr val="fefefe"/>
                </a:solidFill>
                <a:latin typeface="PMingLiU"/>
                <a:ea typeface="PMingLiU"/>
              </a:rPr>
              <a:t>り、別々の開示が必要との認識を示している（要請</a:t>
            </a:r>
            <a:r>
              <a:rPr lang="zh-CN" altLang="en-US" sz="1050" spc="-139" dirty="0">
                <a:solidFill>
                  <a:srgbClr val="fefefe"/>
                </a:solidFill>
                <a:latin typeface="PMingLiU"/>
                <a:ea typeface="PMingLiU"/>
              </a:rPr>
              <a:t>している）。</a:t>
            </a:r>
          </a:p>
        </p:txBody>
      </p:sp>
      <p:sp>
        <p:nvSpPr>
          <p:cNvPr id="125" name="TextBox 125"/>
          <p:cNvSpPr txBox="1"/>
          <p:nvPr/>
        </p:nvSpPr>
        <p:spPr>
          <a:xfrm>
            <a:off x="1548363" y="6321146"/>
            <a:ext cx="6806517" cy="459750"/>
          </a:xfrm>
          <a:prstGeom prst="rect">
            <a:avLst/>
          </a:prstGeom>
          <a:noFill/>
        </p:spPr>
        <p:txBody>
          <a:bodyPr wrap="square" lIns="0" tIns="0" rIns="0" bIns="0" rtlCol="0">
            <a:spAutoFit/>
          </a:bodyPr>
          <a:lstStyle/>
          <a:p>
            <a:pPr hangingPunct="0" marL="0" indent="21336">
              <a:lnSpc>
                <a:spcPct val="100000"/>
              </a:lnSpc>
            </a:pPr>
            <a:r>
              <a:rPr lang="en-US" altLang="zh-CN" sz="600" dirty="0">
                <a:solidFill>
                  <a:srgbClr val="a5a5a5"/>
                </a:solidFill>
                <a:latin typeface="Arial"/>
                <a:ea typeface="Arial"/>
              </a:rPr>
              <a:t>©</a:t>
            </a:r>
            <a:r>
              <a:rPr lang="en-US" altLang="zh-CN" sz="600" dirty="0">
                <a:solidFill>
                  <a:srgbClr val="a5a5a5"/>
                </a:solidFill>
                <a:latin typeface="Arial"/>
                <a:cs typeface="Arial"/>
              </a:rPr>
              <a:t> </a:t>
            </a:r>
            <a:r>
              <a:rPr lang="en-US" altLang="zh-CN" sz="600" dirty="0">
                <a:solidFill>
                  <a:srgbClr val="a5a5a5"/>
                </a:solidFill>
                <a:latin typeface="Arial"/>
                <a:ea typeface="Arial"/>
              </a:rPr>
              <a:t>2019</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AZSA</a:t>
            </a:r>
            <a:r>
              <a:rPr lang="en-US" altLang="zh-CN" sz="600" dirty="0">
                <a:solidFill>
                  <a:srgbClr val="a5a5a5"/>
                </a:solidFill>
                <a:latin typeface="Arial"/>
                <a:cs typeface="Arial"/>
              </a:rPr>
              <a:t> </a:t>
            </a:r>
            <a:r>
              <a:rPr lang="en-US" altLang="zh-CN" sz="600" dirty="0">
                <a:solidFill>
                  <a:srgbClr val="a5a5a5"/>
                </a:solidFill>
                <a:latin typeface="Arial"/>
                <a:ea typeface="Arial"/>
              </a:rPr>
              <a:t>LLC,</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limited</a:t>
            </a:r>
            <a:r>
              <a:rPr lang="en-US" altLang="zh-CN" sz="600" spc="5" dirty="0">
                <a:solidFill>
                  <a:srgbClr val="a5a5a5"/>
                </a:solidFill>
                <a:latin typeface="Arial"/>
                <a:cs typeface="Arial"/>
              </a:rPr>
              <a:t> </a:t>
            </a:r>
            <a:r>
              <a:rPr lang="en-US" altLang="zh-CN" sz="600" dirty="0">
                <a:solidFill>
                  <a:srgbClr val="a5a5a5"/>
                </a:solidFill>
                <a:latin typeface="Arial"/>
                <a:ea typeface="Arial"/>
              </a:rPr>
              <a:t>liability</a:t>
            </a:r>
            <a:r>
              <a:rPr lang="en-US" altLang="zh-CN" sz="600" dirty="0">
                <a:solidFill>
                  <a:srgbClr val="a5a5a5"/>
                </a:solidFill>
                <a:latin typeface="Arial"/>
                <a:cs typeface="Arial"/>
              </a:rPr>
              <a:t> </a:t>
            </a:r>
            <a:r>
              <a:rPr lang="en-US" altLang="zh-CN" sz="600" dirty="0">
                <a:solidFill>
                  <a:srgbClr val="a5a5a5"/>
                </a:solidFill>
                <a:latin typeface="Arial"/>
                <a:ea typeface="Arial"/>
              </a:rPr>
              <a:t>audit</a:t>
            </a:r>
            <a:r>
              <a:rPr lang="en-US" altLang="zh-CN" sz="600" spc="5" dirty="0">
                <a:solidFill>
                  <a:srgbClr val="a5a5a5"/>
                </a:solidFill>
                <a:latin typeface="Arial"/>
                <a:cs typeface="Arial"/>
              </a:rPr>
              <a:t> </a:t>
            </a:r>
            <a:r>
              <a:rPr lang="en-US" altLang="zh-CN" sz="600" dirty="0">
                <a:solidFill>
                  <a:srgbClr val="a5a5a5"/>
                </a:solidFill>
                <a:latin typeface="Arial"/>
                <a:ea typeface="Arial"/>
              </a:rPr>
              <a:t>corporation</a:t>
            </a:r>
            <a:r>
              <a:rPr lang="en-US" altLang="zh-CN" sz="600" spc="5" dirty="0">
                <a:solidFill>
                  <a:srgbClr val="a5a5a5"/>
                </a:solidFill>
                <a:latin typeface="Arial"/>
                <a:cs typeface="Arial"/>
              </a:rPr>
              <a:t> </a:t>
            </a:r>
            <a:r>
              <a:rPr lang="en-US" altLang="zh-CN" sz="600" dirty="0">
                <a:solidFill>
                  <a:srgbClr val="a5a5a5"/>
                </a:solidFill>
                <a:latin typeface="Arial"/>
                <a:ea typeface="Arial"/>
              </a:rPr>
              <a:t>incorporated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under</a:t>
            </a:r>
            <a:r>
              <a:rPr lang="en-US" altLang="zh-CN" sz="600" dirty="0">
                <a:solidFill>
                  <a:srgbClr val="a5a5a5"/>
                </a:solidFill>
                <a:latin typeface="Arial"/>
                <a:cs typeface="Arial"/>
              </a:rPr>
              <a:t> </a:t>
            </a:r>
            <a:r>
              <a:rPr lang="en-US" altLang="zh-CN" sz="600" dirty="0">
                <a:solidFill>
                  <a:srgbClr val="a5a5a5"/>
                </a:solidFill>
                <a:latin typeface="Arial"/>
                <a:ea typeface="Arial"/>
              </a:rPr>
              <a:t>the</a:t>
            </a:r>
            <a:r>
              <a:rPr lang="en-US" altLang="zh-CN" sz="600" spc="5" dirty="0">
                <a:solidFill>
                  <a:srgbClr val="a5a5a5"/>
                </a:solidFill>
                <a:latin typeface="Arial"/>
                <a:cs typeface="Arial"/>
              </a:rPr>
              <a:t> </a:t>
            </a:r>
            <a:r>
              <a:rPr lang="en-US" altLang="zh-CN" sz="600" dirty="0">
                <a:solidFill>
                  <a:srgbClr val="a5a5a5"/>
                </a:solidFill>
                <a:latin typeface="Arial"/>
                <a:ea typeface="Arial"/>
              </a:rPr>
              <a:t>Japanese</a:t>
            </a:r>
            <a:r>
              <a:rPr lang="en-US" altLang="zh-CN" sz="600" spc="5" dirty="0">
                <a:solidFill>
                  <a:srgbClr val="a5a5a5"/>
                </a:solidFill>
                <a:latin typeface="Arial"/>
                <a:cs typeface="Arial"/>
              </a:rPr>
              <a:t> </a:t>
            </a:r>
            <a:r>
              <a:rPr lang="en-US" altLang="zh-CN" sz="600" dirty="0">
                <a:solidFill>
                  <a:srgbClr val="a5a5a5"/>
                </a:solidFill>
                <a:latin typeface="Arial"/>
                <a:ea typeface="Arial"/>
              </a:rPr>
              <a:t>Certified</a:t>
            </a:r>
            <a:r>
              <a:rPr lang="en-US" altLang="zh-CN" sz="600" spc="5" dirty="0">
                <a:solidFill>
                  <a:srgbClr val="a5a5a5"/>
                </a:solidFill>
                <a:latin typeface="Arial"/>
                <a:cs typeface="Arial"/>
              </a:rPr>
              <a:t> </a:t>
            </a:r>
            <a:r>
              <a:rPr lang="en-US" altLang="zh-CN" sz="600" dirty="0">
                <a:solidFill>
                  <a:srgbClr val="a5a5a5"/>
                </a:solidFill>
                <a:latin typeface="Arial"/>
                <a:ea typeface="Arial"/>
              </a:rPr>
              <a:t>Public</a:t>
            </a:r>
            <a:r>
              <a:rPr lang="en-US" altLang="zh-CN" sz="600" dirty="0">
                <a:solidFill>
                  <a:srgbClr val="a5a5a5"/>
                </a:solidFill>
                <a:latin typeface="Arial"/>
                <a:cs typeface="Arial"/>
              </a:rPr>
              <a:t> </a:t>
            </a:r>
            <a:r>
              <a:rPr lang="en-US" altLang="zh-CN" sz="600" dirty="0">
                <a:solidFill>
                  <a:srgbClr val="a5a5a5"/>
                </a:solidFill>
                <a:latin typeface="Arial"/>
                <a:ea typeface="Arial"/>
              </a:rPr>
              <a:t>Accountants</a:t>
            </a:r>
            <a:r>
              <a:rPr lang="en-US" altLang="zh-CN" sz="600" spc="5" dirty="0">
                <a:solidFill>
                  <a:srgbClr val="a5a5a5"/>
                </a:solidFill>
                <a:latin typeface="Arial"/>
                <a:cs typeface="Arial"/>
              </a:rPr>
              <a:t> </a:t>
            </a:r>
            <a:r>
              <a:rPr lang="en-US" altLang="zh-CN" sz="600" dirty="0">
                <a:solidFill>
                  <a:srgbClr val="a5a5a5"/>
                </a:solidFill>
                <a:latin typeface="Arial"/>
                <a:ea typeface="Arial"/>
              </a:rPr>
              <a:t>Law</a:t>
            </a:r>
            <a:r>
              <a:rPr lang="en-US" altLang="zh-CN" sz="600" spc="5" dirty="0">
                <a:solidFill>
                  <a:srgbClr val="a5a5a5"/>
                </a:solidFill>
                <a:latin typeface="Arial"/>
                <a:cs typeface="Arial"/>
              </a:rPr>
              <a:t> </a:t>
            </a:r>
            <a:r>
              <a:rPr lang="en-US" altLang="zh-CN" sz="600" dirty="0">
                <a:solidFill>
                  <a:srgbClr val="a5a5a5"/>
                </a:solidFill>
                <a:latin typeface="Arial"/>
                <a:ea typeface="Arial"/>
              </a:rPr>
              <a:t>and</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the</a:t>
            </a:r>
            <a:r>
              <a:rPr lang="en-US" altLang="zh-CN" sz="600"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network</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independent</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firms</a:t>
            </a:r>
            <a:r>
              <a:rPr lang="en-US" altLang="zh-CN" sz="600" dirty="0">
                <a:solidFill>
                  <a:srgbClr val="a5a5a5"/>
                </a:solidFill>
                <a:latin typeface="Arial"/>
                <a:cs typeface="Arial"/>
              </a:rPr>
              <a:t> </a:t>
            </a:r>
            <a:r>
              <a:rPr lang="en-US" altLang="zh-CN" sz="600" dirty="0">
                <a:solidFill>
                  <a:srgbClr val="a5a5a5"/>
                </a:solidFill>
                <a:latin typeface="Arial"/>
                <a:ea typeface="Arial"/>
              </a:rPr>
              <a:t>affiliated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with</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Cooperative</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Swiss</a:t>
            </a:r>
            <a:r>
              <a:rPr lang="en-US" altLang="zh-CN" sz="600" spc="5" dirty="0">
                <a:solidFill>
                  <a:srgbClr val="a5a5a5"/>
                </a:solidFill>
                <a:latin typeface="Arial"/>
                <a:cs typeface="Arial"/>
              </a:rPr>
              <a:t> </a:t>
            </a:r>
            <a:r>
              <a:rPr lang="en-US" altLang="zh-CN" sz="600" dirty="0">
                <a:solidFill>
                  <a:srgbClr val="a5a5a5"/>
                </a:solidFill>
                <a:latin typeface="Arial"/>
                <a:ea typeface="Arial"/>
              </a:rPr>
              <a:t>entity.</a:t>
            </a:r>
            <a:r>
              <a:rPr lang="en-US" altLang="zh-CN" sz="600" spc="5" dirty="0">
                <a:solidFill>
                  <a:srgbClr val="a5a5a5"/>
                </a:solidFill>
                <a:latin typeface="Arial"/>
                <a:cs typeface="Arial"/>
              </a:rPr>
              <a:t> </a:t>
            </a:r>
            <a:r>
              <a:rPr lang="en-US" altLang="zh-CN" sz="600" dirty="0">
                <a:solidFill>
                  <a:srgbClr val="a5a5a5"/>
                </a:solidFill>
                <a:latin typeface="Arial"/>
                <a:ea typeface="Arial"/>
              </a:rPr>
              <a:t>All</a:t>
            </a:r>
            <a:r>
              <a:rPr lang="en-US" altLang="zh-CN" sz="600" spc="5" dirty="0">
                <a:solidFill>
                  <a:srgbClr val="a5a5a5"/>
                </a:solidFill>
                <a:latin typeface="Arial"/>
                <a:cs typeface="Arial"/>
              </a:rPr>
              <a:t> </a:t>
            </a:r>
            <a:r>
              <a:rPr lang="en-US" altLang="zh-CN" sz="600" dirty="0">
                <a:solidFill>
                  <a:srgbClr val="a5a5a5"/>
                </a:solidFill>
                <a:latin typeface="Arial"/>
                <a:ea typeface="Arial"/>
              </a:rPr>
              <a:t>rights</a:t>
            </a:r>
            <a:r>
              <a:rPr lang="en-US" altLang="zh-CN" sz="600" spc="5" dirty="0">
                <a:solidFill>
                  <a:srgbClr val="a5a5a5"/>
                </a:solidFill>
                <a:latin typeface="Arial"/>
                <a:cs typeface="Arial"/>
              </a:rPr>
              <a:t> </a:t>
            </a:r>
            <a:r>
              <a:rPr lang="en-US" altLang="zh-CN" sz="600" dirty="0">
                <a:solidFill>
                  <a:srgbClr val="a5a5a5"/>
                </a:solidFill>
                <a:latin typeface="Arial"/>
                <a:ea typeface="Arial"/>
              </a:rPr>
              <a:t>reserved.</a:t>
            </a:r>
          </a:p>
          <a:p>
            <a:pPr>
              <a:lnSpc>
                <a:spcPts val="1460"/>
              </a:lnSpc>
            </a:pPr>
            <a:endParaRPr lang="en-US" dirty="0" smtClean="0"/>
          </a:p>
          <a:p>
            <a:pPr marL="0" indent="2433848">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
        <p:nvSpPr>
          <p:cNvPr id="126" name="TextBox 126"/>
          <p:cNvSpPr txBox="1"/>
          <p:nvPr/>
        </p:nvSpPr>
        <p:spPr>
          <a:xfrm>
            <a:off x="9351612" y="6320899"/>
            <a:ext cx="190545" cy="137160"/>
          </a:xfrm>
          <a:prstGeom prst="rect">
            <a:avLst/>
          </a:prstGeom>
          <a:noFill/>
        </p:spPr>
        <p:txBody>
          <a:bodyPr wrap="square" lIns="0" tIns="0" rIns="0" bIns="0" rtlCol="0">
            <a:spAutoFit/>
          </a:bodyPr>
          <a:lstStyle/>
          <a:p>
            <a:pPr marL="0">
              <a:lnSpc>
                <a:spcPct val="100000"/>
              </a:lnSpc>
            </a:pPr>
            <a:r>
              <a:rPr lang="en-US" altLang="zh-CN" sz="900" spc="-15" dirty="0">
                <a:solidFill>
                  <a:srgbClr val="00328c"/>
                </a:solidFill>
                <a:latin typeface="Arial"/>
                <a:ea typeface="Arial"/>
              </a:rPr>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Picture 128">
					</p:cNvPr>
          <p:cNvPicPr>
            <a:picLocks noChangeAspect="1"/>
          </p:cNvPicPr>
          <p:nvPr/>
        </p:nvPicPr>
        <p:blipFill>
          <a:blip r:embed="rId2"/>
          <a:stretch>
            <a:fillRect/>
          </a:stretch>
        </p:blipFill>
        <p:spPr>
          <a:xfrm>
            <a:off x="480059" y="6309360"/>
            <a:ext cx="434340" cy="182880"/>
          </a:xfrm>
          <a:prstGeom prst="rect">
            <a:avLst/>
          </a:prstGeom>
        </p:spPr>
      </p:pic>
      <p:sp>
        <p:nvSpPr>
          <p:cNvPr id="128" name="Freeform 128"> 
				</p:cNvPr>
          <p:cNvSpPr/>
          <p:nvPr/>
        </p:nvSpPr>
        <p:spPr>
          <a:xfrm>
            <a:off x="4464050" y="2203450"/>
            <a:ext cx="958850" cy="323850"/>
          </a:xfrm>
          <a:custGeom>
            <a:avLst/>
            <a:gdLst>
              <a:gd name="connsiteX0" fmla="*/ 7366 w 958850"/>
              <a:gd name="connsiteY0" fmla="*/ 173990 h 323850"/>
              <a:gd name="connsiteX1" fmla="*/ 248158 w 958850"/>
              <a:gd name="connsiteY1" fmla="*/ 173990 h 323850"/>
              <a:gd name="connsiteX2" fmla="*/ 248158 w 958850"/>
              <a:gd name="connsiteY2" fmla="*/ 13970 h 323850"/>
              <a:gd name="connsiteX3" fmla="*/ 729742 w 958850"/>
              <a:gd name="connsiteY3" fmla="*/ 13970 h 323850"/>
              <a:gd name="connsiteX4" fmla="*/ 729742 w 958850"/>
              <a:gd name="connsiteY4" fmla="*/ 173990 h 323850"/>
              <a:gd name="connsiteX5" fmla="*/ 970534 w 958850"/>
              <a:gd name="connsiteY5" fmla="*/ 173990 h 323850"/>
              <a:gd name="connsiteX6" fmla="*/ 488950 w 958850"/>
              <a:gd name="connsiteY6" fmla="*/ 334010 h 323850"/>
              <a:gd name="connsiteX7" fmla="*/ 7366 w 958850"/>
              <a:gd name="connsiteY7" fmla="*/ 17399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8850" h="323850">
                <a:moveTo>
                  <a:pt x="7366" y="173990"/>
                </a:moveTo>
                <a:lnTo>
                  <a:pt x="248158" y="173990"/>
                </a:lnTo>
                <a:lnTo>
                  <a:pt x="248158" y="13970"/>
                </a:lnTo>
                <a:lnTo>
                  <a:pt x="729742" y="13970"/>
                </a:lnTo>
                <a:lnTo>
                  <a:pt x="729742" y="173990"/>
                </a:lnTo>
                <a:lnTo>
                  <a:pt x="970534" y="173990"/>
                </a:lnTo>
                <a:lnTo>
                  <a:pt x="488950" y="334010"/>
                </a:lnTo>
                <a:lnTo>
                  <a:pt x="7366" y="173990"/>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9" name="Freeform 129"> 
				</p:cNvPr>
          <p:cNvSpPr/>
          <p:nvPr/>
        </p:nvSpPr>
        <p:spPr>
          <a:xfrm>
            <a:off x="2432050" y="4870450"/>
            <a:ext cx="5022850" cy="895350"/>
          </a:xfrm>
          <a:custGeom>
            <a:avLst/>
            <a:gdLst>
              <a:gd name="connsiteX0" fmla="*/ 18542 w 5022850"/>
              <a:gd name="connsiteY0" fmla="*/ 13970 h 895350"/>
              <a:gd name="connsiteX1" fmla="*/ 5023357 w 5022850"/>
              <a:gd name="connsiteY1" fmla="*/ 13970 h 895350"/>
              <a:gd name="connsiteX2" fmla="*/ 5023357 w 5022850"/>
              <a:gd name="connsiteY2" fmla="*/ 907034 h 895350"/>
              <a:gd name="connsiteX3" fmla="*/ 18542 w 5022850"/>
              <a:gd name="connsiteY3" fmla="*/ 907034 h 895350"/>
              <a:gd name="connsiteX4" fmla="*/ 18542 w 5022850"/>
              <a:gd name="connsiteY4" fmla="*/ 13970 h 895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22850" h="895350">
                <a:moveTo>
                  <a:pt x="18542" y="13970"/>
                </a:moveTo>
                <a:lnTo>
                  <a:pt x="5023357" y="13970"/>
                </a:lnTo>
                <a:lnTo>
                  <a:pt x="5023357" y="907034"/>
                </a:lnTo>
                <a:lnTo>
                  <a:pt x="18542" y="907034"/>
                </a:lnTo>
                <a:lnTo>
                  <a:pt x="18542" y="13970"/>
                </a:lnTo>
                <a:close/>
              </a:path>
            </a:pathLst>
          </a:custGeom>
          <a:solidFill>
            <a:srgbClr val="005db7">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0" name="TextBox 130"/>
          <p:cNvSpPr txBox="1"/>
          <p:nvPr/>
        </p:nvSpPr>
        <p:spPr>
          <a:xfrm>
            <a:off x="488950" y="417992"/>
            <a:ext cx="8839984" cy="5302064"/>
          </a:xfrm>
          <a:prstGeom prst="rect">
            <a:avLst/>
          </a:prstGeom>
          <a:noFill/>
        </p:spPr>
        <p:txBody>
          <a:bodyPr wrap="square" lIns="0" tIns="0" rIns="0" bIns="0" rtlCol="0">
            <a:spAutoFit/>
          </a:bodyPr>
          <a:lstStyle/>
          <a:p>
            <a:pPr marL="0">
              <a:lnSpc>
                <a:spcPct val="106666"/>
              </a:lnSpc>
            </a:pPr>
            <a:r>
              <a:rPr lang="en-US" altLang="zh-CN" sz="3200" spc="-270" dirty="0">
                <a:solidFill>
                  <a:srgbClr val="00328c"/>
                </a:solidFill>
                <a:latin typeface="Arial"/>
                <a:ea typeface="Arial"/>
              </a:rPr>
              <a:t>ESG</a:t>
            </a:r>
            <a:r>
              <a:rPr lang="zh-CN" altLang="en-US" sz="3200" spc="-384" dirty="0">
                <a:solidFill>
                  <a:srgbClr val="00328c"/>
                </a:solidFill>
                <a:latin typeface="PMingLiU"/>
                <a:ea typeface="PMingLiU"/>
              </a:rPr>
              <a:t>リスクとの</a:t>
            </a:r>
            <a:r>
              <a:rPr lang="zh-CN" altLang="en-US" sz="3200" spc="-379" dirty="0">
                <a:solidFill>
                  <a:srgbClr val="00328c"/>
                </a:solidFill>
                <a:latin typeface="PMingLiU"/>
                <a:ea typeface="PMingLiU"/>
              </a:rPr>
              <a:t>企業価値の連関</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160"/>
              </a:lnSpc>
            </a:pPr>
            <a:endParaRPr lang="en-US" dirty="0" smtClean="0"/>
          </a:p>
          <a:p>
            <a:pPr hangingPunct="0" marL="91412">
              <a:lnSpc>
                <a:spcPct val="100833"/>
              </a:lnSpc>
            </a:pPr>
            <a:r>
              <a:rPr lang="en-US" altLang="zh-CN" sz="1400" spc="-175" dirty="0">
                <a:solidFill>
                  <a:srgbClr val="000000"/>
                </a:solidFill>
                <a:latin typeface="Arial"/>
                <a:ea typeface="Arial"/>
              </a:rPr>
              <a:t>ESG</a:t>
            </a:r>
            <a:r>
              <a:rPr lang="zh-CN" altLang="en-US" sz="1400" spc="-245" dirty="0">
                <a:solidFill>
                  <a:srgbClr val="000000"/>
                </a:solidFill>
                <a:latin typeface="PMingLiU"/>
                <a:ea typeface="PMingLiU"/>
              </a:rPr>
              <a:t>リスクを含むマテリアリティは単に特定するのに留まらず、</a:t>
            </a:r>
            <a:r>
              <a:rPr lang="zh-CN" altLang="en-US" sz="1400" spc="-69" dirty="0">
                <a:solidFill>
                  <a:srgbClr val="000000"/>
                </a:solidFill>
                <a:latin typeface="PMingLiU"/>
                <a:cs typeface="PMingLiU"/>
              </a:rPr>
              <a:t>  </a:t>
            </a:r>
            <a:r>
              <a:rPr lang="zh-CN" altLang="en-US" sz="1400" spc="-250" dirty="0">
                <a:solidFill>
                  <a:srgbClr val="000000"/>
                </a:solidFill>
                <a:latin typeface="PMingLiU"/>
                <a:ea typeface="PMingLiU"/>
              </a:rPr>
              <a:t>「ビジネスモデルの持続性に関する重要課題」として、</a:t>
            </a:r>
            <a:r>
              <a:rPr lang="zh-CN" altLang="en-US" sz="1400" spc="-245" u="sng" dirty="0">
                <a:solidFill>
                  <a:srgbClr val="000000"/>
                </a:solidFill>
                <a:uFill>
                  <a:solidFill>
                    <a:srgbClr val="000000"/>
                  </a:solidFill>
                </a:uFill>
                <a:latin typeface="PMingLiU"/>
                <a:ea typeface="PMingLiU"/>
              </a:rPr>
              <a:t>事業戦略や</a:t>
            </a:r>
            <a:r>
              <a:rPr lang="zh-CN" altLang="en-US" sz="1400" spc="-200" u="sng" dirty="0">
                <a:solidFill>
                  <a:srgbClr val="000000"/>
                </a:solidFill>
                <a:uFill>
                  <a:solidFill>
                    <a:srgbClr val="000000"/>
                  </a:solidFill>
                </a:uFill>
                <a:latin typeface="PMingLiU"/>
                <a:ea typeface="PMingLiU"/>
              </a:rPr>
              <a:t>企業価値との関連性を明確</a:t>
            </a:r>
            <a:r>
              <a:rPr lang="zh-CN" altLang="en-US" sz="1400" spc="-204" dirty="0">
                <a:solidFill>
                  <a:srgbClr val="000000"/>
                </a:solidFill>
                <a:latin typeface="PMingLiU"/>
                <a:ea typeface="PMingLiU"/>
              </a:rPr>
              <a:t>にし、経営として推進してい</a:t>
            </a:r>
            <a:r>
              <a:rPr lang="zh-CN" altLang="en-US" sz="1400" spc="-200" dirty="0">
                <a:solidFill>
                  <a:srgbClr val="000000"/>
                </a:solidFill>
                <a:latin typeface="PMingLiU"/>
                <a:ea typeface="PMingLiU"/>
              </a:rPr>
              <a:t>く必要がある。</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695"/>
              </a:lnSpc>
            </a:pPr>
            <a:endParaRPr lang="en-US" dirty="0" smtClean="0"/>
          </a:p>
          <a:p>
            <a:pPr marL="0" indent="91440">
              <a:lnSpc>
                <a:spcPct val="100000"/>
              </a:lnSpc>
            </a:pPr>
            <a:r>
              <a:rPr lang="en-US" altLang="zh-CN" sz="1400" spc="-94" dirty="0">
                <a:solidFill>
                  <a:srgbClr val="000000"/>
                </a:solidFill>
                <a:latin typeface="Arial"/>
                <a:ea typeface="Arial"/>
              </a:rPr>
              <a:t>•</a:t>
            </a:r>
            <a:r>
              <a:rPr lang="en-US" altLang="zh-CN" sz="1400" spc="-119" dirty="0">
                <a:solidFill>
                  <a:srgbClr val="000000"/>
                </a:solidFill>
                <a:latin typeface="Arial"/>
                <a:cs typeface="Arial"/>
              </a:rPr>
              <a:t>  </a:t>
            </a:r>
            <a:r>
              <a:rPr lang="zh-CN" altLang="en-US" sz="1400" spc="-270" dirty="0">
                <a:solidFill>
                  <a:srgbClr val="000000"/>
                </a:solidFill>
                <a:latin typeface="PMingLiU"/>
                <a:ea typeface="PMingLiU"/>
              </a:rPr>
              <a:t>「企業価値」は「フリーキャッシュフローの割引現在価値」や資本生産性で表されることを踏まえると、マテリアリティと財務的な</a:t>
            </a:r>
          </a:p>
          <a:p>
            <a:pPr marL="0" indent="249936">
              <a:lnSpc>
                <a:spcPct val="100000"/>
              </a:lnSpc>
            </a:pPr>
            <a:r>
              <a:rPr lang="zh-CN" altLang="en-US" sz="1400" spc="-159" dirty="0">
                <a:solidFill>
                  <a:srgbClr val="000000"/>
                </a:solidFill>
                <a:latin typeface="PMingLiU"/>
                <a:ea typeface="PMingLiU"/>
              </a:rPr>
              <a:t>観点から見た企業価値との関連性を明確にする</a:t>
            </a:r>
            <a:r>
              <a:rPr lang="zh-CN" altLang="en-US" sz="1400" spc="-154" dirty="0">
                <a:solidFill>
                  <a:srgbClr val="000000"/>
                </a:solidFill>
                <a:latin typeface="PMingLiU"/>
                <a:ea typeface="PMingLiU"/>
              </a:rPr>
              <a:t>必要がある。</a:t>
            </a:r>
          </a:p>
          <a:p>
            <a:pPr>
              <a:lnSpc>
                <a:spcPts val="484"/>
              </a:lnSpc>
            </a:pPr>
            <a:endParaRPr lang="en-US" dirty="0" smtClean="0"/>
          </a:p>
          <a:p>
            <a:pPr marL="0" indent="91440">
              <a:lnSpc>
                <a:spcPct val="106666"/>
              </a:lnSpc>
            </a:pPr>
            <a:r>
              <a:rPr lang="en-US" altLang="zh-CN" sz="1400" spc="-75" dirty="0">
                <a:solidFill>
                  <a:srgbClr val="000000"/>
                </a:solidFill>
                <a:latin typeface="Arial"/>
                <a:ea typeface="Arial"/>
              </a:rPr>
              <a:t>•</a:t>
            </a:r>
            <a:r>
              <a:rPr lang="en-US" altLang="zh-CN" sz="1400" spc="-40" dirty="0">
                <a:solidFill>
                  <a:srgbClr val="000000"/>
                </a:solidFill>
                <a:latin typeface="Arial"/>
                <a:cs typeface="Arial"/>
              </a:rPr>
              <a:t>  </a:t>
            </a:r>
            <a:r>
              <a:rPr lang="en-US" altLang="zh-CN" sz="1400" spc="-154" dirty="0">
                <a:solidFill>
                  <a:srgbClr val="000000"/>
                </a:solidFill>
                <a:latin typeface="Arial"/>
                <a:ea typeface="Arial"/>
              </a:rPr>
              <a:t>ESG</a:t>
            </a:r>
            <a:r>
              <a:rPr lang="zh-CN" altLang="en-US" sz="1400" spc="-220" dirty="0">
                <a:solidFill>
                  <a:srgbClr val="000000"/>
                </a:solidFill>
                <a:latin typeface="PMingLiU"/>
                <a:ea typeface="PMingLiU"/>
              </a:rPr>
              <a:t>リスクを含むマテリアリティは、その性質によって時間軸や企業価値への寄与の仕方が異なる。</a:t>
            </a:r>
          </a:p>
          <a:p>
            <a:pPr>
              <a:lnSpc>
                <a:spcPts val="484"/>
              </a:lnSpc>
            </a:pPr>
            <a:endParaRPr lang="en-US" dirty="0" smtClean="0"/>
          </a:p>
          <a:p>
            <a:pPr marL="0" indent="91440">
              <a:lnSpc>
                <a:spcPct val="106666"/>
              </a:lnSpc>
            </a:pPr>
            <a:r>
              <a:rPr lang="en-US" altLang="zh-CN" sz="1400" spc="-85" dirty="0">
                <a:solidFill>
                  <a:srgbClr val="000000"/>
                </a:solidFill>
                <a:latin typeface="Arial"/>
                <a:ea typeface="Arial"/>
              </a:rPr>
              <a:t>•</a:t>
            </a:r>
            <a:r>
              <a:rPr lang="en-US" altLang="zh-CN" sz="1400" spc="-94" dirty="0">
                <a:solidFill>
                  <a:srgbClr val="000000"/>
                </a:solidFill>
                <a:latin typeface="Arial"/>
                <a:cs typeface="Arial"/>
              </a:rPr>
              <a:t>  </a:t>
            </a:r>
            <a:r>
              <a:rPr lang="zh-CN" altLang="en-US" sz="1400" spc="-234" dirty="0">
                <a:solidFill>
                  <a:srgbClr val="000000"/>
                </a:solidFill>
                <a:latin typeface="PMingLiU"/>
                <a:ea typeface="PMingLiU"/>
              </a:rPr>
              <a:t>「企業価値への寄与」は</a:t>
            </a:r>
            <a:r>
              <a:rPr lang="en-US" altLang="zh-CN" sz="1400" spc="-125" dirty="0">
                <a:solidFill>
                  <a:srgbClr val="000000"/>
                </a:solidFill>
                <a:latin typeface="Arial"/>
                <a:ea typeface="Arial"/>
              </a:rPr>
              <a:t>P/L</a:t>
            </a:r>
            <a:r>
              <a:rPr lang="zh-CN" altLang="en-US" sz="1400" spc="-234" dirty="0">
                <a:solidFill>
                  <a:srgbClr val="000000"/>
                </a:solidFill>
                <a:latin typeface="PMingLiU"/>
                <a:ea typeface="PMingLiU"/>
              </a:rPr>
              <a:t>へのインパクトのみを指しているのではない。</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729"/>
              </a:lnSpc>
            </a:pPr>
            <a:endParaRPr lang="en-US" dirty="0" smtClean="0"/>
          </a:p>
          <a:p>
            <a:pPr marL="0" indent="1968467">
              <a:lnSpc>
                <a:spcPct val="106666"/>
              </a:lnSpc>
            </a:pPr>
            <a:r>
              <a:rPr lang="en-US" altLang="zh-CN" sz="1400" spc="-44" dirty="0">
                <a:solidFill>
                  <a:srgbClr val="000000"/>
                </a:solidFill>
                <a:latin typeface="Arial"/>
                <a:ea typeface="Arial"/>
              </a:rPr>
              <a:t>ESG</a:t>
            </a:r>
            <a:r>
              <a:rPr lang="zh-CN" altLang="en-US" sz="1400" spc="-69" dirty="0">
                <a:solidFill>
                  <a:srgbClr val="000000"/>
                </a:solidFill>
                <a:latin typeface="PMingLiU"/>
                <a:ea typeface="PMingLiU"/>
              </a:rPr>
              <a:t>の企業価値へ</a:t>
            </a:r>
            <a:r>
              <a:rPr lang="zh-CN" altLang="en-US" sz="1400" spc="-64" dirty="0">
                <a:solidFill>
                  <a:srgbClr val="000000"/>
                </a:solidFill>
                <a:latin typeface="PMingLiU"/>
                <a:ea typeface="PMingLiU"/>
              </a:rPr>
              <a:t>の寄与</a:t>
            </a:r>
          </a:p>
          <a:p>
            <a:pPr>
              <a:lnSpc>
                <a:spcPts val="630"/>
              </a:lnSpc>
            </a:pPr>
            <a:endParaRPr lang="en-US" dirty="0" smtClean="0"/>
          </a:p>
          <a:p>
            <a:pPr marL="0" indent="2053763">
              <a:lnSpc>
                <a:spcPct val="105833"/>
              </a:lnSpc>
            </a:pPr>
            <a:r>
              <a:rPr lang="en-US" altLang="zh-CN" sz="1400" spc="-89" dirty="0">
                <a:solidFill>
                  <a:srgbClr val="fefefe"/>
                </a:solidFill>
                <a:latin typeface="Wingdings"/>
                <a:ea typeface="Wingdings"/>
              </a:rPr>
              <a:t></a:t>
            </a:r>
            <a:r>
              <a:rPr lang="en-US" altLang="zh-CN" sz="1400" spc="-430" dirty="0">
                <a:solidFill>
                  <a:srgbClr val="fefefe"/>
                </a:solidFill>
                <a:latin typeface="Wingdings"/>
                <a:cs typeface="Wingdings"/>
              </a:rPr>
              <a:t> </a:t>
            </a:r>
            <a:r>
              <a:rPr lang="zh-CN" altLang="en-US" sz="1400" spc="-114" dirty="0">
                <a:solidFill>
                  <a:srgbClr val="fefefe"/>
                </a:solidFill>
                <a:latin typeface="PMingLiU"/>
                <a:ea typeface="PMingLiU"/>
              </a:rPr>
              <a:t>短・中期的（中期経営計画期間内）のリターンに寄与</a:t>
            </a:r>
          </a:p>
          <a:p>
            <a:pPr>
              <a:lnSpc>
                <a:spcPts val="500"/>
              </a:lnSpc>
            </a:pPr>
            <a:endParaRPr lang="en-US" dirty="0" smtClean="0"/>
          </a:p>
          <a:p>
            <a:pPr marL="0" indent="2053763">
              <a:lnSpc>
                <a:spcPct val="105833"/>
              </a:lnSpc>
            </a:pPr>
            <a:r>
              <a:rPr lang="en-US" altLang="zh-CN" sz="1400" spc="-75" dirty="0">
                <a:solidFill>
                  <a:srgbClr val="fefefe"/>
                </a:solidFill>
                <a:latin typeface="Wingdings"/>
                <a:ea typeface="Wingdings"/>
              </a:rPr>
              <a:t></a:t>
            </a:r>
            <a:r>
              <a:rPr lang="en-US" altLang="zh-CN" sz="1400" spc="-415" dirty="0">
                <a:solidFill>
                  <a:srgbClr val="fefefe"/>
                </a:solidFill>
                <a:latin typeface="Wingdings"/>
                <a:cs typeface="Wingdings"/>
              </a:rPr>
              <a:t> </a:t>
            </a:r>
            <a:r>
              <a:rPr lang="zh-CN" altLang="en-US" sz="1400" spc="-94" dirty="0">
                <a:solidFill>
                  <a:srgbClr val="fefefe"/>
                </a:solidFill>
                <a:latin typeface="PMingLiU"/>
                <a:ea typeface="PMingLiU"/>
              </a:rPr>
              <a:t>長期（中期経営計画期間以降）のリターンに寄与</a:t>
            </a:r>
          </a:p>
          <a:p>
            <a:pPr>
              <a:lnSpc>
                <a:spcPts val="500"/>
              </a:lnSpc>
            </a:pPr>
            <a:endParaRPr lang="en-US" dirty="0" smtClean="0"/>
          </a:p>
          <a:p>
            <a:pPr marL="0" indent="2053763">
              <a:lnSpc>
                <a:spcPct val="105833"/>
              </a:lnSpc>
            </a:pPr>
            <a:r>
              <a:rPr lang="en-US" altLang="zh-CN" sz="1400" spc="-125" dirty="0">
                <a:solidFill>
                  <a:srgbClr val="fefefe"/>
                </a:solidFill>
                <a:latin typeface="Wingdings"/>
                <a:ea typeface="Wingdings"/>
              </a:rPr>
              <a:t></a:t>
            </a:r>
            <a:r>
              <a:rPr lang="en-US" altLang="zh-CN" sz="1400" spc="-455" dirty="0">
                <a:solidFill>
                  <a:srgbClr val="fefefe"/>
                </a:solidFill>
                <a:latin typeface="Wingdings"/>
                <a:cs typeface="Wingdings"/>
              </a:rPr>
              <a:t> </a:t>
            </a:r>
            <a:r>
              <a:rPr lang="zh-CN" altLang="en-US" sz="1400" spc="-160" dirty="0">
                <a:solidFill>
                  <a:srgbClr val="fefefe"/>
                </a:solidFill>
                <a:latin typeface="PMingLiU"/>
                <a:ea typeface="PMingLiU"/>
              </a:rPr>
              <a:t>事業を展開する上でリスクの低減に寄与</a:t>
            </a:r>
          </a:p>
        </p:txBody>
      </p:sp>
      <p:sp>
        <p:nvSpPr>
          <p:cNvPr id="131" name="TextBox 131"/>
          <p:cNvSpPr txBox="1"/>
          <p:nvPr/>
        </p:nvSpPr>
        <p:spPr>
          <a:xfrm>
            <a:off x="1548363" y="6321146"/>
            <a:ext cx="6806517" cy="459750"/>
          </a:xfrm>
          <a:prstGeom prst="rect">
            <a:avLst/>
          </a:prstGeom>
          <a:noFill/>
        </p:spPr>
        <p:txBody>
          <a:bodyPr wrap="square" lIns="0" tIns="0" rIns="0" bIns="0" rtlCol="0">
            <a:spAutoFit/>
          </a:bodyPr>
          <a:lstStyle/>
          <a:p>
            <a:pPr hangingPunct="0" marL="0" indent="21336">
              <a:lnSpc>
                <a:spcPct val="100000"/>
              </a:lnSpc>
            </a:pPr>
            <a:r>
              <a:rPr lang="en-US" altLang="zh-CN" sz="600" dirty="0">
                <a:solidFill>
                  <a:srgbClr val="a5a5a5"/>
                </a:solidFill>
                <a:latin typeface="Arial"/>
                <a:ea typeface="Arial"/>
              </a:rPr>
              <a:t>©</a:t>
            </a:r>
            <a:r>
              <a:rPr lang="en-US" altLang="zh-CN" sz="600" dirty="0">
                <a:solidFill>
                  <a:srgbClr val="a5a5a5"/>
                </a:solidFill>
                <a:latin typeface="Arial"/>
                <a:cs typeface="Arial"/>
              </a:rPr>
              <a:t> </a:t>
            </a:r>
            <a:r>
              <a:rPr lang="en-US" altLang="zh-CN" sz="600" dirty="0">
                <a:solidFill>
                  <a:srgbClr val="a5a5a5"/>
                </a:solidFill>
                <a:latin typeface="Arial"/>
                <a:ea typeface="Arial"/>
              </a:rPr>
              <a:t>2019</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AZSA</a:t>
            </a:r>
            <a:r>
              <a:rPr lang="en-US" altLang="zh-CN" sz="600" dirty="0">
                <a:solidFill>
                  <a:srgbClr val="a5a5a5"/>
                </a:solidFill>
                <a:latin typeface="Arial"/>
                <a:cs typeface="Arial"/>
              </a:rPr>
              <a:t> </a:t>
            </a:r>
            <a:r>
              <a:rPr lang="en-US" altLang="zh-CN" sz="600" dirty="0">
                <a:solidFill>
                  <a:srgbClr val="a5a5a5"/>
                </a:solidFill>
                <a:latin typeface="Arial"/>
                <a:ea typeface="Arial"/>
              </a:rPr>
              <a:t>LLC,</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limited</a:t>
            </a:r>
            <a:r>
              <a:rPr lang="en-US" altLang="zh-CN" sz="600" spc="5" dirty="0">
                <a:solidFill>
                  <a:srgbClr val="a5a5a5"/>
                </a:solidFill>
                <a:latin typeface="Arial"/>
                <a:cs typeface="Arial"/>
              </a:rPr>
              <a:t> </a:t>
            </a:r>
            <a:r>
              <a:rPr lang="en-US" altLang="zh-CN" sz="600" dirty="0">
                <a:solidFill>
                  <a:srgbClr val="a5a5a5"/>
                </a:solidFill>
                <a:latin typeface="Arial"/>
                <a:ea typeface="Arial"/>
              </a:rPr>
              <a:t>liability</a:t>
            </a:r>
            <a:r>
              <a:rPr lang="en-US" altLang="zh-CN" sz="600" dirty="0">
                <a:solidFill>
                  <a:srgbClr val="a5a5a5"/>
                </a:solidFill>
                <a:latin typeface="Arial"/>
                <a:cs typeface="Arial"/>
              </a:rPr>
              <a:t> </a:t>
            </a:r>
            <a:r>
              <a:rPr lang="en-US" altLang="zh-CN" sz="600" dirty="0">
                <a:solidFill>
                  <a:srgbClr val="a5a5a5"/>
                </a:solidFill>
                <a:latin typeface="Arial"/>
                <a:ea typeface="Arial"/>
              </a:rPr>
              <a:t>audit</a:t>
            </a:r>
            <a:r>
              <a:rPr lang="en-US" altLang="zh-CN" sz="600" spc="5" dirty="0">
                <a:solidFill>
                  <a:srgbClr val="a5a5a5"/>
                </a:solidFill>
                <a:latin typeface="Arial"/>
                <a:cs typeface="Arial"/>
              </a:rPr>
              <a:t> </a:t>
            </a:r>
            <a:r>
              <a:rPr lang="en-US" altLang="zh-CN" sz="600" dirty="0">
                <a:solidFill>
                  <a:srgbClr val="a5a5a5"/>
                </a:solidFill>
                <a:latin typeface="Arial"/>
                <a:ea typeface="Arial"/>
              </a:rPr>
              <a:t>corporation</a:t>
            </a:r>
            <a:r>
              <a:rPr lang="en-US" altLang="zh-CN" sz="600" spc="5" dirty="0">
                <a:solidFill>
                  <a:srgbClr val="a5a5a5"/>
                </a:solidFill>
                <a:latin typeface="Arial"/>
                <a:cs typeface="Arial"/>
              </a:rPr>
              <a:t> </a:t>
            </a:r>
            <a:r>
              <a:rPr lang="en-US" altLang="zh-CN" sz="600" dirty="0">
                <a:solidFill>
                  <a:srgbClr val="a5a5a5"/>
                </a:solidFill>
                <a:latin typeface="Arial"/>
                <a:ea typeface="Arial"/>
              </a:rPr>
              <a:t>incorporated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under</a:t>
            </a:r>
            <a:r>
              <a:rPr lang="en-US" altLang="zh-CN" sz="600" dirty="0">
                <a:solidFill>
                  <a:srgbClr val="a5a5a5"/>
                </a:solidFill>
                <a:latin typeface="Arial"/>
                <a:cs typeface="Arial"/>
              </a:rPr>
              <a:t> </a:t>
            </a:r>
            <a:r>
              <a:rPr lang="en-US" altLang="zh-CN" sz="600" dirty="0">
                <a:solidFill>
                  <a:srgbClr val="a5a5a5"/>
                </a:solidFill>
                <a:latin typeface="Arial"/>
                <a:ea typeface="Arial"/>
              </a:rPr>
              <a:t>the</a:t>
            </a:r>
            <a:r>
              <a:rPr lang="en-US" altLang="zh-CN" sz="600" spc="5" dirty="0">
                <a:solidFill>
                  <a:srgbClr val="a5a5a5"/>
                </a:solidFill>
                <a:latin typeface="Arial"/>
                <a:cs typeface="Arial"/>
              </a:rPr>
              <a:t> </a:t>
            </a:r>
            <a:r>
              <a:rPr lang="en-US" altLang="zh-CN" sz="600" dirty="0">
                <a:solidFill>
                  <a:srgbClr val="a5a5a5"/>
                </a:solidFill>
                <a:latin typeface="Arial"/>
                <a:ea typeface="Arial"/>
              </a:rPr>
              <a:t>Japanese</a:t>
            </a:r>
            <a:r>
              <a:rPr lang="en-US" altLang="zh-CN" sz="600" spc="5" dirty="0">
                <a:solidFill>
                  <a:srgbClr val="a5a5a5"/>
                </a:solidFill>
                <a:latin typeface="Arial"/>
                <a:cs typeface="Arial"/>
              </a:rPr>
              <a:t> </a:t>
            </a:r>
            <a:r>
              <a:rPr lang="en-US" altLang="zh-CN" sz="600" dirty="0">
                <a:solidFill>
                  <a:srgbClr val="a5a5a5"/>
                </a:solidFill>
                <a:latin typeface="Arial"/>
                <a:ea typeface="Arial"/>
              </a:rPr>
              <a:t>Certified</a:t>
            </a:r>
            <a:r>
              <a:rPr lang="en-US" altLang="zh-CN" sz="600" spc="5" dirty="0">
                <a:solidFill>
                  <a:srgbClr val="a5a5a5"/>
                </a:solidFill>
                <a:latin typeface="Arial"/>
                <a:cs typeface="Arial"/>
              </a:rPr>
              <a:t> </a:t>
            </a:r>
            <a:r>
              <a:rPr lang="en-US" altLang="zh-CN" sz="600" dirty="0">
                <a:solidFill>
                  <a:srgbClr val="a5a5a5"/>
                </a:solidFill>
                <a:latin typeface="Arial"/>
                <a:ea typeface="Arial"/>
              </a:rPr>
              <a:t>Public</a:t>
            </a:r>
            <a:r>
              <a:rPr lang="en-US" altLang="zh-CN" sz="600" dirty="0">
                <a:solidFill>
                  <a:srgbClr val="a5a5a5"/>
                </a:solidFill>
                <a:latin typeface="Arial"/>
                <a:cs typeface="Arial"/>
              </a:rPr>
              <a:t> </a:t>
            </a:r>
            <a:r>
              <a:rPr lang="en-US" altLang="zh-CN" sz="600" dirty="0">
                <a:solidFill>
                  <a:srgbClr val="a5a5a5"/>
                </a:solidFill>
                <a:latin typeface="Arial"/>
                <a:ea typeface="Arial"/>
              </a:rPr>
              <a:t>Accountants</a:t>
            </a:r>
            <a:r>
              <a:rPr lang="en-US" altLang="zh-CN" sz="600" spc="5" dirty="0">
                <a:solidFill>
                  <a:srgbClr val="a5a5a5"/>
                </a:solidFill>
                <a:latin typeface="Arial"/>
                <a:cs typeface="Arial"/>
              </a:rPr>
              <a:t> </a:t>
            </a:r>
            <a:r>
              <a:rPr lang="en-US" altLang="zh-CN" sz="600" dirty="0">
                <a:solidFill>
                  <a:srgbClr val="a5a5a5"/>
                </a:solidFill>
                <a:latin typeface="Arial"/>
                <a:ea typeface="Arial"/>
              </a:rPr>
              <a:t>Law</a:t>
            </a:r>
            <a:r>
              <a:rPr lang="en-US" altLang="zh-CN" sz="600" spc="5" dirty="0">
                <a:solidFill>
                  <a:srgbClr val="a5a5a5"/>
                </a:solidFill>
                <a:latin typeface="Arial"/>
                <a:cs typeface="Arial"/>
              </a:rPr>
              <a:t> </a:t>
            </a:r>
            <a:r>
              <a:rPr lang="en-US" altLang="zh-CN" sz="600" dirty="0">
                <a:solidFill>
                  <a:srgbClr val="a5a5a5"/>
                </a:solidFill>
                <a:latin typeface="Arial"/>
                <a:ea typeface="Arial"/>
              </a:rPr>
              <a:t>and</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the</a:t>
            </a:r>
            <a:r>
              <a:rPr lang="en-US" altLang="zh-CN" sz="600"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network</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independent</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firms</a:t>
            </a:r>
            <a:r>
              <a:rPr lang="en-US" altLang="zh-CN" sz="600" dirty="0">
                <a:solidFill>
                  <a:srgbClr val="a5a5a5"/>
                </a:solidFill>
                <a:latin typeface="Arial"/>
                <a:cs typeface="Arial"/>
              </a:rPr>
              <a:t> </a:t>
            </a:r>
            <a:r>
              <a:rPr lang="en-US" altLang="zh-CN" sz="600" dirty="0">
                <a:solidFill>
                  <a:srgbClr val="a5a5a5"/>
                </a:solidFill>
                <a:latin typeface="Arial"/>
                <a:ea typeface="Arial"/>
              </a:rPr>
              <a:t>affiliated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with</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Cooperative</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Swiss</a:t>
            </a:r>
            <a:r>
              <a:rPr lang="en-US" altLang="zh-CN" sz="600" spc="5" dirty="0">
                <a:solidFill>
                  <a:srgbClr val="a5a5a5"/>
                </a:solidFill>
                <a:latin typeface="Arial"/>
                <a:cs typeface="Arial"/>
              </a:rPr>
              <a:t> </a:t>
            </a:r>
            <a:r>
              <a:rPr lang="en-US" altLang="zh-CN" sz="600" dirty="0">
                <a:solidFill>
                  <a:srgbClr val="a5a5a5"/>
                </a:solidFill>
                <a:latin typeface="Arial"/>
                <a:ea typeface="Arial"/>
              </a:rPr>
              <a:t>entity.</a:t>
            </a:r>
            <a:r>
              <a:rPr lang="en-US" altLang="zh-CN" sz="600" spc="5" dirty="0">
                <a:solidFill>
                  <a:srgbClr val="a5a5a5"/>
                </a:solidFill>
                <a:latin typeface="Arial"/>
                <a:cs typeface="Arial"/>
              </a:rPr>
              <a:t> </a:t>
            </a:r>
            <a:r>
              <a:rPr lang="en-US" altLang="zh-CN" sz="600" dirty="0">
                <a:solidFill>
                  <a:srgbClr val="a5a5a5"/>
                </a:solidFill>
                <a:latin typeface="Arial"/>
                <a:ea typeface="Arial"/>
              </a:rPr>
              <a:t>All</a:t>
            </a:r>
            <a:r>
              <a:rPr lang="en-US" altLang="zh-CN" sz="600" spc="5" dirty="0">
                <a:solidFill>
                  <a:srgbClr val="a5a5a5"/>
                </a:solidFill>
                <a:latin typeface="Arial"/>
                <a:cs typeface="Arial"/>
              </a:rPr>
              <a:t> </a:t>
            </a:r>
            <a:r>
              <a:rPr lang="en-US" altLang="zh-CN" sz="600" dirty="0">
                <a:solidFill>
                  <a:srgbClr val="a5a5a5"/>
                </a:solidFill>
                <a:latin typeface="Arial"/>
                <a:ea typeface="Arial"/>
              </a:rPr>
              <a:t>rights</a:t>
            </a:r>
            <a:r>
              <a:rPr lang="en-US" altLang="zh-CN" sz="600" spc="5" dirty="0">
                <a:solidFill>
                  <a:srgbClr val="a5a5a5"/>
                </a:solidFill>
                <a:latin typeface="Arial"/>
                <a:cs typeface="Arial"/>
              </a:rPr>
              <a:t> </a:t>
            </a:r>
            <a:r>
              <a:rPr lang="en-US" altLang="zh-CN" sz="600" dirty="0">
                <a:solidFill>
                  <a:srgbClr val="a5a5a5"/>
                </a:solidFill>
                <a:latin typeface="Arial"/>
                <a:ea typeface="Arial"/>
              </a:rPr>
              <a:t>reserved.</a:t>
            </a:r>
          </a:p>
          <a:p>
            <a:pPr>
              <a:lnSpc>
                <a:spcPts val="1460"/>
              </a:lnSpc>
            </a:pPr>
            <a:endParaRPr lang="en-US" dirty="0" smtClean="0"/>
          </a:p>
          <a:p>
            <a:pPr marL="0" indent="2433848">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
        <p:nvSpPr>
          <p:cNvPr id="132" name="TextBox 132"/>
          <p:cNvSpPr txBox="1"/>
          <p:nvPr/>
        </p:nvSpPr>
        <p:spPr>
          <a:xfrm>
            <a:off x="9351612" y="6320899"/>
            <a:ext cx="190545" cy="137160"/>
          </a:xfrm>
          <a:prstGeom prst="rect">
            <a:avLst/>
          </a:prstGeom>
          <a:noFill/>
        </p:spPr>
        <p:txBody>
          <a:bodyPr wrap="square" lIns="0" tIns="0" rIns="0" bIns="0" rtlCol="0">
            <a:spAutoFit/>
          </a:bodyPr>
          <a:lstStyle/>
          <a:p>
            <a:pPr marL="0">
              <a:lnSpc>
                <a:spcPct val="100000"/>
              </a:lnSpc>
            </a:pPr>
            <a:r>
              <a:rPr lang="en-US" altLang="zh-CN" sz="900" spc="-15" dirty="0">
                <a:solidFill>
                  <a:srgbClr val="00328c"/>
                </a:solidFill>
                <a:latin typeface="Arial"/>
                <a:ea typeface="Arial"/>
              </a:rPr>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Picture 134">
					</p:cNvPr>
          <p:cNvPicPr>
            <a:picLocks noChangeAspect="1"/>
          </p:cNvPicPr>
          <p:nvPr/>
        </p:nvPicPr>
        <p:blipFill>
          <a:blip r:embed="rId2"/>
          <a:stretch>
            <a:fillRect/>
          </a:stretch>
        </p:blipFill>
        <p:spPr>
          <a:xfrm>
            <a:off x="480059" y="6309360"/>
            <a:ext cx="434340" cy="182880"/>
          </a:xfrm>
          <a:prstGeom prst="rect">
            <a:avLst/>
          </a:prstGeom>
        </p:spPr>
      </p:pic>
      <p:sp>
        <p:nvSpPr>
          <p:cNvPr id="134" name="Freeform 134"> 
				</p:cNvPr>
          <p:cNvSpPr/>
          <p:nvPr/>
        </p:nvSpPr>
        <p:spPr>
          <a:xfrm>
            <a:off x="7173721" y="3795521"/>
            <a:ext cx="103378" cy="103378"/>
          </a:xfrm>
          <a:custGeom>
            <a:avLst/>
            <a:gdLst>
              <a:gd name="connsiteX0" fmla="*/ 24865 w 103378"/>
              <a:gd name="connsiteY0" fmla="*/ 103630 h 103378"/>
              <a:gd name="connsiteX1" fmla="*/ 68298 w 103378"/>
              <a:gd name="connsiteY1" fmla="*/ 16762 h 103378"/>
              <a:gd name="connsiteX2" fmla="*/ 111733 w 103378"/>
              <a:gd name="connsiteY2" fmla="*/ 103630 h 103378"/>
              <a:gd name="connsiteX3" fmla="*/ 24865 w 103378"/>
              <a:gd name="connsiteY3" fmla="*/ 103630 h 103378"/>
            </a:gdLst>
            <a:ahLst/>
            <a:cxnLst>
              <a:cxn ang="0">
                <a:pos x="connsiteX0" y="connsiteY0"/>
              </a:cxn>
              <a:cxn ang="0">
                <a:pos x="connsiteX1" y="connsiteY1"/>
              </a:cxn>
              <a:cxn ang="0">
                <a:pos x="connsiteX2" y="connsiteY2"/>
              </a:cxn>
              <a:cxn ang="0">
                <a:pos x="connsiteX3" y="connsiteY3"/>
              </a:cxn>
            </a:cxnLst>
            <a:rect l="l" t="t" r="r" b="b"/>
            <a:pathLst>
              <a:path w="103378" h="103378">
                <a:moveTo>
                  <a:pt x="24865" y="103630"/>
                </a:moveTo>
                <a:lnTo>
                  <a:pt x="68298" y="16762"/>
                </a:lnTo>
                <a:lnTo>
                  <a:pt x="111733" y="103630"/>
                </a:lnTo>
                <a:lnTo>
                  <a:pt x="24865" y="103630"/>
                </a:lnTo>
                <a:close/>
              </a:path>
            </a:pathLst>
          </a:custGeom>
          <a:solidFill>
            <a:srgbClr val="6b1e76">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5" name="Freeform 135"> 
				</p:cNvPr>
          <p:cNvSpPr/>
          <p:nvPr/>
        </p:nvSpPr>
        <p:spPr>
          <a:xfrm>
            <a:off x="6856221" y="3820921"/>
            <a:ext cx="103378" cy="90677"/>
          </a:xfrm>
          <a:custGeom>
            <a:avLst/>
            <a:gdLst>
              <a:gd name="connsiteX0" fmla="*/ 17710 w 103378"/>
              <a:gd name="connsiteY0" fmla="*/ 101579 h 90677"/>
              <a:gd name="connsiteX1" fmla="*/ 61131 w 103378"/>
              <a:gd name="connsiteY1" fmla="*/ 14710 h 90677"/>
              <a:gd name="connsiteX2" fmla="*/ 104578 w 103378"/>
              <a:gd name="connsiteY2" fmla="*/ 101566 h 90677"/>
              <a:gd name="connsiteX3" fmla="*/ 17710 w 103378"/>
              <a:gd name="connsiteY3" fmla="*/ 101579 h 90677"/>
            </a:gdLst>
            <a:ahLst/>
            <a:cxnLst>
              <a:cxn ang="0">
                <a:pos x="connsiteX0" y="connsiteY0"/>
              </a:cxn>
              <a:cxn ang="0">
                <a:pos x="connsiteX1" y="connsiteY1"/>
              </a:cxn>
              <a:cxn ang="0">
                <a:pos x="connsiteX2" y="connsiteY2"/>
              </a:cxn>
              <a:cxn ang="0">
                <a:pos x="connsiteX3" y="connsiteY3"/>
              </a:cxn>
            </a:cxnLst>
            <a:rect l="l" t="t" r="r" b="b"/>
            <a:pathLst>
              <a:path w="103378" h="90677">
                <a:moveTo>
                  <a:pt x="17710" y="101579"/>
                </a:moveTo>
                <a:lnTo>
                  <a:pt x="61131" y="14710"/>
                </a:lnTo>
                <a:lnTo>
                  <a:pt x="104578" y="101566"/>
                </a:lnTo>
                <a:lnTo>
                  <a:pt x="17710" y="101579"/>
                </a:lnTo>
                <a:close/>
              </a:path>
            </a:pathLst>
          </a:custGeom>
          <a:solidFill>
            <a:srgbClr val="f58c2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6" name="Freeform 136"> 
				</p:cNvPr>
          <p:cNvSpPr/>
          <p:nvPr/>
        </p:nvSpPr>
        <p:spPr>
          <a:xfrm>
            <a:off x="5116321" y="3338321"/>
            <a:ext cx="687577" cy="27177"/>
          </a:xfrm>
          <a:custGeom>
            <a:avLst/>
            <a:gdLst>
              <a:gd name="connsiteX0" fmla="*/ 474628 w 687577"/>
              <a:gd name="connsiteY0" fmla="*/ 17183 h 27177"/>
              <a:gd name="connsiteX1" fmla="*/ 250600 w 687577"/>
              <a:gd name="connsiteY1" fmla="*/ 17183 h 27177"/>
              <a:gd name="connsiteX2" fmla="*/ 26572 w 687577"/>
              <a:gd name="connsiteY2" fmla="*/ 17183 h 27177"/>
              <a:gd name="connsiteX3" fmla="*/ 26572 w 687577"/>
              <a:gd name="connsiteY3" fmla="*/ 27864 h 27177"/>
              <a:gd name="connsiteX4" fmla="*/ 250600 w 687577"/>
              <a:gd name="connsiteY4" fmla="*/ 27864 h 27177"/>
              <a:gd name="connsiteX5" fmla="*/ 474628 w 687577"/>
              <a:gd name="connsiteY5" fmla="*/ 27864 h 27177"/>
              <a:gd name="connsiteX6" fmla="*/ 698656 w 687577"/>
              <a:gd name="connsiteY6" fmla="*/ 27864 h 27177"/>
              <a:gd name="connsiteX7" fmla="*/ 698656 w 687577"/>
              <a:gd name="connsiteY7" fmla="*/ 17183 h 27177"/>
              <a:gd name="connsiteX8" fmla="*/ 474628 w 687577"/>
              <a:gd name="connsiteY8" fmla="*/ 17183 h 2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7577" h="27177">
                <a:moveTo>
                  <a:pt x="474628" y="17183"/>
                </a:moveTo>
                <a:lnTo>
                  <a:pt x="250600" y="17183"/>
                </a:lnTo>
                <a:lnTo>
                  <a:pt x="26572" y="17183"/>
                </a:lnTo>
                <a:lnTo>
                  <a:pt x="26572" y="27864"/>
                </a:lnTo>
                <a:lnTo>
                  <a:pt x="250600" y="27864"/>
                </a:lnTo>
                <a:lnTo>
                  <a:pt x="474628" y="27864"/>
                </a:lnTo>
                <a:lnTo>
                  <a:pt x="698656" y="27864"/>
                </a:lnTo>
                <a:lnTo>
                  <a:pt x="698656" y="17183"/>
                </a:lnTo>
                <a:lnTo>
                  <a:pt x="474628" y="17183"/>
                </a:lnTo>
                <a:close/>
              </a:path>
            </a:pathLst>
          </a:custGeom>
          <a:solidFill>
            <a:srgbClr val="ba1e4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7" name="Freeform 137"> 
				</p:cNvPr>
          <p:cNvSpPr/>
          <p:nvPr/>
        </p:nvSpPr>
        <p:spPr>
          <a:xfrm>
            <a:off x="6145021" y="2792222"/>
            <a:ext cx="624077" cy="319277"/>
          </a:xfrm>
          <a:custGeom>
            <a:avLst/>
            <a:gdLst>
              <a:gd name="connsiteX0" fmla="*/ 629158 w 624077"/>
              <a:gd name="connsiteY0" fmla="*/ 176530 h 319277"/>
              <a:gd name="connsiteX1" fmla="*/ 476377 w 624077"/>
              <a:gd name="connsiteY1" fmla="*/ 176530 h 319277"/>
              <a:gd name="connsiteX2" fmla="*/ 476377 w 624077"/>
              <a:gd name="connsiteY2" fmla="*/ 328930 h 319277"/>
              <a:gd name="connsiteX3" fmla="*/ 170815 w 624077"/>
              <a:gd name="connsiteY3" fmla="*/ 328930 h 319277"/>
              <a:gd name="connsiteX4" fmla="*/ 170815 w 624077"/>
              <a:gd name="connsiteY4" fmla="*/ 176530 h 319277"/>
              <a:gd name="connsiteX5" fmla="*/ 18034 w 624077"/>
              <a:gd name="connsiteY5" fmla="*/ 176530 h 319277"/>
              <a:gd name="connsiteX6" fmla="*/ 323596 w 624077"/>
              <a:gd name="connsiteY6" fmla="*/ 24130 h 319277"/>
              <a:gd name="connsiteX7" fmla="*/ 629158 w 624077"/>
              <a:gd name="connsiteY7" fmla="*/ 176530 h 31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077" h="319277">
                <a:moveTo>
                  <a:pt x="629158" y="176530"/>
                </a:moveTo>
                <a:lnTo>
                  <a:pt x="476377" y="176530"/>
                </a:lnTo>
                <a:lnTo>
                  <a:pt x="476377" y="328930"/>
                </a:lnTo>
                <a:lnTo>
                  <a:pt x="170815" y="328930"/>
                </a:lnTo>
                <a:lnTo>
                  <a:pt x="170815" y="176530"/>
                </a:lnTo>
                <a:lnTo>
                  <a:pt x="18034" y="176530"/>
                </a:lnTo>
                <a:lnTo>
                  <a:pt x="323596" y="24130"/>
                </a:lnTo>
                <a:lnTo>
                  <a:pt x="629158" y="176530"/>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8" name="Freeform 138"> 
				</p:cNvPr>
          <p:cNvSpPr/>
          <p:nvPr/>
        </p:nvSpPr>
        <p:spPr>
          <a:xfrm>
            <a:off x="5802121" y="2449322"/>
            <a:ext cx="1284477" cy="319277"/>
          </a:xfrm>
          <a:custGeom>
            <a:avLst/>
            <a:gdLst>
              <a:gd name="connsiteX0" fmla="*/ 22606 w 1284477"/>
              <a:gd name="connsiteY0" fmla="*/ 18034 h 319277"/>
              <a:gd name="connsiteX1" fmla="*/ 1295146 w 1284477"/>
              <a:gd name="connsiteY1" fmla="*/ 18034 h 319277"/>
              <a:gd name="connsiteX2" fmla="*/ 1295146 w 1284477"/>
              <a:gd name="connsiteY2" fmla="*/ 327406 h 319277"/>
              <a:gd name="connsiteX3" fmla="*/ 22606 w 1284477"/>
              <a:gd name="connsiteY3" fmla="*/ 327406 h 319277"/>
              <a:gd name="connsiteX4" fmla="*/ 22606 w 1284477"/>
              <a:gd name="connsiteY4" fmla="*/ 18034 h 319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4477" h="319277">
                <a:moveTo>
                  <a:pt x="22606" y="18034"/>
                </a:moveTo>
                <a:lnTo>
                  <a:pt x="1295146" y="18034"/>
                </a:lnTo>
                <a:lnTo>
                  <a:pt x="1295146" y="327406"/>
                </a:lnTo>
                <a:lnTo>
                  <a:pt x="22606" y="327406"/>
                </a:lnTo>
                <a:lnTo>
                  <a:pt x="22606" y="18034"/>
                </a:lnTo>
                <a:close/>
              </a:path>
            </a:pathLst>
          </a:custGeom>
          <a:solidFill>
            <a:srgbClr val="0090d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9" name="Freeform 139"> 
				</p:cNvPr>
          <p:cNvSpPr/>
          <p:nvPr/>
        </p:nvSpPr>
        <p:spPr>
          <a:xfrm>
            <a:off x="1547622" y="3135122"/>
            <a:ext cx="1703577" cy="890777"/>
          </a:xfrm>
          <a:custGeom>
            <a:avLst/>
            <a:gdLst>
              <a:gd name="connsiteX0" fmla="*/ 35052 w 1703577"/>
              <a:gd name="connsiteY0" fmla="*/ 27940 h 890777"/>
              <a:gd name="connsiteX1" fmla="*/ 1703831 w 1703577"/>
              <a:gd name="connsiteY1" fmla="*/ 27940 h 890777"/>
              <a:gd name="connsiteX2" fmla="*/ 1703831 w 1703577"/>
              <a:gd name="connsiteY2" fmla="*/ 892048 h 890777"/>
              <a:gd name="connsiteX3" fmla="*/ 35052 w 1703577"/>
              <a:gd name="connsiteY3" fmla="*/ 892048 h 890777"/>
              <a:gd name="connsiteX4" fmla="*/ 35052 w 1703577"/>
              <a:gd name="connsiteY4" fmla="*/ 27940 h 890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3577" h="890777">
                <a:moveTo>
                  <a:pt x="35052" y="27940"/>
                </a:moveTo>
                <a:lnTo>
                  <a:pt x="1703831" y="27940"/>
                </a:lnTo>
                <a:lnTo>
                  <a:pt x="1703831" y="892048"/>
                </a:lnTo>
                <a:lnTo>
                  <a:pt x="35052" y="892048"/>
                </a:lnTo>
                <a:lnTo>
                  <a:pt x="35052" y="27940"/>
                </a:lnTo>
                <a:close/>
              </a:path>
            </a:pathLst>
          </a:custGeom>
          <a:solidFill>
            <a:srgbClr val="fefefe">
              <a:alpha val="100000"/>
            </a:srgbClr>
          </a:solidFill>
          <a:ln w="19811">
            <a:solidFill>
              <a:srgbClr val="00a19f">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0" name="Freeform 140"> 
				</p:cNvPr>
          <p:cNvSpPr/>
          <p:nvPr/>
        </p:nvSpPr>
        <p:spPr>
          <a:xfrm>
            <a:off x="5383021" y="3008122"/>
            <a:ext cx="103378" cy="90677"/>
          </a:xfrm>
          <a:custGeom>
            <a:avLst/>
            <a:gdLst>
              <a:gd name="connsiteX0" fmla="*/ 104749 w 103378"/>
              <a:gd name="connsiteY0" fmla="*/ 14729 h 90677"/>
              <a:gd name="connsiteX1" fmla="*/ 61316 w 103378"/>
              <a:gd name="connsiteY1" fmla="*/ 101597 h 90677"/>
              <a:gd name="connsiteX2" fmla="*/ 17881 w 103378"/>
              <a:gd name="connsiteY2" fmla="*/ 14729 h 90677"/>
              <a:gd name="connsiteX3" fmla="*/ 104749 w 103378"/>
              <a:gd name="connsiteY3" fmla="*/ 14729 h 90677"/>
            </a:gdLst>
            <a:ahLst/>
            <a:cxnLst>
              <a:cxn ang="0">
                <a:pos x="connsiteX0" y="connsiteY0"/>
              </a:cxn>
              <a:cxn ang="0">
                <a:pos x="connsiteX1" y="connsiteY1"/>
              </a:cxn>
              <a:cxn ang="0">
                <a:pos x="connsiteX2" y="connsiteY2"/>
              </a:cxn>
              <a:cxn ang="0">
                <a:pos x="connsiteX3" y="connsiteY3"/>
              </a:cxn>
            </a:cxnLst>
            <a:rect l="l" t="t" r="r" b="b"/>
            <a:pathLst>
              <a:path w="103378" h="90677">
                <a:moveTo>
                  <a:pt x="104749" y="14729"/>
                </a:moveTo>
                <a:lnTo>
                  <a:pt x="61316" y="101597"/>
                </a:lnTo>
                <a:lnTo>
                  <a:pt x="17881" y="14729"/>
                </a:lnTo>
                <a:lnTo>
                  <a:pt x="104749" y="14729"/>
                </a:lnTo>
                <a:close/>
              </a:path>
            </a:pathLst>
          </a:custGeom>
          <a:solidFill>
            <a:srgbClr val="ba1e4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1" name="Freeform 141"> 
				</p:cNvPr>
          <p:cNvSpPr/>
          <p:nvPr/>
        </p:nvSpPr>
        <p:spPr>
          <a:xfrm>
            <a:off x="5941821" y="3211322"/>
            <a:ext cx="90677" cy="103378"/>
          </a:xfrm>
          <a:custGeom>
            <a:avLst/>
            <a:gdLst>
              <a:gd name="connsiteX0" fmla="*/ 103121 w 90677"/>
              <a:gd name="connsiteY0" fmla="*/ 112525 h 103378"/>
              <a:gd name="connsiteX1" fmla="*/ 16253 w 90677"/>
              <a:gd name="connsiteY1" fmla="*/ 69092 h 103378"/>
              <a:gd name="connsiteX2" fmla="*/ 103121 w 90677"/>
              <a:gd name="connsiteY2" fmla="*/ 25657 h 103378"/>
              <a:gd name="connsiteX3" fmla="*/ 103121 w 90677"/>
              <a:gd name="connsiteY3" fmla="*/ 112525 h 103378"/>
            </a:gdLst>
            <a:ahLst/>
            <a:cxnLst>
              <a:cxn ang="0">
                <a:pos x="connsiteX0" y="connsiteY0"/>
              </a:cxn>
              <a:cxn ang="0">
                <a:pos x="connsiteX1" y="connsiteY1"/>
              </a:cxn>
              <a:cxn ang="0">
                <a:pos x="connsiteX2" y="connsiteY2"/>
              </a:cxn>
              <a:cxn ang="0">
                <a:pos x="connsiteX3" y="connsiteY3"/>
              </a:cxn>
            </a:cxnLst>
            <a:rect l="l" t="t" r="r" b="b"/>
            <a:pathLst>
              <a:path w="90677" h="103378">
                <a:moveTo>
                  <a:pt x="103121" y="112525"/>
                </a:moveTo>
                <a:lnTo>
                  <a:pt x="16253" y="69092"/>
                </a:lnTo>
                <a:lnTo>
                  <a:pt x="103121" y="25657"/>
                </a:lnTo>
                <a:lnTo>
                  <a:pt x="103121" y="112525"/>
                </a:lnTo>
                <a:close/>
              </a:path>
            </a:pathLst>
          </a:custGeom>
          <a:solidFill>
            <a:srgbClr val="ba1e49">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2" name="Freeform 142"> 
				</p:cNvPr>
          <p:cNvSpPr/>
          <p:nvPr/>
        </p:nvSpPr>
        <p:spPr>
          <a:xfrm>
            <a:off x="1623822" y="3185922"/>
            <a:ext cx="1563877" cy="789177"/>
          </a:xfrm>
          <a:custGeom>
            <a:avLst/>
            <a:gdLst>
              <a:gd name="connsiteX0" fmla="*/ 20573 w 1563877"/>
              <a:gd name="connsiteY0" fmla="*/ 22098 h 789177"/>
              <a:gd name="connsiteX1" fmla="*/ 1565910 w 1563877"/>
              <a:gd name="connsiteY1" fmla="*/ 22098 h 789177"/>
              <a:gd name="connsiteX2" fmla="*/ 1565910 w 1563877"/>
              <a:gd name="connsiteY2" fmla="*/ 796290 h 789177"/>
              <a:gd name="connsiteX3" fmla="*/ 20573 w 1563877"/>
              <a:gd name="connsiteY3" fmla="*/ 796290 h 789177"/>
              <a:gd name="connsiteX4" fmla="*/ 20573 w 1563877"/>
              <a:gd name="connsiteY4" fmla="*/ 22098 h 789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3877" h="789177">
                <a:moveTo>
                  <a:pt x="20573" y="22098"/>
                </a:moveTo>
                <a:lnTo>
                  <a:pt x="1565910" y="22098"/>
                </a:lnTo>
                <a:lnTo>
                  <a:pt x="1565910" y="796290"/>
                </a:lnTo>
                <a:lnTo>
                  <a:pt x="20573" y="796290"/>
                </a:lnTo>
                <a:lnTo>
                  <a:pt x="20573" y="22098"/>
                </a:lnTo>
                <a:close/>
              </a:path>
            </a:pathLst>
          </a:custGeom>
          <a:solidFill>
            <a:srgbClr val="00a19f">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3" name="TextBox 143"/>
          <p:cNvSpPr txBox="1"/>
          <p:nvPr/>
        </p:nvSpPr>
        <p:spPr>
          <a:xfrm>
            <a:off x="488950" y="417992"/>
            <a:ext cx="8880600" cy="5771759"/>
          </a:xfrm>
          <a:prstGeom prst="rect">
            <a:avLst/>
          </a:prstGeom>
          <a:noFill/>
        </p:spPr>
        <p:txBody>
          <a:bodyPr wrap="square" lIns="0" tIns="0" rIns="0" bIns="0" rtlCol="0">
            <a:spAutoFit/>
          </a:bodyPr>
          <a:lstStyle/>
          <a:p>
            <a:pPr marL="0">
              <a:lnSpc>
                <a:spcPct val="106666"/>
              </a:lnSpc>
            </a:pPr>
            <a:r>
              <a:rPr lang="en-US" altLang="zh-CN" sz="3200" spc="-289" dirty="0">
                <a:solidFill>
                  <a:srgbClr val="00328c"/>
                </a:solidFill>
                <a:latin typeface="Arial"/>
                <a:ea typeface="Arial"/>
              </a:rPr>
              <a:t>ESG</a:t>
            </a:r>
            <a:r>
              <a:rPr lang="zh-CN" altLang="en-US" sz="3200" spc="-405" dirty="0">
                <a:solidFill>
                  <a:srgbClr val="00328c"/>
                </a:solidFill>
                <a:latin typeface="PMingLiU"/>
                <a:ea typeface="PMingLiU"/>
              </a:rPr>
              <a:t>・</a:t>
            </a:r>
            <a:r>
              <a:rPr lang="en-US" altLang="zh-CN" sz="3200" spc="-254" dirty="0">
                <a:solidFill>
                  <a:srgbClr val="00328c"/>
                </a:solidFill>
                <a:latin typeface="Arial"/>
                <a:ea typeface="Arial"/>
              </a:rPr>
              <a:t>ROIC</a:t>
            </a:r>
            <a:r>
              <a:rPr lang="zh-CN" altLang="en-US" sz="3200" spc="-415" dirty="0">
                <a:solidFill>
                  <a:srgbClr val="00328c"/>
                </a:solidFill>
                <a:latin typeface="PMingLiU"/>
                <a:ea typeface="PMingLiU"/>
              </a:rPr>
              <a:t>モデル</a:t>
            </a:r>
          </a:p>
          <a:p>
            <a:pPr>
              <a:lnSpc>
                <a:spcPts val="1000"/>
              </a:lnSpc>
            </a:pPr>
            <a:endParaRPr lang="en-US" dirty="0" smtClean="0"/>
          </a:p>
          <a:p>
            <a:pPr>
              <a:lnSpc>
                <a:spcPts val="1330"/>
              </a:lnSpc>
            </a:pPr>
            <a:endParaRPr lang="en-US" dirty="0" smtClean="0"/>
          </a:p>
          <a:p>
            <a:pPr hangingPunct="0" marL="54609">
              <a:lnSpc>
                <a:spcPct val="99166"/>
              </a:lnSpc>
            </a:pPr>
            <a:r>
              <a:rPr lang="en-US" altLang="zh-CN" sz="1200" spc="-89" dirty="0">
                <a:solidFill>
                  <a:srgbClr val="000000"/>
                </a:solidFill>
                <a:latin typeface="Arial"/>
                <a:ea typeface="Arial"/>
              </a:rPr>
              <a:t>ESG</a:t>
            </a:r>
            <a:r>
              <a:rPr lang="zh-CN" altLang="en-US" sz="1200" spc="-129" dirty="0">
                <a:solidFill>
                  <a:srgbClr val="000000"/>
                </a:solidFill>
                <a:latin typeface="PMingLiU"/>
                <a:ea typeface="PMingLiU"/>
              </a:rPr>
              <a:t>は</a:t>
            </a:r>
            <a:r>
              <a:rPr lang="en-US" altLang="zh-CN" sz="1200" spc="-80" dirty="0">
                <a:solidFill>
                  <a:srgbClr val="000000"/>
                </a:solidFill>
                <a:latin typeface="Arial"/>
                <a:ea typeface="Arial"/>
              </a:rPr>
              <a:t>ROIC</a:t>
            </a:r>
            <a:r>
              <a:rPr lang="zh-CN" altLang="en-US" sz="1200" spc="-129" dirty="0">
                <a:solidFill>
                  <a:srgbClr val="000000"/>
                </a:solidFill>
                <a:latin typeface="PMingLiU"/>
                <a:ea typeface="PMingLiU"/>
              </a:rPr>
              <a:t>と整合的。</a:t>
            </a:r>
            <a:r>
              <a:rPr lang="en-US" altLang="zh-CN" sz="1200" spc="-90" dirty="0">
                <a:solidFill>
                  <a:srgbClr val="000000"/>
                </a:solidFill>
                <a:latin typeface="Arial"/>
                <a:ea typeface="Arial"/>
              </a:rPr>
              <a:t>ESG</a:t>
            </a:r>
            <a:r>
              <a:rPr lang="zh-CN" altLang="en-US" sz="1200" spc="-129" dirty="0">
                <a:solidFill>
                  <a:srgbClr val="000000"/>
                </a:solidFill>
                <a:latin typeface="PMingLiU"/>
                <a:ea typeface="PMingLiU"/>
              </a:rPr>
              <a:t>を資本生産性と結び付けて整理・発信することで企業価値との関連性が明確になり</a:t>
            </a:r>
            <a:r>
              <a:rPr lang="zh-CN" altLang="en-US" sz="1200" spc="-125" dirty="0">
                <a:solidFill>
                  <a:srgbClr val="000000"/>
                </a:solidFill>
                <a:latin typeface="PMingLiU"/>
                <a:ea typeface="PMingLiU"/>
              </a:rPr>
              <a:t>、企業価値についての説明力を高</a:t>
            </a:r>
            <a:r>
              <a:rPr lang="zh-CN" altLang="en-US" sz="1200" spc="-309" dirty="0">
                <a:solidFill>
                  <a:srgbClr val="000000"/>
                </a:solidFill>
                <a:latin typeface="PMingLiU"/>
                <a:ea typeface="PMingLiU"/>
              </a:rPr>
              <a:t>める</a:t>
            </a:r>
            <a:r>
              <a:rPr lang="zh-CN" altLang="en-US" sz="1200" spc="-304" dirty="0">
                <a:solidFill>
                  <a:srgbClr val="000000"/>
                </a:solidFill>
                <a:latin typeface="PMingLiU"/>
                <a:ea typeface="PMingLiU"/>
              </a:rPr>
              <a:t>ことができる。</a:t>
            </a:r>
          </a:p>
          <a:p>
            <a:pPr>
              <a:lnSpc>
                <a:spcPts val="1000"/>
              </a:lnSpc>
            </a:pPr>
            <a:endParaRPr lang="en-US" dirty="0" smtClean="0"/>
          </a:p>
          <a:p>
            <a:pPr>
              <a:lnSpc>
                <a:spcPts val="1014"/>
              </a:lnSpc>
            </a:pPr>
            <a:endParaRPr lang="en-US" dirty="0" smtClean="0"/>
          </a:p>
          <a:p>
            <a:pPr marL="0" indent="635666">
              <a:lnSpc>
                <a:spcPct val="107500"/>
              </a:lnSpc>
            </a:pPr>
            <a:r>
              <a:rPr lang="zh-CN" altLang="en-US" sz="1650" spc="-229" dirty="0">
                <a:solidFill>
                  <a:srgbClr val="000000"/>
                </a:solidFill>
                <a:latin typeface="PMingLiU"/>
                <a:ea typeface="PMingLiU"/>
              </a:rPr>
              <a:t>【</a:t>
            </a:r>
            <a:r>
              <a:rPr lang="en-US" altLang="zh-CN" sz="1650" spc="-169" dirty="0">
                <a:solidFill>
                  <a:srgbClr val="000000"/>
                </a:solidFill>
                <a:latin typeface="Arial"/>
                <a:ea typeface="Arial"/>
              </a:rPr>
              <a:t>KPMG</a:t>
            </a:r>
            <a:r>
              <a:rPr lang="en-US" altLang="zh-CN" sz="1650" spc="-60" dirty="0">
                <a:solidFill>
                  <a:srgbClr val="000000"/>
                </a:solidFill>
                <a:latin typeface="Arial"/>
                <a:cs typeface="Arial"/>
              </a:rPr>
              <a:t> </a:t>
            </a:r>
            <a:r>
              <a:rPr lang="en-US" altLang="zh-CN" sz="1650" spc="-75" dirty="0">
                <a:solidFill>
                  <a:srgbClr val="000000"/>
                </a:solidFill>
                <a:latin typeface="Arial"/>
                <a:ea typeface="Arial"/>
              </a:rPr>
              <a:t>-</a:t>
            </a:r>
            <a:r>
              <a:rPr lang="en-US" altLang="zh-CN" sz="1650" spc="-69" dirty="0">
                <a:solidFill>
                  <a:srgbClr val="000000"/>
                </a:solidFill>
                <a:latin typeface="Arial"/>
                <a:cs typeface="Arial"/>
              </a:rPr>
              <a:t> </a:t>
            </a:r>
            <a:r>
              <a:rPr lang="en-US" altLang="zh-CN" sz="1650" spc="-164" dirty="0">
                <a:solidFill>
                  <a:srgbClr val="000000"/>
                </a:solidFill>
                <a:latin typeface="Arial"/>
                <a:ea typeface="Arial"/>
              </a:rPr>
              <a:t>ESG</a:t>
            </a:r>
            <a:r>
              <a:rPr lang="zh-CN" altLang="en-US" sz="1650" spc="-225" dirty="0">
                <a:solidFill>
                  <a:srgbClr val="000000"/>
                </a:solidFill>
                <a:latin typeface="PMingLiU"/>
                <a:ea typeface="PMingLiU"/>
              </a:rPr>
              <a:t>・</a:t>
            </a:r>
            <a:r>
              <a:rPr lang="en-US" altLang="zh-CN" sz="1650" spc="-144" dirty="0">
                <a:solidFill>
                  <a:srgbClr val="000000"/>
                </a:solidFill>
                <a:latin typeface="Arial"/>
                <a:ea typeface="Arial"/>
              </a:rPr>
              <a:t>ROIC</a:t>
            </a:r>
            <a:r>
              <a:rPr lang="zh-CN" altLang="en-US" sz="1650" spc="-229" dirty="0">
                <a:solidFill>
                  <a:srgbClr val="000000"/>
                </a:solidFill>
                <a:latin typeface="PMingLiU"/>
                <a:ea typeface="PMingLiU"/>
              </a:rPr>
              <a:t>モデル】</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685"/>
              </a:lnSpc>
            </a:pPr>
            <a:endParaRPr lang="en-US" dirty="0" smtClean="0"/>
          </a:p>
          <a:p>
            <a:pPr marL="0" indent="693251">
              <a:lnSpc>
                <a:spcPct val="107083"/>
              </a:lnSpc>
            </a:pPr>
            <a:r>
              <a:rPr lang="en-US" altLang="zh-CN" sz="1050" spc="-60" dirty="0">
                <a:solidFill>
                  <a:srgbClr val="000000"/>
                </a:solidFill>
                <a:latin typeface="Arial"/>
                <a:ea typeface="Arial"/>
              </a:rPr>
              <a:t>•</a:t>
            </a:r>
            <a:r>
              <a:rPr lang="en-US" altLang="zh-CN" sz="1050" spc="-55" dirty="0">
                <a:solidFill>
                  <a:srgbClr val="000000"/>
                </a:solidFill>
                <a:latin typeface="Arial"/>
                <a:cs typeface="Arial"/>
              </a:rPr>
              <a:t>   </a:t>
            </a:r>
            <a:r>
              <a:rPr lang="zh-CN" altLang="en-US" sz="1050" spc="-179" dirty="0">
                <a:solidFill>
                  <a:srgbClr val="000000"/>
                </a:solidFill>
                <a:latin typeface="PMingLiU"/>
                <a:ea typeface="PMingLiU"/>
              </a:rPr>
              <a:t>「</a:t>
            </a:r>
            <a:r>
              <a:rPr lang="en-US" altLang="zh-CN" sz="1050" spc="-125" dirty="0">
                <a:solidFill>
                  <a:srgbClr val="000000"/>
                </a:solidFill>
                <a:latin typeface="Arial"/>
                <a:ea typeface="Arial"/>
              </a:rPr>
              <a:t>ESG</a:t>
            </a:r>
            <a:r>
              <a:rPr lang="zh-CN" altLang="en-US" sz="1050" spc="-170" dirty="0">
                <a:solidFill>
                  <a:srgbClr val="000000"/>
                </a:solidFill>
                <a:latin typeface="PMingLiU"/>
                <a:ea typeface="PMingLiU"/>
              </a:rPr>
              <a:t>・</a:t>
            </a:r>
            <a:r>
              <a:rPr lang="en-US" altLang="zh-CN" sz="1050" spc="-114" dirty="0">
                <a:solidFill>
                  <a:srgbClr val="000000"/>
                </a:solidFill>
                <a:latin typeface="Arial"/>
                <a:ea typeface="Arial"/>
              </a:rPr>
              <a:t>EVA</a:t>
            </a:r>
            <a:r>
              <a:rPr lang="zh-CN" altLang="en-US" sz="1050" spc="-175" dirty="0">
                <a:solidFill>
                  <a:srgbClr val="000000"/>
                </a:solidFill>
                <a:latin typeface="PMingLiU"/>
                <a:ea typeface="PMingLiU"/>
              </a:rPr>
              <a:t>モデル」「</a:t>
            </a:r>
            <a:r>
              <a:rPr lang="en-US" altLang="zh-CN" sz="1050" spc="-129" dirty="0">
                <a:solidFill>
                  <a:srgbClr val="000000"/>
                </a:solidFill>
                <a:latin typeface="Arial"/>
                <a:ea typeface="Arial"/>
              </a:rPr>
              <a:t>ESG</a:t>
            </a:r>
            <a:r>
              <a:rPr lang="zh-CN" altLang="en-US" sz="1050" spc="-169" dirty="0">
                <a:solidFill>
                  <a:srgbClr val="000000"/>
                </a:solidFill>
                <a:latin typeface="PMingLiU"/>
                <a:ea typeface="PMingLiU"/>
              </a:rPr>
              <a:t>・</a:t>
            </a:r>
            <a:r>
              <a:rPr lang="en-US" altLang="zh-CN" sz="1050" spc="-125" dirty="0">
                <a:solidFill>
                  <a:srgbClr val="000000"/>
                </a:solidFill>
                <a:latin typeface="Arial"/>
                <a:ea typeface="Arial"/>
              </a:rPr>
              <a:t>ROE</a:t>
            </a:r>
            <a:r>
              <a:rPr lang="zh-CN" altLang="en-US" sz="1050" spc="-175" dirty="0">
                <a:solidFill>
                  <a:srgbClr val="000000"/>
                </a:solidFill>
                <a:latin typeface="PMingLiU"/>
                <a:ea typeface="PMingLiU"/>
              </a:rPr>
              <a:t>モデル」「</a:t>
            </a:r>
            <a:r>
              <a:rPr lang="en-US" altLang="zh-CN" sz="1050" spc="-125" dirty="0">
                <a:solidFill>
                  <a:srgbClr val="000000"/>
                </a:solidFill>
                <a:latin typeface="Arial"/>
                <a:ea typeface="Arial"/>
              </a:rPr>
              <a:t>ESG</a:t>
            </a:r>
            <a:r>
              <a:rPr lang="zh-CN" altLang="en-US" sz="1050" spc="-175" dirty="0">
                <a:solidFill>
                  <a:srgbClr val="000000"/>
                </a:solidFill>
                <a:latin typeface="PMingLiU"/>
                <a:ea typeface="PMingLiU"/>
              </a:rPr>
              <a:t>・配当割引モデル」も同様に成り立つ（</a:t>
            </a:r>
            <a:r>
              <a:rPr lang="en-US" altLang="zh-CN" sz="1050" spc="-129" dirty="0">
                <a:solidFill>
                  <a:srgbClr val="000000"/>
                </a:solidFill>
                <a:latin typeface="Arial"/>
                <a:ea typeface="Arial"/>
              </a:rPr>
              <a:t>ESG</a:t>
            </a:r>
            <a:r>
              <a:rPr lang="zh-CN" altLang="en-US" sz="1050" spc="-179" dirty="0">
                <a:solidFill>
                  <a:srgbClr val="000000"/>
                </a:solidFill>
                <a:latin typeface="PMingLiU"/>
                <a:ea typeface="PMingLiU"/>
              </a:rPr>
              <a:t>・</a:t>
            </a:r>
            <a:r>
              <a:rPr lang="en-US" altLang="zh-CN" sz="1050" spc="-110" dirty="0">
                <a:solidFill>
                  <a:srgbClr val="000000"/>
                </a:solidFill>
                <a:latin typeface="Arial"/>
                <a:ea typeface="Arial"/>
              </a:rPr>
              <a:t>ROIC</a:t>
            </a:r>
            <a:r>
              <a:rPr lang="zh-CN" altLang="en-US" sz="1050" spc="-175" dirty="0">
                <a:solidFill>
                  <a:srgbClr val="000000"/>
                </a:solidFill>
                <a:latin typeface="PMingLiU"/>
                <a:ea typeface="PMingLiU"/>
              </a:rPr>
              <a:t>モデルと同じ）。</a:t>
            </a:r>
          </a:p>
          <a:p>
            <a:pPr>
              <a:lnSpc>
                <a:spcPts val="509"/>
              </a:lnSpc>
            </a:pPr>
            <a:endParaRPr lang="en-US" dirty="0" smtClean="0"/>
          </a:p>
          <a:p>
            <a:pPr marL="0" indent="693251">
              <a:lnSpc>
                <a:spcPct val="100000"/>
              </a:lnSpc>
            </a:pPr>
            <a:r>
              <a:rPr lang="en-US" altLang="zh-CN" sz="1050" spc="-40" dirty="0">
                <a:solidFill>
                  <a:srgbClr val="000000"/>
                </a:solidFill>
                <a:latin typeface="Arial"/>
                <a:ea typeface="Arial"/>
              </a:rPr>
              <a:t>•</a:t>
            </a:r>
            <a:r>
              <a:rPr lang="en-US" altLang="zh-CN" sz="1050" spc="-30" dirty="0">
                <a:solidFill>
                  <a:srgbClr val="000000"/>
                </a:solidFill>
                <a:latin typeface="Arial"/>
                <a:cs typeface="Arial"/>
              </a:rPr>
              <a:t>   </a:t>
            </a:r>
            <a:r>
              <a:rPr lang="zh-CN" altLang="en-US" sz="1050" spc="-114" dirty="0">
                <a:solidFill>
                  <a:srgbClr val="000000"/>
                </a:solidFill>
                <a:latin typeface="PMingLiU"/>
                <a:ea typeface="PMingLiU"/>
              </a:rPr>
              <a:t>“</a:t>
            </a:r>
            <a:r>
              <a:rPr lang="en-US" altLang="zh-CN" sz="1050" spc="-69" dirty="0">
                <a:solidFill>
                  <a:srgbClr val="000000"/>
                </a:solidFill>
                <a:latin typeface="Arial"/>
                <a:ea typeface="Arial"/>
              </a:rPr>
              <a:t>NOPAT”</a:t>
            </a:r>
            <a:r>
              <a:rPr lang="en-US" altLang="zh-CN" sz="1050" spc="-30" dirty="0">
                <a:solidFill>
                  <a:srgbClr val="000000"/>
                </a:solidFill>
                <a:latin typeface="Arial"/>
                <a:cs typeface="Arial"/>
              </a:rPr>
              <a:t> </a:t>
            </a:r>
            <a:r>
              <a:rPr lang="zh-CN" altLang="en-US" sz="1050" spc="-125" dirty="0">
                <a:solidFill>
                  <a:srgbClr val="000000"/>
                </a:solidFill>
                <a:latin typeface="PMingLiU"/>
                <a:ea typeface="PMingLiU"/>
              </a:rPr>
              <a:t>と</a:t>
            </a:r>
            <a:r>
              <a:rPr lang="zh-CN" altLang="en-US" sz="1050" spc="-30" dirty="0">
                <a:solidFill>
                  <a:srgbClr val="000000"/>
                </a:solidFill>
                <a:latin typeface="PMingLiU"/>
                <a:cs typeface="PMingLiU"/>
              </a:rPr>
              <a:t> </a:t>
            </a:r>
            <a:r>
              <a:rPr lang="en-US" altLang="zh-CN" sz="1050" spc="-50" dirty="0">
                <a:solidFill>
                  <a:srgbClr val="000000"/>
                </a:solidFill>
                <a:latin typeface="Arial"/>
                <a:ea typeface="Arial"/>
              </a:rPr>
              <a:t>“g</a:t>
            </a:r>
            <a:r>
              <a:rPr lang="zh-CN" altLang="en-US" sz="1050" spc="-114" dirty="0">
                <a:solidFill>
                  <a:srgbClr val="000000"/>
                </a:solidFill>
                <a:latin typeface="PMingLiU"/>
                <a:ea typeface="PMingLiU"/>
              </a:rPr>
              <a:t>（成長率）</a:t>
            </a:r>
            <a:r>
              <a:rPr lang="en-US" altLang="zh-CN" sz="1050" spc="-35" dirty="0">
                <a:solidFill>
                  <a:srgbClr val="000000"/>
                </a:solidFill>
                <a:latin typeface="Arial"/>
                <a:ea typeface="Arial"/>
              </a:rPr>
              <a:t>”</a:t>
            </a:r>
            <a:r>
              <a:rPr lang="en-US" altLang="zh-CN" sz="1050" spc="-30" dirty="0">
                <a:solidFill>
                  <a:srgbClr val="000000"/>
                </a:solidFill>
                <a:latin typeface="Arial"/>
                <a:cs typeface="Arial"/>
              </a:rPr>
              <a:t> </a:t>
            </a:r>
            <a:r>
              <a:rPr lang="zh-CN" altLang="en-US" sz="1050" spc="-114" dirty="0">
                <a:solidFill>
                  <a:srgbClr val="000000"/>
                </a:solidFill>
                <a:latin typeface="PMingLiU"/>
                <a:ea typeface="PMingLiU"/>
              </a:rPr>
              <a:t>は両立するのが難しいケースが多い（例えば、研究開発等は長期的には</a:t>
            </a:r>
            <a:r>
              <a:rPr lang="zh-CN" altLang="en-US" sz="1050" spc="-30" dirty="0">
                <a:solidFill>
                  <a:srgbClr val="000000"/>
                </a:solidFill>
                <a:latin typeface="PMingLiU"/>
                <a:cs typeface="PMingLiU"/>
              </a:rPr>
              <a:t> </a:t>
            </a:r>
            <a:r>
              <a:rPr lang="en-US" altLang="zh-CN" sz="1050" spc="-34" dirty="0">
                <a:solidFill>
                  <a:srgbClr val="000000"/>
                </a:solidFill>
                <a:latin typeface="Arial"/>
                <a:ea typeface="Arial"/>
              </a:rPr>
              <a:t>“g”</a:t>
            </a:r>
            <a:r>
              <a:rPr lang="en-US" altLang="zh-CN" sz="1050" spc="-35" dirty="0">
                <a:solidFill>
                  <a:srgbClr val="000000"/>
                </a:solidFill>
                <a:latin typeface="Arial"/>
                <a:cs typeface="Arial"/>
              </a:rPr>
              <a:t> </a:t>
            </a:r>
            <a:r>
              <a:rPr lang="zh-CN" altLang="en-US" sz="1050" spc="-114" dirty="0">
                <a:solidFill>
                  <a:srgbClr val="000000"/>
                </a:solidFill>
                <a:latin typeface="PMingLiU"/>
                <a:ea typeface="PMingLiU"/>
              </a:rPr>
              <a:t>に効いてくるが、短期的には</a:t>
            </a:r>
          </a:p>
          <a:p>
            <a:pPr marL="0" indent="852015">
              <a:lnSpc>
                <a:spcPct val="107083"/>
              </a:lnSpc>
            </a:pPr>
            <a:r>
              <a:rPr lang="en-US" altLang="zh-CN" sz="1050" spc="-60" dirty="0">
                <a:solidFill>
                  <a:srgbClr val="000000"/>
                </a:solidFill>
                <a:latin typeface="Arial"/>
                <a:ea typeface="Arial"/>
              </a:rPr>
              <a:t>“NOPAT”</a:t>
            </a:r>
            <a:r>
              <a:rPr lang="en-US" altLang="zh-CN" sz="1050" spc="-25" dirty="0">
                <a:solidFill>
                  <a:srgbClr val="000000"/>
                </a:solidFill>
                <a:latin typeface="Arial"/>
                <a:cs typeface="Arial"/>
              </a:rPr>
              <a:t> </a:t>
            </a:r>
            <a:r>
              <a:rPr lang="zh-CN" altLang="en-US" sz="1050" spc="-100" dirty="0">
                <a:solidFill>
                  <a:srgbClr val="000000"/>
                </a:solidFill>
                <a:latin typeface="PMingLiU"/>
                <a:ea typeface="PMingLiU"/>
              </a:rPr>
              <a:t>を犠牲にする可能性がある）。</a:t>
            </a:r>
            <a:r>
              <a:rPr lang="zh-CN" altLang="en-US" sz="1050" spc="-25" dirty="0">
                <a:solidFill>
                  <a:srgbClr val="000000"/>
                </a:solidFill>
                <a:latin typeface="PMingLiU"/>
                <a:cs typeface="PMingLiU"/>
              </a:rPr>
              <a:t> </a:t>
            </a:r>
            <a:r>
              <a:rPr lang="en-US" altLang="zh-CN" sz="1050" spc="-30" dirty="0">
                <a:solidFill>
                  <a:srgbClr val="000000"/>
                </a:solidFill>
                <a:latin typeface="Arial"/>
                <a:ea typeface="Arial"/>
              </a:rPr>
              <a:t>“r”</a:t>
            </a:r>
            <a:r>
              <a:rPr lang="en-US" altLang="zh-CN" sz="1050" spc="-30" dirty="0">
                <a:solidFill>
                  <a:srgbClr val="000000"/>
                </a:solidFill>
                <a:latin typeface="Arial"/>
                <a:cs typeface="Arial"/>
              </a:rPr>
              <a:t> </a:t>
            </a:r>
            <a:r>
              <a:rPr lang="zh-CN" altLang="en-US" sz="1050" spc="-100" dirty="0">
                <a:solidFill>
                  <a:srgbClr val="000000"/>
                </a:solidFill>
                <a:latin typeface="PMingLiU"/>
                <a:ea typeface="PMingLiU"/>
              </a:rPr>
              <a:t>への対応も短期的に</a:t>
            </a:r>
            <a:r>
              <a:rPr lang="zh-CN" altLang="en-US" sz="1050" spc="-25" dirty="0">
                <a:solidFill>
                  <a:srgbClr val="000000"/>
                </a:solidFill>
                <a:latin typeface="PMingLiU"/>
                <a:cs typeface="PMingLiU"/>
              </a:rPr>
              <a:t> </a:t>
            </a:r>
            <a:r>
              <a:rPr lang="en-US" altLang="zh-CN" sz="1050" spc="-60" dirty="0">
                <a:solidFill>
                  <a:srgbClr val="000000"/>
                </a:solidFill>
                <a:latin typeface="Arial"/>
                <a:ea typeface="Arial"/>
              </a:rPr>
              <a:t>“NOPAT”</a:t>
            </a:r>
            <a:r>
              <a:rPr lang="en-US" altLang="zh-CN" sz="1050" spc="-30" dirty="0">
                <a:solidFill>
                  <a:srgbClr val="000000"/>
                </a:solidFill>
                <a:latin typeface="Arial"/>
                <a:cs typeface="Arial"/>
              </a:rPr>
              <a:t> </a:t>
            </a:r>
            <a:r>
              <a:rPr lang="zh-CN" altLang="en-US" sz="1050" spc="-100" dirty="0">
                <a:solidFill>
                  <a:srgbClr val="000000"/>
                </a:solidFill>
                <a:latin typeface="PMingLiU"/>
                <a:ea typeface="PMingLiU"/>
              </a:rPr>
              <a:t>を低下させる可能性がある。</a:t>
            </a:r>
          </a:p>
          <a:p>
            <a:pPr>
              <a:lnSpc>
                <a:spcPts val="509"/>
              </a:lnSpc>
            </a:pPr>
            <a:endParaRPr lang="en-US" dirty="0" smtClean="0"/>
          </a:p>
          <a:p>
            <a:pPr marL="0" indent="693251">
              <a:lnSpc>
                <a:spcPct val="107083"/>
              </a:lnSpc>
              <a:tabLst>
                <a:tab pos="851747" algn="l"/>
              </a:tabLst>
            </a:pPr>
            <a:r>
              <a:rPr lang="en-US" altLang="zh-CN" sz="1050" dirty="0">
                <a:solidFill>
                  <a:srgbClr val="000000"/>
                </a:solidFill>
                <a:latin typeface="Arial"/>
                <a:ea typeface="Arial"/>
              </a:rPr>
              <a:t>•	</a:t>
            </a:r>
            <a:r>
              <a:rPr lang="zh-CN" altLang="en-US" sz="1050" spc="-275" dirty="0">
                <a:solidFill>
                  <a:srgbClr val="000000"/>
                </a:solidFill>
                <a:latin typeface="PMingLiU"/>
                <a:ea typeface="PMingLiU"/>
              </a:rPr>
              <a:t>「</a:t>
            </a:r>
            <a:r>
              <a:rPr lang="en-US" altLang="zh-CN" sz="1050" spc="-195" dirty="0">
                <a:solidFill>
                  <a:srgbClr val="000000"/>
                </a:solidFill>
                <a:latin typeface="Arial"/>
                <a:ea typeface="Arial"/>
              </a:rPr>
              <a:t>ESG</a:t>
            </a:r>
            <a:r>
              <a:rPr lang="zh-CN" altLang="en-US" sz="1050" spc="-279" dirty="0">
                <a:solidFill>
                  <a:srgbClr val="000000"/>
                </a:solidFill>
                <a:latin typeface="PMingLiU"/>
                <a:ea typeface="PMingLiU"/>
              </a:rPr>
              <a:t>ファクター」を「マテリアリティ」と読み替えても良い。</a:t>
            </a:r>
          </a:p>
        </p:txBody>
      </p:sp>
      <p:sp>
        <p:nvSpPr>
          <p:cNvPr id="144" name="TextBox 144"/>
          <p:cNvSpPr txBox="1"/>
          <p:nvPr/>
        </p:nvSpPr>
        <p:spPr>
          <a:xfrm>
            <a:off x="1548363" y="6321146"/>
            <a:ext cx="6806517" cy="459750"/>
          </a:xfrm>
          <a:prstGeom prst="rect">
            <a:avLst/>
          </a:prstGeom>
          <a:noFill/>
        </p:spPr>
        <p:txBody>
          <a:bodyPr wrap="square" lIns="0" tIns="0" rIns="0" bIns="0" rtlCol="0">
            <a:spAutoFit/>
          </a:bodyPr>
          <a:lstStyle/>
          <a:p>
            <a:pPr hangingPunct="0" marL="0" indent="21336">
              <a:lnSpc>
                <a:spcPct val="100000"/>
              </a:lnSpc>
            </a:pPr>
            <a:r>
              <a:rPr lang="en-US" altLang="zh-CN" sz="600" dirty="0">
                <a:solidFill>
                  <a:srgbClr val="a5a5a5"/>
                </a:solidFill>
                <a:latin typeface="Arial"/>
                <a:ea typeface="Arial"/>
              </a:rPr>
              <a:t>©</a:t>
            </a:r>
            <a:r>
              <a:rPr lang="en-US" altLang="zh-CN" sz="600" dirty="0">
                <a:solidFill>
                  <a:srgbClr val="a5a5a5"/>
                </a:solidFill>
                <a:latin typeface="Arial"/>
                <a:cs typeface="Arial"/>
              </a:rPr>
              <a:t> </a:t>
            </a:r>
            <a:r>
              <a:rPr lang="en-US" altLang="zh-CN" sz="600" dirty="0">
                <a:solidFill>
                  <a:srgbClr val="a5a5a5"/>
                </a:solidFill>
                <a:latin typeface="Arial"/>
                <a:ea typeface="Arial"/>
              </a:rPr>
              <a:t>2019</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AZSA</a:t>
            </a:r>
            <a:r>
              <a:rPr lang="en-US" altLang="zh-CN" sz="600" dirty="0">
                <a:solidFill>
                  <a:srgbClr val="a5a5a5"/>
                </a:solidFill>
                <a:latin typeface="Arial"/>
                <a:cs typeface="Arial"/>
              </a:rPr>
              <a:t> </a:t>
            </a:r>
            <a:r>
              <a:rPr lang="en-US" altLang="zh-CN" sz="600" dirty="0">
                <a:solidFill>
                  <a:srgbClr val="a5a5a5"/>
                </a:solidFill>
                <a:latin typeface="Arial"/>
                <a:ea typeface="Arial"/>
              </a:rPr>
              <a:t>LLC,</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limited</a:t>
            </a:r>
            <a:r>
              <a:rPr lang="en-US" altLang="zh-CN" sz="600" spc="5" dirty="0">
                <a:solidFill>
                  <a:srgbClr val="a5a5a5"/>
                </a:solidFill>
                <a:latin typeface="Arial"/>
                <a:cs typeface="Arial"/>
              </a:rPr>
              <a:t> </a:t>
            </a:r>
            <a:r>
              <a:rPr lang="en-US" altLang="zh-CN" sz="600" dirty="0">
                <a:solidFill>
                  <a:srgbClr val="a5a5a5"/>
                </a:solidFill>
                <a:latin typeface="Arial"/>
                <a:ea typeface="Arial"/>
              </a:rPr>
              <a:t>liability</a:t>
            </a:r>
            <a:r>
              <a:rPr lang="en-US" altLang="zh-CN" sz="600" dirty="0">
                <a:solidFill>
                  <a:srgbClr val="a5a5a5"/>
                </a:solidFill>
                <a:latin typeface="Arial"/>
                <a:cs typeface="Arial"/>
              </a:rPr>
              <a:t> </a:t>
            </a:r>
            <a:r>
              <a:rPr lang="en-US" altLang="zh-CN" sz="600" dirty="0">
                <a:solidFill>
                  <a:srgbClr val="a5a5a5"/>
                </a:solidFill>
                <a:latin typeface="Arial"/>
                <a:ea typeface="Arial"/>
              </a:rPr>
              <a:t>audit</a:t>
            </a:r>
            <a:r>
              <a:rPr lang="en-US" altLang="zh-CN" sz="600" spc="5" dirty="0">
                <a:solidFill>
                  <a:srgbClr val="a5a5a5"/>
                </a:solidFill>
                <a:latin typeface="Arial"/>
                <a:cs typeface="Arial"/>
              </a:rPr>
              <a:t> </a:t>
            </a:r>
            <a:r>
              <a:rPr lang="en-US" altLang="zh-CN" sz="600" dirty="0">
                <a:solidFill>
                  <a:srgbClr val="a5a5a5"/>
                </a:solidFill>
                <a:latin typeface="Arial"/>
                <a:ea typeface="Arial"/>
              </a:rPr>
              <a:t>corporation</a:t>
            </a:r>
            <a:r>
              <a:rPr lang="en-US" altLang="zh-CN" sz="600" spc="5" dirty="0">
                <a:solidFill>
                  <a:srgbClr val="a5a5a5"/>
                </a:solidFill>
                <a:latin typeface="Arial"/>
                <a:cs typeface="Arial"/>
              </a:rPr>
              <a:t> </a:t>
            </a:r>
            <a:r>
              <a:rPr lang="en-US" altLang="zh-CN" sz="600" dirty="0">
                <a:solidFill>
                  <a:srgbClr val="a5a5a5"/>
                </a:solidFill>
                <a:latin typeface="Arial"/>
                <a:ea typeface="Arial"/>
              </a:rPr>
              <a:t>incorporated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under</a:t>
            </a:r>
            <a:r>
              <a:rPr lang="en-US" altLang="zh-CN" sz="600" dirty="0">
                <a:solidFill>
                  <a:srgbClr val="a5a5a5"/>
                </a:solidFill>
                <a:latin typeface="Arial"/>
                <a:cs typeface="Arial"/>
              </a:rPr>
              <a:t> </a:t>
            </a:r>
            <a:r>
              <a:rPr lang="en-US" altLang="zh-CN" sz="600" dirty="0">
                <a:solidFill>
                  <a:srgbClr val="a5a5a5"/>
                </a:solidFill>
                <a:latin typeface="Arial"/>
                <a:ea typeface="Arial"/>
              </a:rPr>
              <a:t>the</a:t>
            </a:r>
            <a:r>
              <a:rPr lang="en-US" altLang="zh-CN" sz="600" spc="5" dirty="0">
                <a:solidFill>
                  <a:srgbClr val="a5a5a5"/>
                </a:solidFill>
                <a:latin typeface="Arial"/>
                <a:cs typeface="Arial"/>
              </a:rPr>
              <a:t> </a:t>
            </a:r>
            <a:r>
              <a:rPr lang="en-US" altLang="zh-CN" sz="600" dirty="0">
                <a:solidFill>
                  <a:srgbClr val="a5a5a5"/>
                </a:solidFill>
                <a:latin typeface="Arial"/>
                <a:ea typeface="Arial"/>
              </a:rPr>
              <a:t>Japanese</a:t>
            </a:r>
            <a:r>
              <a:rPr lang="en-US" altLang="zh-CN" sz="600" spc="5" dirty="0">
                <a:solidFill>
                  <a:srgbClr val="a5a5a5"/>
                </a:solidFill>
                <a:latin typeface="Arial"/>
                <a:cs typeface="Arial"/>
              </a:rPr>
              <a:t> </a:t>
            </a:r>
            <a:r>
              <a:rPr lang="en-US" altLang="zh-CN" sz="600" dirty="0">
                <a:solidFill>
                  <a:srgbClr val="a5a5a5"/>
                </a:solidFill>
                <a:latin typeface="Arial"/>
                <a:ea typeface="Arial"/>
              </a:rPr>
              <a:t>Certified</a:t>
            </a:r>
            <a:r>
              <a:rPr lang="en-US" altLang="zh-CN" sz="600" spc="5" dirty="0">
                <a:solidFill>
                  <a:srgbClr val="a5a5a5"/>
                </a:solidFill>
                <a:latin typeface="Arial"/>
                <a:cs typeface="Arial"/>
              </a:rPr>
              <a:t> </a:t>
            </a:r>
            <a:r>
              <a:rPr lang="en-US" altLang="zh-CN" sz="600" dirty="0">
                <a:solidFill>
                  <a:srgbClr val="a5a5a5"/>
                </a:solidFill>
                <a:latin typeface="Arial"/>
                <a:ea typeface="Arial"/>
              </a:rPr>
              <a:t>Public</a:t>
            </a:r>
            <a:r>
              <a:rPr lang="en-US" altLang="zh-CN" sz="600" dirty="0">
                <a:solidFill>
                  <a:srgbClr val="a5a5a5"/>
                </a:solidFill>
                <a:latin typeface="Arial"/>
                <a:cs typeface="Arial"/>
              </a:rPr>
              <a:t> </a:t>
            </a:r>
            <a:r>
              <a:rPr lang="en-US" altLang="zh-CN" sz="600" dirty="0">
                <a:solidFill>
                  <a:srgbClr val="a5a5a5"/>
                </a:solidFill>
                <a:latin typeface="Arial"/>
                <a:ea typeface="Arial"/>
              </a:rPr>
              <a:t>Accountants</a:t>
            </a:r>
            <a:r>
              <a:rPr lang="en-US" altLang="zh-CN" sz="600" spc="5" dirty="0">
                <a:solidFill>
                  <a:srgbClr val="a5a5a5"/>
                </a:solidFill>
                <a:latin typeface="Arial"/>
                <a:cs typeface="Arial"/>
              </a:rPr>
              <a:t> </a:t>
            </a:r>
            <a:r>
              <a:rPr lang="en-US" altLang="zh-CN" sz="600" dirty="0">
                <a:solidFill>
                  <a:srgbClr val="a5a5a5"/>
                </a:solidFill>
                <a:latin typeface="Arial"/>
                <a:ea typeface="Arial"/>
              </a:rPr>
              <a:t>Law</a:t>
            </a:r>
            <a:r>
              <a:rPr lang="en-US" altLang="zh-CN" sz="600" spc="5" dirty="0">
                <a:solidFill>
                  <a:srgbClr val="a5a5a5"/>
                </a:solidFill>
                <a:latin typeface="Arial"/>
                <a:cs typeface="Arial"/>
              </a:rPr>
              <a:t> </a:t>
            </a:r>
            <a:r>
              <a:rPr lang="en-US" altLang="zh-CN" sz="600" dirty="0">
                <a:solidFill>
                  <a:srgbClr val="a5a5a5"/>
                </a:solidFill>
                <a:latin typeface="Arial"/>
                <a:ea typeface="Arial"/>
              </a:rPr>
              <a:t>and</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the</a:t>
            </a:r>
            <a:r>
              <a:rPr lang="en-US" altLang="zh-CN" sz="600"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network</a:t>
            </a:r>
            <a:r>
              <a:rPr lang="en-US" altLang="zh-CN" sz="600" spc="5" dirty="0">
                <a:solidFill>
                  <a:srgbClr val="a5a5a5"/>
                </a:solidFill>
                <a:latin typeface="Arial"/>
                <a:cs typeface="Arial"/>
              </a:rPr>
              <a:t> </a:t>
            </a:r>
            <a:r>
              <a:rPr lang="en-US" altLang="zh-CN" sz="600" dirty="0">
                <a:solidFill>
                  <a:srgbClr val="a5a5a5"/>
                </a:solidFill>
                <a:latin typeface="Arial"/>
                <a:ea typeface="Arial"/>
              </a:rPr>
              <a:t>of</a:t>
            </a:r>
            <a:r>
              <a:rPr lang="en-US" altLang="zh-CN" sz="600" spc="5" dirty="0">
                <a:solidFill>
                  <a:srgbClr val="a5a5a5"/>
                </a:solidFill>
                <a:latin typeface="Arial"/>
                <a:cs typeface="Arial"/>
              </a:rPr>
              <a:t> </a:t>
            </a:r>
            <a:r>
              <a:rPr lang="en-US" altLang="zh-CN" sz="600" dirty="0">
                <a:solidFill>
                  <a:srgbClr val="a5a5a5"/>
                </a:solidFill>
                <a:latin typeface="Arial"/>
                <a:ea typeface="Arial"/>
              </a:rPr>
              <a:t>independent</a:t>
            </a:r>
            <a:r>
              <a:rPr lang="en-US" altLang="zh-CN" sz="600" dirty="0">
                <a:solidFill>
                  <a:srgbClr val="a5a5a5"/>
                </a:solidFill>
                <a:latin typeface="Arial"/>
                <a:cs typeface="Arial"/>
              </a:rPr>
              <a:t> </a:t>
            </a:r>
            <a:r>
              <a:rPr lang="en-US" altLang="zh-CN" sz="600" dirty="0">
                <a:solidFill>
                  <a:srgbClr val="a5a5a5"/>
                </a:solidFill>
                <a:latin typeface="Arial"/>
                <a:ea typeface="Arial"/>
              </a:rPr>
              <a:t>member</a:t>
            </a:r>
            <a:r>
              <a:rPr lang="en-US" altLang="zh-CN" sz="600" spc="5" dirty="0">
                <a:solidFill>
                  <a:srgbClr val="a5a5a5"/>
                </a:solidFill>
                <a:latin typeface="Arial"/>
                <a:cs typeface="Arial"/>
              </a:rPr>
              <a:t> </a:t>
            </a:r>
            <a:r>
              <a:rPr lang="en-US" altLang="zh-CN" sz="600" dirty="0">
                <a:solidFill>
                  <a:srgbClr val="a5a5a5"/>
                </a:solidFill>
                <a:latin typeface="Arial"/>
                <a:ea typeface="Arial"/>
              </a:rPr>
              <a:t>firms</a:t>
            </a:r>
            <a:r>
              <a:rPr lang="en-US" altLang="zh-CN" sz="600" dirty="0">
                <a:solidFill>
                  <a:srgbClr val="a5a5a5"/>
                </a:solidFill>
                <a:latin typeface="Arial"/>
                <a:cs typeface="Arial"/>
              </a:rPr>
              <a:t> </a:t>
            </a:r>
            <a:r>
              <a:rPr lang="en-US" altLang="zh-CN" sz="600" dirty="0">
                <a:solidFill>
                  <a:srgbClr val="a5a5a5"/>
                </a:solidFill>
                <a:latin typeface="Arial"/>
                <a:ea typeface="Arial"/>
              </a:rPr>
              <a:t>affiliated</a:t>
            </a:r>
            <a:r>
              <a:rPr lang="en-US" altLang="zh-CN" sz="600" spc="5" dirty="0">
                <a:solidFill>
                  <a:srgbClr val="a5a5a5"/>
                </a:solidFill>
                <a:latin typeface="Arial"/>
                <a:cs typeface="Arial"/>
              </a:rPr>
              <a:t> </a:t>
            </a:r>
            <a:r>
              <a:rPr lang="en-US" altLang="zh-CN" sz="600" dirty="0">
                <a:solidFill>
                  <a:srgbClr val="a5a5a5"/>
                </a:solidFill>
                <a:latin typeface="Arial"/>
                <a:ea typeface="Arial"/>
              </a:rPr>
              <a:t>with</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Cooperative</a:t>
            </a:r>
            <a:r>
              <a:rPr lang="en-US" altLang="zh-CN" sz="600" spc="5" dirty="0">
                <a:solidFill>
                  <a:srgbClr val="a5a5a5"/>
                </a:solidFill>
                <a:latin typeface="Arial"/>
                <a:cs typeface="Arial"/>
              </a:rPr>
              <a:t> </a:t>
            </a:r>
            <a:r>
              <a:rPr lang="en-US" altLang="zh-CN" sz="600" dirty="0">
                <a:solidFill>
                  <a:srgbClr val="a5a5a5"/>
                </a:solidFill>
                <a:latin typeface="Arial"/>
                <a:ea typeface="Arial"/>
              </a:rPr>
              <a:t>(“KPMG</a:t>
            </a:r>
            <a:r>
              <a:rPr lang="en-US" altLang="zh-CN" sz="600" spc="5" dirty="0">
                <a:solidFill>
                  <a:srgbClr val="a5a5a5"/>
                </a:solidFill>
                <a:latin typeface="Arial"/>
                <a:cs typeface="Arial"/>
              </a:rPr>
              <a:t> </a:t>
            </a:r>
            <a:r>
              <a:rPr lang="en-US" altLang="zh-CN" sz="600" dirty="0">
                <a:solidFill>
                  <a:srgbClr val="a5a5a5"/>
                </a:solidFill>
                <a:latin typeface="Arial"/>
                <a:ea typeface="Arial"/>
              </a:rPr>
              <a:t>International”),</a:t>
            </a:r>
            <a:r>
              <a:rPr lang="en-US" altLang="zh-CN" sz="600" spc="5" dirty="0">
                <a:solidFill>
                  <a:srgbClr val="a5a5a5"/>
                </a:solidFill>
                <a:latin typeface="Arial"/>
                <a:cs typeface="Arial"/>
              </a:rPr>
              <a:t> </a:t>
            </a:r>
            <a:r>
              <a:rPr lang="en-US" altLang="zh-CN" sz="600" dirty="0">
                <a:solidFill>
                  <a:srgbClr val="a5a5a5"/>
                </a:solidFill>
                <a:latin typeface="Arial"/>
                <a:ea typeface="Arial"/>
              </a:rPr>
              <a:t>a</a:t>
            </a:r>
            <a:r>
              <a:rPr lang="en-US" altLang="zh-CN" sz="600" spc="5" dirty="0">
                <a:solidFill>
                  <a:srgbClr val="a5a5a5"/>
                </a:solidFill>
                <a:latin typeface="Arial"/>
                <a:cs typeface="Arial"/>
              </a:rPr>
              <a:t> </a:t>
            </a:r>
            <a:r>
              <a:rPr lang="en-US" altLang="zh-CN" sz="600" dirty="0">
                <a:solidFill>
                  <a:srgbClr val="a5a5a5"/>
                </a:solidFill>
                <a:latin typeface="Arial"/>
                <a:ea typeface="Arial"/>
              </a:rPr>
              <a:t>Swiss</a:t>
            </a:r>
            <a:r>
              <a:rPr lang="en-US" altLang="zh-CN" sz="600" spc="5" dirty="0">
                <a:solidFill>
                  <a:srgbClr val="a5a5a5"/>
                </a:solidFill>
                <a:latin typeface="Arial"/>
                <a:cs typeface="Arial"/>
              </a:rPr>
              <a:t> </a:t>
            </a:r>
            <a:r>
              <a:rPr lang="en-US" altLang="zh-CN" sz="600" dirty="0">
                <a:solidFill>
                  <a:srgbClr val="a5a5a5"/>
                </a:solidFill>
                <a:latin typeface="Arial"/>
                <a:ea typeface="Arial"/>
              </a:rPr>
              <a:t>entity.</a:t>
            </a:r>
            <a:r>
              <a:rPr lang="en-US" altLang="zh-CN" sz="600" spc="5" dirty="0">
                <a:solidFill>
                  <a:srgbClr val="a5a5a5"/>
                </a:solidFill>
                <a:latin typeface="Arial"/>
                <a:cs typeface="Arial"/>
              </a:rPr>
              <a:t> </a:t>
            </a:r>
            <a:r>
              <a:rPr lang="en-US" altLang="zh-CN" sz="600" dirty="0">
                <a:solidFill>
                  <a:srgbClr val="a5a5a5"/>
                </a:solidFill>
                <a:latin typeface="Arial"/>
                <a:ea typeface="Arial"/>
              </a:rPr>
              <a:t>All</a:t>
            </a:r>
            <a:r>
              <a:rPr lang="en-US" altLang="zh-CN" sz="600" spc="5" dirty="0">
                <a:solidFill>
                  <a:srgbClr val="a5a5a5"/>
                </a:solidFill>
                <a:latin typeface="Arial"/>
                <a:cs typeface="Arial"/>
              </a:rPr>
              <a:t> </a:t>
            </a:r>
            <a:r>
              <a:rPr lang="en-US" altLang="zh-CN" sz="600" dirty="0">
                <a:solidFill>
                  <a:srgbClr val="a5a5a5"/>
                </a:solidFill>
                <a:latin typeface="Arial"/>
                <a:ea typeface="Arial"/>
              </a:rPr>
              <a:t>rights</a:t>
            </a:r>
            <a:r>
              <a:rPr lang="en-US" altLang="zh-CN" sz="600" spc="5" dirty="0">
                <a:solidFill>
                  <a:srgbClr val="a5a5a5"/>
                </a:solidFill>
                <a:latin typeface="Arial"/>
                <a:cs typeface="Arial"/>
              </a:rPr>
              <a:t> </a:t>
            </a:r>
            <a:r>
              <a:rPr lang="en-US" altLang="zh-CN" sz="600" dirty="0">
                <a:solidFill>
                  <a:srgbClr val="a5a5a5"/>
                </a:solidFill>
                <a:latin typeface="Arial"/>
                <a:ea typeface="Arial"/>
              </a:rPr>
              <a:t>reserved.</a:t>
            </a:r>
          </a:p>
          <a:p>
            <a:pPr>
              <a:lnSpc>
                <a:spcPts val="1460"/>
              </a:lnSpc>
            </a:pPr>
            <a:endParaRPr lang="en-US" dirty="0" smtClean="0"/>
          </a:p>
          <a:p>
            <a:pPr marL="0" indent="2433848">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
        <p:nvSpPr>
          <p:cNvPr id="145" name="TextBox 145"/>
          <p:cNvSpPr txBox="1"/>
          <p:nvPr/>
        </p:nvSpPr>
        <p:spPr>
          <a:xfrm>
            <a:off x="9351612" y="6320899"/>
            <a:ext cx="190545" cy="137160"/>
          </a:xfrm>
          <a:prstGeom prst="rect">
            <a:avLst/>
          </a:prstGeom>
          <a:noFill/>
        </p:spPr>
        <p:txBody>
          <a:bodyPr wrap="square" lIns="0" tIns="0" rIns="0" bIns="0" rtlCol="0">
            <a:spAutoFit/>
          </a:bodyPr>
          <a:lstStyle/>
          <a:p>
            <a:pPr marL="0">
              <a:lnSpc>
                <a:spcPct val="100000"/>
              </a:lnSpc>
            </a:pPr>
            <a:r>
              <a:rPr lang="en-US" altLang="zh-CN" sz="900" spc="-15" dirty="0">
                <a:solidFill>
                  <a:srgbClr val="00328c"/>
                </a:solidFill>
                <a:latin typeface="Arial"/>
                <a:ea typeface="Arial"/>
              </a:rPr>
              <a:t>7</a:t>
            </a:r>
          </a:p>
        </p:txBody>
      </p:sp>
      <p:graphicFrame>
        <p:nvGraphicFramePr>
          <p:cNvPr id="2" name="object 2"/>
          <p:cNvGraphicFramePr>
            <a:graphicFrameLocks noGrp="1"/>
          </p:cNvGraphicFramePr>
          <p:nvPr/>
        </p:nvGraphicFramePr>
        <p:xfrm>
          <a:off x="1149858" y="2167890"/>
          <a:ext cx="7642859" cy="3136392"/>
        </p:xfrm>
        <a:graphic>
          <a:graphicData uri="http://schemas.openxmlformats.org/drawingml/2006/table">
            <a:tbl>
              <a:tblPr firstRow="1" bandRow="1">
                <a:tableStyleId>{2D5ABB26-0587-4C30-8999-92F81FD0307C}</a:tableStyleId>
              </a:tblPr>
              <a:tblGrid>
                <a:gridCol w="1237486"/>
                <a:gridCol w="858013"/>
                <a:gridCol w="345681"/>
                <a:gridCol w="1853298"/>
                <a:gridCol w="586128"/>
                <a:gridCol w="886893"/>
                <a:gridCol w="324661"/>
                <a:gridCol w="156056"/>
                <a:gridCol w="239014"/>
                <a:gridCol w="1155625"/>
              </a:tblGrid>
              <a:tr h="713227">
                <a:tc rowSpan="3">
                  <a:txBody>
                    <a:bodyPr/>
                    <a:lstStyle/>
                    <a:p>
                      <a:pPr>
                        <a:lnSpc>
                          <a:spcPct val="100000"/>
                        </a:lnSpc>
                      </a:pPr>
                      <a:r>
                        <a:rPr lang="en-US" altLang="zh-CN" sz="600" dirty="0">
                          <a:solidFill>
                            <a:srgbClr val="000000"/>
                          </a:solidFill>
                          <a:latin typeface="Times New Roman"/>
                          <a:ea typeface="Times New Roman"/>
                        </a:rPr>
                        <a:t> </a:t>
                      </a:r>
                    </a:p>
                  </a:txBody>
                  <a:tcPr marL="0" marR="0" marT="0" marB="0">
                    <a:lnL w="19811">
                      <a:solidFill>
                        <a:srgbClr val="8C3200"/>
                      </a:solidFill>
                      <a:prstDash val="solid"/>
                    </a:lnL>
                    <a:lnT w="19811">
                      <a:solidFill>
                        <a:srgbClr val="8C3200"/>
                      </a:solidFill>
                      <a:prstDash val="solid"/>
                    </a:lnT>
                  </a:tcPr>
                </a:tc>
                <a:tc gridSpan="4">
                  <a:txBody>
                    <a:bodyPr/>
                    <a:lstStyle/>
                    <a:p>
                      <a:pPr>
                        <a:lnSpc>
                          <a:spcPts val="1000"/>
                        </a:lnSpc>
                      </a:pPr>
                      <a:endParaRPr lang="en-US" dirty="0" smtClean="0"/>
                    </a:p>
                    <a:p>
                      <a:pPr>
                        <a:lnSpc>
                          <a:spcPts val="1000"/>
                        </a:lnSpc>
                      </a:pPr>
                      <a:endParaRPr lang="en-US" dirty="0" smtClean="0"/>
                    </a:p>
                    <a:p>
                      <a:pPr>
                        <a:lnSpc>
                          <a:spcPts val="1650"/>
                        </a:lnSpc>
                      </a:pPr>
                      <a:endParaRPr lang="en-US" dirty="0" smtClean="0"/>
                    </a:p>
                    <a:p>
                      <a:pPr marL="0">
                        <a:lnSpc>
                          <a:spcPct val="105833"/>
                        </a:lnSpc>
                      </a:pPr>
                      <a:r>
                        <a:rPr lang="zh-CN" altLang="en-US" sz="1200" spc="-169" dirty="0">
                          <a:solidFill>
                            <a:srgbClr val="000000"/>
                          </a:solidFill>
                          <a:latin typeface="PMingLiU"/>
                          <a:ea typeface="PMingLiU"/>
                        </a:rPr>
                        <a:t>業績向上に</a:t>
                      </a:r>
                      <a:r>
                        <a:rPr lang="zh-CN" altLang="en-US" sz="1200" spc="-164" dirty="0">
                          <a:solidFill>
                            <a:srgbClr val="000000"/>
                          </a:solidFill>
                          <a:latin typeface="PMingLiU"/>
                          <a:ea typeface="PMingLiU"/>
                        </a:rPr>
                        <a:t>直接影響するマテリアリティ（短・中期）</a:t>
                      </a:r>
                    </a:p>
                  </a:txBody>
                  <a:tcPr marL="0" marR="0" marT="0" marB="0">
                    <a:lnT w="19811">
                      <a:solidFill>
                        <a:srgbClr val="8C3200"/>
                      </a:solidFill>
                      <a:prstDash val="solid"/>
                    </a:lnT>
                    <a:lnB w="28955">
                      <a:solidFill>
                        <a:srgbClr val="491EBA"/>
                      </a:solidFill>
                      <a:prstDash val="solid"/>
                    </a:lnB>
                  </a:tcPr>
                </a:tc>
                <a:tc hMerge="1">
                  <a:txBody>
                    <a:bodyPr/>
                    <a:lstStyle/>
                    <a:p>
                      <a:pPr/>
                    </a:p>
                  </a:txBody>
                  <a:tcPr marL="0" marR="0" marT="0" marB="0">
                    <a:lnT w="19811">
                      <a:solidFill>
                        <a:srgbClr val="8C3200"/>
                      </a:solidFill>
                      <a:prstDash val="solid"/>
                    </a:lnT>
                    <a:lnB w="28955">
                      <a:solidFill>
                        <a:srgbClr val="491EBA"/>
                      </a:solidFill>
                      <a:prstDash val="solid"/>
                    </a:lnB>
                  </a:tcPr>
                </a:tc>
                <a:tc hMerge="1">
                  <a:txBody>
                    <a:bodyPr/>
                    <a:lstStyle/>
                    <a:p>
                      <a:pPr/>
                    </a:p>
                  </a:txBody>
                  <a:tcPr marL="0" marR="0" marT="0" marB="0">
                    <a:lnT w="19811">
                      <a:solidFill>
                        <a:srgbClr val="8C3200"/>
                      </a:solidFill>
                      <a:prstDash val="solid"/>
                    </a:lnT>
                    <a:lnB w="28955">
                      <a:solidFill>
                        <a:srgbClr val="491EBA"/>
                      </a:solidFill>
                      <a:prstDash val="solid"/>
                    </a:lnB>
                  </a:tcPr>
                </a:tc>
                <a:tc hMerge="1">
                  <a:txBody>
                    <a:bodyPr/>
                    <a:lstStyle/>
                    <a:p>
                      <a:pPr/>
                    </a:p>
                  </a:txBody>
                  <a:tcPr marL="0" marR="0" marT="0" marB="0">
                    <a:lnT w="19811">
                      <a:solidFill>
                        <a:srgbClr val="8C3200"/>
                      </a:solidFill>
                      <a:prstDash val="solid"/>
                    </a:lnT>
                    <a:lnB w="28955">
                      <a:solidFill>
                        <a:srgbClr val="491EBA"/>
                      </a:solidFill>
                      <a:prstDash val="solid"/>
                    </a:lnB>
                  </a:tcPr>
                </a:tc>
                <a:tc rowSpan="4" gridSpan="5">
                  <a:txBody>
                    <a:bodyPr/>
                    <a:lstStyle/>
                    <a:p>
                      <a:pPr>
                        <a:lnSpc>
                          <a:spcPts val="1000"/>
                        </a:lnSpc>
                      </a:pPr>
                      <a:endParaRPr lang="en-US" dirty="0" smtClean="0"/>
                    </a:p>
                    <a:p>
                      <a:pPr>
                        <a:lnSpc>
                          <a:spcPts val="1444"/>
                        </a:lnSpc>
                      </a:pPr>
                      <a:endParaRPr lang="en-US" dirty="0" smtClean="0"/>
                    </a:p>
                    <a:p>
                      <a:pPr marL="0" indent="-105103">
                        <a:lnSpc>
                          <a:spcPct val="105833"/>
                        </a:lnSpc>
                      </a:pPr>
                      <a:r>
                        <a:rPr lang="zh-CN" altLang="en-US" sz="1400" spc="5" dirty="0">
                          <a:solidFill>
                            <a:srgbClr val="fefefe"/>
                          </a:solidFill>
                          <a:latin typeface="PMingLiU"/>
                          <a:ea typeface="PMingLiU"/>
                        </a:rPr>
                        <a:t>企業価</a:t>
                      </a:r>
                      <a:r>
                        <a:rPr lang="zh-CN" altLang="en-US" sz="1400" dirty="0">
                          <a:solidFill>
                            <a:srgbClr val="fefefe"/>
                          </a:solidFill>
                          <a:latin typeface="PMingLiU"/>
                          <a:ea typeface="PMingLiU"/>
                        </a:rPr>
                        <a:t>値向上</a:t>
                      </a:r>
                    </a:p>
                    <a:p>
                      <a:pPr>
                        <a:lnSpc>
                          <a:spcPts val="1000"/>
                        </a:lnSpc>
                      </a:pPr>
                      <a:endParaRPr lang="en-US" dirty="0" smtClean="0"/>
                    </a:p>
                    <a:p>
                      <a:pPr>
                        <a:lnSpc>
                          <a:spcPts val="1700"/>
                        </a:lnSpc>
                      </a:pPr>
                      <a:endParaRPr lang="en-US" dirty="0" smtClean="0"/>
                    </a:p>
                    <a:p>
                      <a:pPr marL="0" indent="608636">
                        <a:lnSpc>
                          <a:spcPct val="106250"/>
                        </a:lnSpc>
                      </a:pPr>
                      <a:r>
                        <a:rPr lang="zh-CN" altLang="en-US" sz="1050" spc="-25" dirty="0">
                          <a:solidFill>
                            <a:srgbClr val="000000"/>
                          </a:solidFill>
                          <a:latin typeface="PMingLiU"/>
                          <a:ea typeface="PMingLiU"/>
                        </a:rPr>
                        <a:t>（中長期に寄</a:t>
                      </a:r>
                      <a:r>
                        <a:rPr lang="zh-CN" altLang="en-US" sz="1050" spc="-20" dirty="0">
                          <a:solidFill>
                            <a:srgbClr val="000000"/>
                          </a:solidFill>
                          <a:latin typeface="PMingLiU"/>
                          <a:ea typeface="PMingLiU"/>
                        </a:rPr>
                        <a:t>与）</a:t>
                      </a: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rowSpan="4"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rowSpan="4"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rowSpan="4"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rowSpan="4"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r>
              <a:tr h="185166">
                <a:tc vMerge="1">
                  <a:txBody>
                    <a:bodyPr/>
                    <a:lstStyle/>
                    <a:p>
                      <a:pPr/>
                    </a:p>
                  </a:txBody>
                  <a:tcPr marL="0" marR="0" marT="0" marB="0">
                    <a:lnL w="19811">
                      <a:solidFill>
                        <a:srgbClr val="8C3200"/>
                      </a:solidFill>
                      <a:prstDash val="solid"/>
                    </a:lnL>
                    <a:lnT w="19811">
                      <a:solidFill>
                        <a:srgbClr val="8C3200"/>
                      </a:solidFill>
                      <a:prstDash val="solid"/>
                    </a:lnT>
                  </a:tcPr>
                </a:tc>
                <a:tc rowSpan="2">
                  <a:txBody>
                    <a:bodyPr/>
                    <a:lstStyle/>
                    <a:p>
                      <a:pPr>
                        <a:lnSpc>
                          <a:spcPct val="100000"/>
                        </a:lnSpc>
                      </a:pPr>
                      <a:r>
                        <a:rPr lang="en-US" altLang="zh-CN" sz="600" dirty="0">
                          <a:solidFill>
                            <a:srgbClr val="000000"/>
                          </a:solidFill>
                          <a:latin typeface="Times New Roman"/>
                          <a:ea typeface="Times New Roman"/>
                        </a:rPr>
                        <a:t> </a:t>
                      </a:r>
                    </a:p>
                  </a:txBody>
                  <a:tcPr marL="0" marR="0" marT="0" marB="0">
                    <a:lnL w="28955">
                      <a:solidFill>
                        <a:srgbClr val="491EBA"/>
                      </a:solidFill>
                      <a:prstDash val="solid"/>
                    </a:lnL>
                    <a:lnT w="28955">
                      <a:solidFill>
                        <a:srgbClr val="491EBA"/>
                      </a:solidFill>
                      <a:prstDash val="solid"/>
                    </a:lnT>
                  </a:tcPr>
                </a:tc>
                <a:tc gridSpan="2">
                  <a:txBody>
                    <a:bodyPr/>
                    <a:lstStyle/>
                    <a:p>
                      <a:pPr>
                        <a:lnSpc>
                          <a:spcPct val="100000"/>
                        </a:lnSpc>
                      </a:pPr>
                      <a:r>
                        <a:rPr lang="en-US" altLang="zh-CN" sz="600" dirty="0">
                          <a:solidFill>
                            <a:srgbClr val="000000"/>
                          </a:solidFill>
                          <a:latin typeface="Times New Roman"/>
                          <a:ea typeface="Times New Roman"/>
                        </a:rPr>
                        <a:t> </a:t>
                      </a:r>
                    </a:p>
                  </a:txBody>
                  <a:tcPr marL="0" marR="0" marT="0" marB="0">
                    <a:lnR w="28955">
                      <a:solidFill>
                        <a:srgbClr val="491EBA"/>
                      </a:solidFill>
                      <a:prstDash val="solid"/>
                    </a:lnR>
                    <a:lnT w="28955">
                      <a:solidFill>
                        <a:srgbClr val="491EBA"/>
                      </a:solidFill>
                      <a:prstDash val="solid"/>
                    </a:lnT>
                  </a:tcPr>
                </a:tc>
                <a:tc hMerge="1">
                  <a:txBody>
                    <a:bodyPr/>
                    <a:lstStyle/>
                    <a:p>
                      <a:pPr/>
                    </a:p>
                  </a:txBody>
                  <a:tcPr marL="0" marR="0" marT="0" marB="0">
                    <a:lnR w="28955">
                      <a:solidFill>
                        <a:srgbClr val="491EBA"/>
                      </a:solidFill>
                      <a:prstDash val="solid"/>
                    </a:lnR>
                    <a:lnT w="28955">
                      <a:solidFill>
                        <a:srgbClr val="491EBA"/>
                      </a:solidFill>
                      <a:prstDash val="solid"/>
                    </a:lnT>
                  </a:tcPr>
                </a:tc>
                <a:tc>
                  <a:txBody>
                    <a:bodyPr/>
                    <a:lstStyle/>
                    <a:p>
                      <a:pPr>
                        <a:lnSpc>
                          <a:spcPct val="100000"/>
                        </a:lnSpc>
                      </a:pPr>
                      <a:r>
                        <a:rPr lang="en-US" altLang="zh-CN" sz="600" dirty="0">
                          <a:solidFill>
                            <a:srgbClr val="000000"/>
                          </a:solidFill>
                          <a:latin typeface="Times New Roman"/>
                          <a:ea typeface="Times New Roman"/>
                        </a:rPr>
                        <a:t> </a:t>
                      </a:r>
                    </a:p>
                  </a:txBody>
                  <a:tcPr marL="0" marR="0" marT="0" marB="0">
                    <a:lnL w="28955">
                      <a:solidFill>
                        <a:srgbClr val="491EBA"/>
                      </a:solidFill>
                      <a:prstDash val="solid"/>
                    </a:lnL>
                  </a:tcPr>
                </a:tc>
                <a:tc vMerge="1" gridSpan="5">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r>
              <a:tr h="126149">
                <a:tc vMerge="1">
                  <a:txBody>
                    <a:bodyPr/>
                    <a:lstStyle/>
                    <a:p>
                      <a:pPr/>
                    </a:p>
                  </a:txBody>
                  <a:tcPr marL="0" marR="0" marT="0" marB="0">
                    <a:lnL w="19811">
                      <a:solidFill>
                        <a:srgbClr val="8C3200"/>
                      </a:solidFill>
                      <a:prstDash val="solid"/>
                    </a:lnL>
                    <a:lnT w="19811">
                      <a:solidFill>
                        <a:srgbClr val="8C3200"/>
                      </a:solidFill>
                      <a:prstDash val="solid"/>
                    </a:lnT>
                  </a:tcPr>
                </a:tc>
                <a:tc vMerge="1">
                  <a:txBody>
                    <a:bodyPr/>
                    <a:lstStyle/>
                    <a:p>
                      <a:pPr/>
                    </a:p>
                  </a:txBody>
                  <a:tcPr marL="0" marR="0" marT="0" marB="0">
                    <a:lnL w="28955">
                      <a:solidFill>
                        <a:srgbClr val="491EBA"/>
                      </a:solidFill>
                      <a:prstDash val="solid"/>
                    </a:lnL>
                    <a:lnT w="28955">
                      <a:solidFill>
                        <a:srgbClr val="491EBA"/>
                      </a:solidFill>
                      <a:prstDash val="solid"/>
                    </a:lnT>
                  </a:tcPr>
                </a:tc>
                <a:tc rowSpan="3" gridSpan="3">
                  <a:txBody>
                    <a:bodyPr/>
                    <a:lstStyle/>
                    <a:p>
                      <a:pPr>
                        <a:lnSpc>
                          <a:spcPts val="590"/>
                        </a:lnSpc>
                      </a:pPr>
                      <a:endParaRPr lang="en-US" dirty="0" smtClean="0"/>
                    </a:p>
                    <a:p>
                      <a:pPr marL="0" indent="1897541">
                        <a:lnSpc>
                          <a:spcPct val="100000"/>
                        </a:lnSpc>
                      </a:pPr>
                      <a:r>
                        <a:rPr lang="en-US" altLang="zh-CN" sz="1600" spc="-65" b="1" dirty="0">
                          <a:solidFill>
                            <a:srgbClr val="ba1e49"/>
                          </a:solidFill>
                          <a:latin typeface="Arial"/>
                          <a:ea typeface="Arial"/>
                        </a:rPr>
                        <a:t>NOP</a:t>
                      </a:r>
                      <a:r>
                        <a:rPr lang="en-US" altLang="zh-CN" sz="1600" spc="-60" b="1" dirty="0">
                          <a:solidFill>
                            <a:srgbClr val="ba1e49"/>
                          </a:solidFill>
                          <a:latin typeface="Arial"/>
                          <a:ea typeface="Arial"/>
                        </a:rPr>
                        <a:t>AT</a:t>
                      </a:r>
                    </a:p>
                    <a:p>
                      <a:pPr marL="0" indent="571083">
                        <a:lnSpc>
                          <a:spcPct val="96666"/>
                        </a:lnSpc>
                      </a:pPr>
                      <a:r>
                        <a:rPr lang="en-US" altLang="zh-CN" sz="1800" dirty="0">
                          <a:solidFill>
                            <a:srgbClr val="000000"/>
                          </a:solidFill>
                          <a:latin typeface="Arial"/>
                          <a:ea typeface="Arial"/>
                        </a:rPr>
                        <a:t>ROIC</a:t>
                      </a:r>
                      <a:r>
                        <a:rPr lang="en-US" altLang="zh-CN" sz="1800" dirty="0">
                          <a:solidFill>
                            <a:srgbClr val="000000"/>
                          </a:solidFill>
                          <a:latin typeface="Arial"/>
                          <a:cs typeface="Arial"/>
                        </a:rPr>
                        <a:t>  </a:t>
                      </a:r>
                      <a:r>
                        <a:rPr lang="en-US" altLang="zh-CN" sz="1800" dirty="0">
                          <a:solidFill>
                            <a:srgbClr val="000000"/>
                          </a:solidFill>
                          <a:latin typeface="Arial"/>
                          <a:ea typeface="Arial"/>
                        </a:rPr>
                        <a:t>=</a:t>
                      </a:r>
                      <a:r>
                        <a:rPr lang="en-US" altLang="zh-CN" sz="1800" spc="100" dirty="0">
                          <a:solidFill>
                            <a:srgbClr val="000000"/>
                          </a:solidFill>
                          <a:latin typeface="Arial"/>
                          <a:cs typeface="Arial"/>
                        </a:rPr>
                        <a:t>   </a:t>
                      </a:r>
                      <a:r>
                        <a:rPr lang="zh-CN" altLang="en-US" sz="1000" dirty="0">
                          <a:solidFill>
                            <a:srgbClr val="ba1e49"/>
                          </a:solidFill>
                          <a:latin typeface="PMingLiU"/>
                          <a:ea typeface="PMingLiU"/>
                        </a:rPr>
                        <a:t>（税引後営業利益）</a:t>
                      </a:r>
                    </a:p>
                  </a:txBody>
                  <a:tcPr marL="0" marR="0" marT="0" marB="0"/>
                </a:tc>
                <a:tc rowSpan="3" hMerge="1">
                  <a:txBody>
                    <a:bodyPr/>
                    <a:lstStyle/>
                    <a:p>
                      <a:pPr/>
                    </a:p>
                  </a:txBody>
                  <a:tcPr marL="0" marR="0" marT="0" marB="0"/>
                </a:tc>
                <a:tc rowSpan="3" hMerge="1">
                  <a:txBody>
                    <a:bodyPr/>
                    <a:lstStyle/>
                    <a:p>
                      <a:pPr/>
                    </a:p>
                  </a:txBody>
                  <a:tcPr marL="0" marR="0" marT="0" marB="0"/>
                </a:tc>
                <a:tc vMerge="1" gridSpan="5">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r>
              <a:tr h="87977">
                <a:tc rowSpan="4" gridSpan="2">
                  <a:txBody>
                    <a:bodyPr/>
                    <a:lstStyle/>
                    <a:p>
                      <a:pPr>
                        <a:lnSpc>
                          <a:spcPts val="1000"/>
                        </a:lnSpc>
                      </a:pPr>
                      <a:endParaRPr lang="en-US" dirty="0" smtClean="0"/>
                    </a:p>
                    <a:p>
                      <a:pPr>
                        <a:lnSpc>
                          <a:spcPts val="1205"/>
                        </a:lnSpc>
                      </a:pPr>
                      <a:endParaRPr lang="en-US" dirty="0" smtClean="0"/>
                    </a:p>
                    <a:p>
                      <a:pPr marL="0" indent="748411">
                        <a:lnSpc>
                          <a:spcPct val="106666"/>
                        </a:lnSpc>
                      </a:pPr>
                      <a:r>
                        <a:rPr lang="en-US" altLang="zh-CN" sz="1400" spc="-209" dirty="0">
                          <a:solidFill>
                            <a:srgbClr val="fefefe"/>
                          </a:solidFill>
                          <a:latin typeface="Arial"/>
                          <a:ea typeface="Arial"/>
                        </a:rPr>
                        <a:t>ESG</a:t>
                      </a:r>
                      <a:r>
                        <a:rPr lang="zh-CN" altLang="en-US" sz="1400" spc="-304" dirty="0">
                          <a:solidFill>
                            <a:srgbClr val="fefefe"/>
                          </a:solidFill>
                          <a:latin typeface="PMingLiU"/>
                          <a:ea typeface="PMingLiU"/>
                        </a:rPr>
                        <a:t>ファ</a:t>
                      </a:r>
                      <a:r>
                        <a:rPr lang="zh-CN" altLang="en-US" sz="1400" spc="-300" dirty="0">
                          <a:solidFill>
                            <a:srgbClr val="fefefe"/>
                          </a:solidFill>
                          <a:latin typeface="PMingLiU"/>
                          <a:ea typeface="PMingLiU"/>
                        </a:rPr>
                        <a:t>クター</a:t>
                      </a:r>
                    </a:p>
                  </a:txBody>
                  <a:tcPr marL="0" marR="0" marT="0" marB="0">
                    <a:lnL w="19811">
                      <a:solidFill>
                        <a:srgbClr val="8C3200"/>
                      </a:solidFill>
                      <a:prstDash val="solid"/>
                    </a:lnL>
                  </a:tcPr>
                </a:tc>
                <a:tc rowSpan="4" hMerge="1">
                  <a:txBody>
                    <a:bodyPr/>
                    <a:lstStyle/>
                    <a:p>
                      <a:pPr/>
                    </a:p>
                  </a:txBody>
                  <a:tcPr marL="0" marR="0" marT="0" marB="0">
                    <a:lnL w="19811">
                      <a:solidFill>
                        <a:srgbClr val="8C3200"/>
                      </a:solidFill>
                      <a:prstDash val="solid"/>
                    </a:lnL>
                  </a:tcPr>
                </a:tc>
                <a:tc vMerge="1" gridSpan="3">
                  <a:txBody>
                    <a:bodyPr/>
                    <a:lstStyle/>
                    <a:p>
                      <a:pPr/>
                    </a:p>
                  </a:txBody>
                  <a:tcPr marL="0" marR="0" marT="0" marB="0"/>
                </a:tc>
                <a:tc vMerge="1" hMerge="1">
                  <a:txBody>
                    <a:bodyPr/>
                    <a:lstStyle/>
                    <a:p>
                      <a:pPr/>
                    </a:p>
                  </a:txBody>
                  <a:tcPr marL="0" marR="0" marT="0" marB="0"/>
                </a:tc>
                <a:tc vMerge="1" hMerge="1">
                  <a:txBody>
                    <a:bodyPr/>
                    <a:lstStyle/>
                    <a:p>
                      <a:pPr/>
                    </a:p>
                  </a:txBody>
                  <a:tcPr marL="0" marR="0" marT="0" marB="0"/>
                </a:tc>
                <a:tc vMerge="1" gridSpan="5">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c vMerge="1" hMerge="1">
                  <a:txBody>
                    <a:bodyPr/>
                    <a:lstStyle/>
                    <a:p>
                      <a:pPr/>
                    </a:p>
                  </a:txBody>
                  <a:tcPr marL="0" marR="0" marT="0" marB="0">
                    <a:lnR w="19811">
                      <a:solidFill>
                        <a:srgbClr val="8C3200"/>
                      </a:solidFill>
                      <a:prstDash val="solid"/>
                    </a:lnR>
                    <a:lnT w="19811">
                      <a:solidFill>
                        <a:srgbClr val="8C3200"/>
                      </a:solidFill>
                      <a:prstDash val="solid"/>
                    </a:lnT>
                    <a:lnB w="28955">
                      <a:solidFill>
                        <a:srgbClr val="491EBA"/>
                      </a:solidFill>
                      <a:prstDash val="sysDash"/>
                    </a:lnB>
                  </a:tcPr>
                </a:tc>
              </a:tr>
              <a:tr h="370331">
                <a:tc vMerge="1" gridSpan="2">
                  <a:txBody>
                    <a:bodyPr/>
                    <a:lstStyle/>
                    <a:p>
                      <a:pPr/>
                    </a:p>
                  </a:txBody>
                  <a:tcPr marL="0" marR="0" marT="0" marB="0">
                    <a:lnL w="19811">
                      <a:solidFill>
                        <a:srgbClr val="8C3200"/>
                      </a:solidFill>
                      <a:prstDash val="solid"/>
                    </a:lnL>
                  </a:tcPr>
                </a:tc>
                <a:tc vMerge="1" hMerge="1">
                  <a:txBody>
                    <a:bodyPr/>
                    <a:lstStyle/>
                    <a:p>
                      <a:pPr/>
                    </a:p>
                  </a:txBody>
                  <a:tcPr marL="0" marR="0" marT="0" marB="0">
                    <a:lnL w="19811">
                      <a:solidFill>
                        <a:srgbClr val="8C3200"/>
                      </a:solidFill>
                      <a:prstDash val="solid"/>
                    </a:lnL>
                  </a:tcPr>
                </a:tc>
                <a:tc vMerge="1" gridSpan="3">
                  <a:txBody>
                    <a:bodyPr/>
                    <a:lstStyle/>
                    <a:p>
                      <a:pPr/>
                    </a:p>
                  </a:txBody>
                  <a:tcPr marL="0" marR="0" marT="0" marB="0"/>
                </a:tc>
                <a:tc vMerge="1" hMerge="1">
                  <a:txBody>
                    <a:bodyPr/>
                    <a:lstStyle/>
                    <a:p>
                      <a:pPr/>
                    </a:p>
                  </a:txBody>
                  <a:tcPr marL="0" marR="0" marT="0" marB="0"/>
                </a:tc>
                <a:tc vMerge="1" hMerge="1">
                  <a:txBody>
                    <a:bodyPr/>
                    <a:lstStyle/>
                    <a:p>
                      <a:pPr/>
                    </a:p>
                  </a:txBody>
                  <a:tcPr marL="0" marR="0" marT="0" marB="0"/>
                </a:tc>
                <a:tc rowSpan="2" gridSpan="3">
                  <a:txBody>
                    <a:bodyPr/>
                    <a:lstStyle/>
                    <a:p>
                      <a:pPr hangingPunct="0" marL="730789" indent="-422727">
                        <a:lnSpc>
                          <a:spcPct val="95416"/>
                        </a:lnSpc>
                      </a:pPr>
                      <a:r>
                        <a:rPr lang="zh-CN" altLang="en-US" sz="2400" spc="-379" dirty="0">
                          <a:solidFill>
                            <a:srgbClr val="000000"/>
                          </a:solidFill>
                          <a:latin typeface="PMingLiU"/>
                          <a:ea typeface="PMingLiU"/>
                        </a:rPr>
                        <a:t>＞</a:t>
                      </a:r>
                      <a:r>
                        <a:rPr lang="zh-CN" altLang="en-US" sz="2400" spc="-254" dirty="0">
                          <a:solidFill>
                            <a:srgbClr val="000000"/>
                          </a:solidFill>
                          <a:latin typeface="PMingLiU"/>
                          <a:cs typeface="PMingLiU"/>
                        </a:rPr>
                        <a:t> </a:t>
                      </a:r>
                      <a:r>
                        <a:rPr lang="zh-CN" altLang="en-US" sz="1400" spc="-220" dirty="0">
                          <a:solidFill>
                            <a:srgbClr val="000000"/>
                          </a:solidFill>
                          <a:latin typeface="PMingLiU"/>
                          <a:ea typeface="PMingLiU"/>
                        </a:rPr>
                        <a:t>資本コスト</a:t>
                      </a:r>
                      <a:r>
                        <a:rPr lang="en-US" altLang="zh-CN" sz="1400" dirty="0">
                          <a:solidFill>
                            <a:srgbClr val="000000"/>
                          </a:solidFill>
                          <a:latin typeface="Arial"/>
                          <a:ea typeface="Arial"/>
                        </a:rPr>
                        <a:t>(</a:t>
                      </a:r>
                      <a:r>
                        <a:rPr lang="en-US" altLang="zh-CN" sz="1400" dirty="0">
                          <a:solidFill>
                            <a:srgbClr val="000000"/>
                          </a:solidFill>
                          <a:latin typeface="Arial"/>
                          <a:cs typeface="Arial"/>
                        </a:rPr>
                        <a:t> </a:t>
                      </a:r>
                      <a:r>
                        <a:rPr lang="en-US" altLang="zh-CN" sz="1600" b="1" u="sng" dirty="0">
                          <a:solidFill>
                            <a:srgbClr val="f58c2c"/>
                          </a:solidFill>
                          <a:uFill>
                            <a:solidFill>
                              <a:srgbClr val="f58c2c"/>
                            </a:solidFill>
                          </a:uFill>
                          <a:latin typeface="Arial"/>
                          <a:ea typeface="Arial"/>
                        </a:rPr>
                        <a:t>r</a:t>
                      </a:r>
                      <a:r>
                        <a:rPr lang="en-US" altLang="zh-CN" sz="1600" b="1" dirty="0">
                          <a:solidFill>
                            <a:srgbClr val="f58c2c"/>
                          </a:solidFill>
                          <a:latin typeface="Arial"/>
                          <a:cs typeface="Arial"/>
                        </a:rPr>
                        <a:t> </a:t>
                      </a:r>
                      <a:r>
                        <a:rPr lang="en-US" altLang="zh-CN" sz="1600" dirty="0">
                          <a:solidFill>
                            <a:srgbClr val="000000"/>
                          </a:solidFill>
                          <a:latin typeface="Arial"/>
                          <a:ea typeface="Arial"/>
                        </a:rPr>
                        <a:t>–</a:t>
                      </a:r>
                      <a:r>
                        <a:rPr lang="en-US" altLang="zh-CN" sz="1600" spc="20" dirty="0">
                          <a:solidFill>
                            <a:srgbClr val="000000"/>
                          </a:solidFill>
                          <a:latin typeface="Arial"/>
                          <a:cs typeface="Arial"/>
                        </a:rPr>
                        <a:t> </a:t>
                      </a:r>
                      <a:r>
                        <a:rPr lang="en-US" altLang="zh-CN" sz="1600" b="1" u="sng" dirty="0">
                          <a:solidFill>
                            <a:srgbClr val="6b1e76"/>
                          </a:solidFill>
                          <a:uFill>
                            <a:solidFill>
                              <a:srgbClr val="6b1e76"/>
                            </a:solidFill>
                          </a:uFill>
                          <a:latin typeface="Arial"/>
                          <a:ea typeface="Arial"/>
                        </a:rPr>
                        <a:t>g</a:t>
                      </a:r>
                      <a:r>
                        <a:rPr lang="en-US" altLang="zh-CN" sz="1400" dirty="0">
                          <a:solidFill>
                            <a:srgbClr val="000000"/>
                          </a:solidFill>
                          <a:latin typeface="Arial"/>
                          <a:ea typeface="Arial"/>
                        </a:rPr>
                        <a:t>)</a:t>
                      </a:r>
                    </a:p>
                  </a:txBody>
                  <a:tcPr marL="0" marR="0" marT="0" marB="0">
                    <a:lnT w="28955">
                      <a:solidFill>
                        <a:srgbClr val="491EBA"/>
                      </a:solidFill>
                      <a:prstDash val="sysDash"/>
                    </a:lnT>
                  </a:tcPr>
                </a:tc>
                <a:tc rowSpan="2" hMerge="1">
                  <a:txBody>
                    <a:bodyPr/>
                    <a:lstStyle/>
                    <a:p>
                      <a:pPr/>
                    </a:p>
                  </a:txBody>
                  <a:tcPr marL="0" marR="0" marT="0" marB="0">
                    <a:lnT w="28955">
                      <a:solidFill>
                        <a:srgbClr val="491EBA"/>
                      </a:solidFill>
                      <a:prstDash val="sysDash"/>
                    </a:lnT>
                  </a:tcPr>
                </a:tc>
                <a:tc rowSpan="2" hMerge="1">
                  <a:txBody>
                    <a:bodyPr/>
                    <a:lstStyle/>
                    <a:p>
                      <a:pPr/>
                    </a:p>
                  </a:txBody>
                  <a:tcPr marL="0" marR="0" marT="0" marB="0">
                    <a:lnT w="28955">
                      <a:solidFill>
                        <a:srgbClr val="491EBA"/>
                      </a:solidFill>
                      <a:prstDash val="sysDash"/>
                    </a:lnT>
                  </a:tcPr>
                </a:tc>
                <a:tc>
                  <a:txBody>
                    <a:bodyPr/>
                    <a:lstStyle/>
                    <a:p>
                      <a:pPr>
                        <a:lnSpc>
                          <a:spcPct val="100000"/>
                        </a:lnSpc>
                      </a:pPr>
                      <a:r>
                        <a:rPr lang="en-US" altLang="zh-CN" sz="600" dirty="0">
                          <a:solidFill>
                            <a:srgbClr val="000000"/>
                          </a:solidFill>
                          <a:latin typeface="Times New Roman"/>
                          <a:ea typeface="Times New Roman"/>
                        </a:rPr>
                        <a:t> </a:t>
                      </a:r>
                    </a:p>
                  </a:txBody>
                  <a:tcPr marL="0" marR="0" marT="0" marB="0">
                    <a:lnR w="28955">
                      <a:solidFill>
                        <a:srgbClr val="491EBA"/>
                      </a:solidFill>
                      <a:prstDash val="sysDash"/>
                    </a:lnR>
                    <a:lnT w="28955">
                      <a:solidFill>
                        <a:srgbClr val="491EBA"/>
                      </a:solidFill>
                      <a:prstDash val="sysDash"/>
                    </a:lnT>
                    <a:lnB w="28955">
                      <a:solidFill>
                        <a:srgbClr val="491EBA"/>
                      </a:solidFill>
                      <a:prstDash val="sysDash"/>
                    </a:lnB>
                  </a:tcPr>
                </a:tc>
                <a:tc rowSpan="6">
                  <a:txBody>
                    <a:bodyPr/>
                    <a:lstStyle/>
                    <a:p>
                      <a:pPr>
                        <a:lnSpc>
                          <a:spcPts val="1000"/>
                        </a:lnSpc>
                      </a:pPr>
                      <a:endParaRPr lang="en-US" dirty="0" smtClean="0"/>
                    </a:p>
                    <a:p>
                      <a:pPr>
                        <a:lnSpc>
                          <a:spcPts val="1000"/>
                        </a:lnSpc>
                      </a:pPr>
                      <a:endParaRPr lang="en-US" dirty="0" smtClean="0"/>
                    </a:p>
                    <a:p>
                      <a:pPr>
                        <a:lnSpc>
                          <a:spcPts val="1710"/>
                        </a:lnSpc>
                      </a:pPr>
                      <a:endParaRPr lang="en-US" dirty="0" smtClean="0"/>
                    </a:p>
                    <a:p>
                      <a:pPr hangingPunct="0" marL="124937">
                        <a:lnSpc>
                          <a:spcPct val="100000"/>
                        </a:lnSpc>
                      </a:pPr>
                      <a:r>
                        <a:rPr lang="en-US" altLang="zh-CN" sz="1000" spc="-44" dirty="0">
                          <a:solidFill>
                            <a:srgbClr val="000000"/>
                          </a:solidFill>
                          <a:latin typeface="Arial"/>
                          <a:ea typeface="Arial"/>
                        </a:rPr>
                        <a:t>r</a:t>
                      </a:r>
                      <a:r>
                        <a:rPr lang="en-US" altLang="zh-CN" sz="1000" spc="-30" dirty="0">
                          <a:solidFill>
                            <a:srgbClr val="000000"/>
                          </a:solidFill>
                          <a:latin typeface="Arial"/>
                          <a:cs typeface="Arial"/>
                        </a:rPr>
                        <a:t> </a:t>
                      </a:r>
                      <a:r>
                        <a:rPr lang="en-US" altLang="zh-CN" sz="1000" spc="-80" dirty="0">
                          <a:solidFill>
                            <a:srgbClr val="000000"/>
                          </a:solidFill>
                          <a:latin typeface="Arial"/>
                          <a:ea typeface="Arial"/>
                        </a:rPr>
                        <a:t>–</a:t>
                      </a:r>
                      <a:r>
                        <a:rPr lang="en-US" altLang="zh-CN" sz="1000" spc="-40" dirty="0">
                          <a:solidFill>
                            <a:srgbClr val="000000"/>
                          </a:solidFill>
                          <a:latin typeface="Arial"/>
                          <a:cs typeface="Arial"/>
                        </a:rPr>
                        <a:t> </a:t>
                      </a:r>
                      <a:r>
                        <a:rPr lang="zh-CN" altLang="en-US" sz="1000" spc="-139" dirty="0">
                          <a:solidFill>
                            <a:srgbClr val="000000"/>
                          </a:solidFill>
                          <a:latin typeface="PMingLiU"/>
                          <a:ea typeface="PMingLiU"/>
                        </a:rPr>
                        <a:t>資本コスト</a:t>
                      </a:r>
                      <a:br/>
                      <a:r>
                        <a:rPr lang="en-US" altLang="zh-CN" sz="1000" dirty="0">
                          <a:solidFill>
                            <a:srgbClr val="000000"/>
                          </a:solidFill>
                          <a:latin typeface="Arial"/>
                          <a:ea typeface="Arial"/>
                        </a:rPr>
                        <a:t>g</a:t>
                      </a:r>
                      <a:r>
                        <a:rPr lang="en-US" altLang="zh-CN" sz="1000" dirty="0">
                          <a:solidFill>
                            <a:srgbClr val="000000"/>
                          </a:solidFill>
                          <a:latin typeface="Arial"/>
                          <a:cs typeface="Arial"/>
                        </a:rPr>
                        <a:t> </a:t>
                      </a:r>
                      <a:r>
                        <a:rPr lang="en-US" altLang="zh-CN" sz="1000" dirty="0">
                          <a:solidFill>
                            <a:srgbClr val="000000"/>
                          </a:solidFill>
                          <a:latin typeface="Arial"/>
                          <a:ea typeface="Arial"/>
                        </a:rPr>
                        <a:t>–</a:t>
                      </a:r>
                      <a:r>
                        <a:rPr lang="en-US" altLang="zh-CN" sz="1000" spc="-55" dirty="0">
                          <a:solidFill>
                            <a:srgbClr val="000000"/>
                          </a:solidFill>
                          <a:latin typeface="Arial"/>
                          <a:cs typeface="Arial"/>
                        </a:rPr>
                        <a:t> </a:t>
                      </a:r>
                      <a:r>
                        <a:rPr lang="zh-CN" altLang="en-US" sz="1000" dirty="0">
                          <a:solidFill>
                            <a:srgbClr val="000000"/>
                          </a:solidFill>
                          <a:latin typeface="PMingLiU"/>
                          <a:ea typeface="PMingLiU"/>
                        </a:rPr>
                        <a:t>成長率</a:t>
                      </a:r>
                    </a:p>
                  </a:txBody>
                  <a:tcPr marL="0" marR="0" marT="0" marB="0">
                    <a:lnR w="19811">
                      <a:solidFill>
                        <a:srgbClr val="8C3200"/>
                      </a:solidFill>
                      <a:prstDash val="solid"/>
                    </a:lnR>
                    <a:lnB w="19811">
                      <a:solidFill>
                        <a:srgbClr val="8C3200"/>
                      </a:solidFill>
                      <a:prstDash val="solid"/>
                    </a:lnB>
                  </a:tcPr>
                </a:tc>
              </a:tr>
              <a:tr h="257276">
                <a:tc vMerge="1" gridSpan="2">
                  <a:txBody>
                    <a:bodyPr/>
                    <a:lstStyle/>
                    <a:p>
                      <a:pPr/>
                    </a:p>
                  </a:txBody>
                  <a:tcPr marL="0" marR="0" marT="0" marB="0">
                    <a:lnL w="19811">
                      <a:solidFill>
                        <a:srgbClr val="8C3200"/>
                      </a:solidFill>
                      <a:prstDash val="solid"/>
                    </a:lnL>
                  </a:tcPr>
                </a:tc>
                <a:tc vMerge="1" hMerge="1">
                  <a:txBody>
                    <a:bodyPr/>
                    <a:lstStyle/>
                    <a:p>
                      <a:pPr/>
                    </a:p>
                  </a:txBody>
                  <a:tcPr marL="0" marR="0" marT="0" marB="0">
                    <a:lnL w="19811">
                      <a:solidFill>
                        <a:srgbClr val="8C3200"/>
                      </a:solidFill>
                      <a:prstDash val="solid"/>
                    </a:lnL>
                  </a:tcPr>
                </a:tc>
                <a:tc rowSpan="2">
                  <a:txBody>
                    <a:bodyPr/>
                    <a:lstStyle/>
                    <a:p>
                      <a:pPr>
                        <a:lnSpc>
                          <a:spcPct val="100000"/>
                        </a:lnSpc>
                      </a:pPr>
                      <a:r>
                        <a:rPr lang="en-US" altLang="zh-CN" sz="600" dirty="0">
                          <a:solidFill>
                            <a:srgbClr val="000000"/>
                          </a:solidFill>
                          <a:latin typeface="Times New Roman"/>
                          <a:ea typeface="Times New Roman"/>
                        </a:rPr>
                        <a:t> </a:t>
                      </a:r>
                    </a:p>
                  </a:txBody>
                  <a:tcPr marL="0" marR="0" marT="0" marB="0">
                    <a:lnR w="28955">
                      <a:solidFill>
                        <a:srgbClr val="2C8CF5"/>
                      </a:solidFill>
                      <a:prstDash val="solid"/>
                    </a:lnR>
                    <a:lnT w="28955">
                      <a:solidFill>
                        <a:srgbClr val="2C8CF5"/>
                      </a:solidFill>
                      <a:prstDash val="solid"/>
                    </a:lnT>
                  </a:tcPr>
                </a:tc>
                <a:tc gridSpan="2">
                  <a:txBody>
                    <a:bodyPr/>
                    <a:lstStyle/>
                    <a:p>
                      <a:pPr marL="0" indent="1510789">
                        <a:lnSpc>
                          <a:spcPct val="100000"/>
                        </a:lnSpc>
                        <a:spcBef>
                          <a:spcPts val="345"/>
                        </a:spcBef>
                      </a:pPr>
                      <a:r>
                        <a:rPr lang="zh-CN" altLang="en-US" sz="1400" spc="5" dirty="0">
                          <a:solidFill>
                            <a:srgbClr val="000000"/>
                          </a:solidFill>
                          <a:latin typeface="PMingLiU"/>
                          <a:ea typeface="PMingLiU"/>
                        </a:rPr>
                        <a:t>投下</a:t>
                      </a:r>
                      <a:r>
                        <a:rPr lang="zh-CN" altLang="en-US" sz="1400" dirty="0">
                          <a:solidFill>
                            <a:srgbClr val="000000"/>
                          </a:solidFill>
                          <a:latin typeface="PMingLiU"/>
                          <a:ea typeface="PMingLiU"/>
                        </a:rPr>
                        <a:t>資本</a:t>
                      </a:r>
                    </a:p>
                  </a:txBody>
                  <a:tcPr marL="0" marR="0" marT="0" marB="0">
                    <a:lnL w="28955">
                      <a:solidFill>
                        <a:srgbClr val="2C8CF5"/>
                      </a:solidFill>
                      <a:prstDash val="solid"/>
                    </a:lnL>
                  </a:tcPr>
                </a:tc>
                <a:tc hMerge="1">
                  <a:txBody>
                    <a:bodyPr/>
                    <a:lstStyle/>
                    <a:p>
                      <a:pPr/>
                    </a:p>
                  </a:txBody>
                  <a:tcPr marL="0" marR="0" marT="0" marB="0">
                    <a:lnL w="28955">
                      <a:solidFill>
                        <a:srgbClr val="2C8CF5"/>
                      </a:solidFill>
                      <a:prstDash val="solid"/>
                    </a:lnL>
                  </a:tcPr>
                </a:tc>
                <a:tc vMerge="1" gridSpan="3">
                  <a:txBody>
                    <a:bodyPr/>
                    <a:lstStyle/>
                    <a:p>
                      <a:pPr/>
                    </a:p>
                  </a:txBody>
                  <a:tcPr marL="0" marR="0" marT="0" marB="0">
                    <a:lnT w="28955">
                      <a:solidFill>
                        <a:srgbClr val="491EBA"/>
                      </a:solidFill>
                      <a:prstDash val="sysDash"/>
                    </a:lnT>
                  </a:tcPr>
                </a:tc>
                <a:tc vMerge="1" hMerge="1">
                  <a:txBody>
                    <a:bodyPr/>
                    <a:lstStyle/>
                    <a:p>
                      <a:pPr/>
                    </a:p>
                  </a:txBody>
                  <a:tcPr marL="0" marR="0" marT="0" marB="0">
                    <a:lnT w="28955">
                      <a:solidFill>
                        <a:srgbClr val="491EBA"/>
                      </a:solidFill>
                      <a:prstDash val="sysDash"/>
                    </a:lnT>
                  </a:tcPr>
                </a:tc>
                <a:tc vMerge="1" hMerge="1">
                  <a:txBody>
                    <a:bodyPr/>
                    <a:lstStyle/>
                    <a:p>
                      <a:pPr/>
                    </a:p>
                  </a:txBody>
                  <a:tcPr marL="0" marR="0" marT="0" marB="0">
                    <a:lnT w="28955">
                      <a:solidFill>
                        <a:srgbClr val="491EBA"/>
                      </a:solidFill>
                      <a:prstDash val="sysDash"/>
                    </a:lnT>
                  </a:tcPr>
                </a:tc>
                <a:tc rowSpan="5">
                  <a:txBody>
                    <a:bodyPr/>
                    <a:lstStyle/>
                    <a:p>
                      <a:pPr>
                        <a:lnSpc>
                          <a:spcPct val="100000"/>
                        </a:lnSpc>
                      </a:pPr>
                      <a:r>
                        <a:rPr lang="en-US" altLang="zh-CN" sz="600" dirty="0">
                          <a:solidFill>
                            <a:srgbClr val="000000"/>
                          </a:solidFill>
                          <a:latin typeface="Times New Roman"/>
                          <a:ea typeface="Times New Roman"/>
                        </a:rPr>
                        <a:t> </a:t>
                      </a:r>
                    </a:p>
                  </a:txBody>
                  <a:tcPr marL="0" marR="0" marT="0" marB="0">
                    <a:lnT w="28955">
                      <a:solidFill>
                        <a:srgbClr val="491EBA"/>
                      </a:solidFill>
                      <a:prstDash val="sysDash"/>
                    </a:lnT>
                    <a:lnB w="19811">
                      <a:solidFill>
                        <a:srgbClr val="8C3200"/>
                      </a:solidFill>
                      <a:prstDash val="solid"/>
                    </a:lnB>
                  </a:tcPr>
                </a:tc>
                <a:tc vMerge="1">
                  <a:txBody>
                    <a:bodyPr/>
                    <a:lstStyle/>
                    <a:p>
                      <a:pPr/>
                    </a:p>
                  </a:txBody>
                  <a:tcPr marL="0" marR="0" marT="0" marB="0">
                    <a:lnR w="19811">
                      <a:solidFill>
                        <a:srgbClr val="8C3200"/>
                      </a:solidFill>
                      <a:prstDash val="solid"/>
                    </a:lnR>
                    <a:lnB w="19811">
                      <a:solidFill>
                        <a:srgbClr val="8C3200"/>
                      </a:solidFill>
                      <a:prstDash val="solid"/>
                    </a:lnB>
                  </a:tcPr>
                </a:tc>
              </a:tr>
              <a:tr h="84268">
                <a:tc vMerge="1" gridSpan="2">
                  <a:txBody>
                    <a:bodyPr/>
                    <a:lstStyle/>
                    <a:p>
                      <a:pPr/>
                    </a:p>
                  </a:txBody>
                  <a:tcPr marL="0" marR="0" marT="0" marB="0">
                    <a:lnL w="19811">
                      <a:solidFill>
                        <a:srgbClr val="8C3200"/>
                      </a:solidFill>
                      <a:prstDash val="solid"/>
                    </a:lnL>
                  </a:tcPr>
                </a:tc>
                <a:tc vMerge="1" hMerge="1">
                  <a:txBody>
                    <a:bodyPr/>
                    <a:lstStyle/>
                    <a:p>
                      <a:pPr/>
                    </a:p>
                  </a:txBody>
                  <a:tcPr marL="0" marR="0" marT="0" marB="0">
                    <a:lnL w="19811">
                      <a:solidFill>
                        <a:srgbClr val="8C3200"/>
                      </a:solidFill>
                      <a:prstDash val="solid"/>
                    </a:lnL>
                  </a:tcPr>
                </a:tc>
                <a:tc vMerge="1">
                  <a:txBody>
                    <a:bodyPr/>
                    <a:lstStyle/>
                    <a:p>
                      <a:pPr/>
                    </a:p>
                  </a:txBody>
                  <a:tcPr marL="0" marR="0" marT="0" marB="0">
                    <a:lnR w="28955">
                      <a:solidFill>
                        <a:srgbClr val="2C8CF5"/>
                      </a:solidFill>
                      <a:prstDash val="solid"/>
                    </a:lnR>
                    <a:lnT w="28955">
                      <a:solidFill>
                        <a:srgbClr val="2C8CF5"/>
                      </a:solidFill>
                      <a:prstDash val="solid"/>
                    </a:lnT>
                  </a:tcPr>
                </a:tc>
                <a:tc rowSpan="2" gridSpan="3">
                  <a:txBody>
                    <a:bodyPr/>
                    <a:lstStyle/>
                    <a:p>
                      <a:pPr>
                        <a:lnSpc>
                          <a:spcPct val="100000"/>
                        </a:lnSpc>
                      </a:pPr>
                      <a:r>
                        <a:rPr lang="en-US" altLang="zh-CN" sz="600" dirty="0">
                          <a:solidFill>
                            <a:srgbClr val="000000"/>
                          </a:solidFill>
                          <a:latin typeface="Times New Roman"/>
                          <a:ea typeface="Times New Roman"/>
                        </a:rPr>
                        <a:t> </a:t>
                      </a:r>
                    </a:p>
                  </a:txBody>
                  <a:tcPr marL="0" marR="0" marT="0" marB="0">
                    <a:lnL w="28955">
                      <a:solidFill>
                        <a:srgbClr val="2C8CF5"/>
                      </a:solidFill>
                      <a:prstDash val="solid"/>
                    </a:lnL>
                    <a:lnR w="28955">
                      <a:solidFill>
                        <a:srgbClr val="2C8CF5"/>
                      </a:solidFill>
                      <a:prstDash val="solid"/>
                    </a:lnR>
                    <a:lnB w="28955">
                      <a:solidFill>
                        <a:srgbClr val="2C8CF5"/>
                      </a:solidFill>
                      <a:prstDash val="solid"/>
                    </a:lnB>
                  </a:tcPr>
                </a:tc>
                <a:tc rowSpan="2" hMerge="1">
                  <a:txBody>
                    <a:bodyPr/>
                    <a:lstStyle/>
                    <a:p>
                      <a:pPr/>
                    </a:p>
                  </a:txBody>
                  <a:tcPr marL="0" marR="0" marT="0" marB="0">
                    <a:lnL w="28955">
                      <a:solidFill>
                        <a:srgbClr val="2C8CF5"/>
                      </a:solidFill>
                      <a:prstDash val="solid"/>
                    </a:lnL>
                    <a:lnR w="28955">
                      <a:solidFill>
                        <a:srgbClr val="2C8CF5"/>
                      </a:solidFill>
                      <a:prstDash val="solid"/>
                    </a:lnR>
                    <a:lnB w="28955">
                      <a:solidFill>
                        <a:srgbClr val="2C8CF5"/>
                      </a:solidFill>
                      <a:prstDash val="solid"/>
                    </a:lnB>
                  </a:tcPr>
                </a:tc>
                <a:tc rowSpan="2" hMerge="1">
                  <a:txBody>
                    <a:bodyPr/>
                    <a:lstStyle/>
                    <a:p>
                      <a:pPr/>
                    </a:p>
                  </a:txBody>
                  <a:tcPr marL="0" marR="0" marT="0" marB="0">
                    <a:lnL w="28955">
                      <a:solidFill>
                        <a:srgbClr val="2C8CF5"/>
                      </a:solidFill>
                      <a:prstDash val="solid"/>
                    </a:lnL>
                    <a:lnR w="28955">
                      <a:solidFill>
                        <a:srgbClr val="2C8CF5"/>
                      </a:solidFill>
                      <a:prstDash val="solid"/>
                    </a:lnR>
                    <a:lnB w="28955">
                      <a:solidFill>
                        <a:srgbClr val="2C8CF5"/>
                      </a:solidFill>
                      <a:prstDash val="solid"/>
                    </a:lnB>
                  </a:tcPr>
                </a:tc>
                <a:tc rowSpan="3">
                  <a:txBody>
                    <a:bodyPr/>
                    <a:lstStyle/>
                    <a:p>
                      <a:pPr>
                        <a:lnSpc>
                          <a:spcPct val="100000"/>
                        </a:lnSpc>
                      </a:pPr>
                      <a:r>
                        <a:rPr lang="en-US" altLang="zh-CN" sz="600" dirty="0">
                          <a:solidFill>
                            <a:srgbClr val="000000"/>
                          </a:solidFill>
                          <a:latin typeface="Times New Roman"/>
                          <a:ea typeface="Times New Roman"/>
                        </a:rPr>
                        <a:t> </a:t>
                      </a:r>
                    </a:p>
                  </a:txBody>
                  <a:tcPr marL="0" marR="0" marT="0" marB="0">
                    <a:lnR w="28955">
                      <a:solidFill>
                        <a:srgbClr val="761E6B"/>
                      </a:solidFill>
                      <a:prstDash val="solid"/>
                    </a:lnR>
                    <a:lnB w="28955">
                      <a:solidFill>
                        <a:srgbClr val="761E6B"/>
                      </a:solidFill>
                      <a:prstDash val="solid"/>
                    </a:lnB>
                  </a:tcPr>
                </a:tc>
                <a:tc rowSpan="4">
                  <a:txBody>
                    <a:bodyPr/>
                    <a:lstStyle/>
                    <a:p>
                      <a:pPr>
                        <a:lnSpc>
                          <a:spcPct val="100000"/>
                        </a:lnSpc>
                      </a:pPr>
                      <a:r>
                        <a:rPr lang="en-US" altLang="zh-CN" sz="600" dirty="0">
                          <a:solidFill>
                            <a:srgbClr val="000000"/>
                          </a:solidFill>
                          <a:latin typeface="Times New Roman"/>
                          <a:ea typeface="Times New Roman"/>
                        </a:rPr>
                        <a:t> </a:t>
                      </a:r>
                    </a:p>
                  </a:txBody>
                  <a:tcPr marL="0" marR="0" marT="0" marB="0">
                    <a:lnL w="28955">
                      <a:solidFill>
                        <a:srgbClr val="761E6B"/>
                      </a:solidFill>
                      <a:prstDash val="solid"/>
                    </a:lnL>
                    <a:lnB w="19811">
                      <a:solidFill>
                        <a:srgbClr val="8C3200"/>
                      </a:solidFill>
                      <a:prstDash val="solid"/>
                    </a:lnB>
                  </a:tcPr>
                </a:tc>
                <a:tc vMerge="1">
                  <a:txBody>
                    <a:bodyPr/>
                    <a:lstStyle/>
                    <a:p>
                      <a:pPr/>
                    </a:p>
                  </a:txBody>
                  <a:tcPr marL="0" marR="0" marT="0" marB="0">
                    <a:lnT w="28955">
                      <a:solidFill>
                        <a:srgbClr val="491EBA"/>
                      </a:solidFill>
                      <a:prstDash val="sysDash"/>
                    </a:lnT>
                    <a:lnB w="19811">
                      <a:solidFill>
                        <a:srgbClr val="8C3200"/>
                      </a:solidFill>
                      <a:prstDash val="solid"/>
                    </a:lnB>
                  </a:tcPr>
                </a:tc>
                <a:tc vMerge="1">
                  <a:txBody>
                    <a:bodyPr/>
                    <a:lstStyle/>
                    <a:p>
                      <a:pPr/>
                    </a:p>
                  </a:txBody>
                  <a:tcPr marL="0" marR="0" marT="0" marB="0">
                    <a:lnR w="19811">
                      <a:solidFill>
                        <a:srgbClr val="8C3200"/>
                      </a:solidFill>
                      <a:prstDash val="solid"/>
                    </a:lnR>
                    <a:lnB w="19811">
                      <a:solidFill>
                        <a:srgbClr val="8C3200"/>
                      </a:solidFill>
                      <a:prstDash val="solid"/>
                    </a:lnB>
                  </a:tcPr>
                </a:tc>
              </a:tr>
              <a:tr h="198547">
                <a:tc rowSpan="3">
                  <a:txBody>
                    <a:bodyPr/>
                    <a:lstStyle/>
                    <a:p>
                      <a:pPr>
                        <a:lnSpc>
                          <a:spcPct val="100000"/>
                        </a:lnSpc>
                      </a:pPr>
                      <a:r>
                        <a:rPr lang="en-US" altLang="zh-CN" sz="600" dirty="0">
                          <a:solidFill>
                            <a:srgbClr val="000000"/>
                          </a:solidFill>
                          <a:latin typeface="Times New Roman"/>
                          <a:ea typeface="Times New Roman"/>
                        </a:rPr>
                        <a:t> </a:t>
                      </a:r>
                    </a:p>
                  </a:txBody>
                  <a:tcPr marL="0" marR="0" marT="0" marB="0">
                    <a:lnL w="19811">
                      <a:solidFill>
                        <a:srgbClr val="8C3200"/>
                      </a:solidFill>
                      <a:prstDash val="solid"/>
                    </a:lnL>
                    <a:lnR w="28955">
                      <a:solidFill>
                        <a:srgbClr val="761E6B"/>
                      </a:solidFill>
                      <a:prstDash val="solid"/>
                    </a:lnR>
                    <a:lnB w="19811">
                      <a:solidFill>
                        <a:srgbClr val="8C3200"/>
                      </a:solidFill>
                      <a:prstDash val="solid"/>
                    </a:lnB>
                  </a:tcPr>
                </a:tc>
                <a:tc rowSpan="2" gridSpan="2">
                  <a:txBody>
                    <a:bodyPr/>
                    <a:lstStyle/>
                    <a:p>
                      <a:pPr>
                        <a:lnSpc>
                          <a:spcPct val="100000"/>
                        </a:lnSpc>
                      </a:pPr>
                      <a:r>
                        <a:rPr lang="en-US" altLang="zh-CN" sz="600" dirty="0">
                          <a:solidFill>
                            <a:srgbClr val="000000"/>
                          </a:solidFill>
                          <a:latin typeface="Times New Roman"/>
                          <a:ea typeface="Times New Roman"/>
                        </a:rPr>
                        <a:t> </a:t>
                      </a:r>
                    </a:p>
                  </a:txBody>
                  <a:tcPr marL="0" marR="0" marT="0" marB="0">
                    <a:lnL w="28955">
                      <a:solidFill>
                        <a:srgbClr val="761E6B"/>
                      </a:solidFill>
                      <a:prstDash val="solid"/>
                    </a:lnL>
                    <a:lnB w="28955">
                      <a:solidFill>
                        <a:srgbClr val="761E6B"/>
                      </a:solidFill>
                      <a:prstDash val="solid"/>
                    </a:lnB>
                  </a:tcPr>
                </a:tc>
                <a:tc rowSpan="2" hMerge="1">
                  <a:txBody>
                    <a:bodyPr/>
                    <a:lstStyle/>
                    <a:p>
                      <a:pPr/>
                    </a:p>
                  </a:txBody>
                  <a:tcPr marL="0" marR="0" marT="0" marB="0">
                    <a:lnL w="28955">
                      <a:solidFill>
                        <a:srgbClr val="761E6B"/>
                      </a:solidFill>
                      <a:prstDash val="solid"/>
                    </a:lnL>
                    <a:lnB w="28955">
                      <a:solidFill>
                        <a:srgbClr val="761E6B"/>
                      </a:solidFill>
                      <a:prstDash val="solid"/>
                    </a:lnB>
                  </a:tcPr>
                </a:tc>
                <a:tc vMerge="1" gridSpan="3">
                  <a:txBody>
                    <a:bodyPr/>
                    <a:lstStyle/>
                    <a:p>
                      <a:pPr/>
                    </a:p>
                  </a:txBody>
                  <a:tcPr marL="0" marR="0" marT="0" marB="0">
                    <a:lnL w="28955">
                      <a:solidFill>
                        <a:srgbClr val="2C8CF5"/>
                      </a:solidFill>
                      <a:prstDash val="solid"/>
                    </a:lnL>
                    <a:lnR w="28955">
                      <a:solidFill>
                        <a:srgbClr val="2C8CF5"/>
                      </a:solidFill>
                      <a:prstDash val="solid"/>
                    </a:lnR>
                    <a:lnB w="28955">
                      <a:solidFill>
                        <a:srgbClr val="2C8CF5"/>
                      </a:solidFill>
                      <a:prstDash val="solid"/>
                    </a:lnB>
                  </a:tcPr>
                </a:tc>
                <a:tc vMerge="1" hMerge="1">
                  <a:txBody>
                    <a:bodyPr/>
                    <a:lstStyle/>
                    <a:p>
                      <a:pPr/>
                    </a:p>
                  </a:txBody>
                  <a:tcPr marL="0" marR="0" marT="0" marB="0">
                    <a:lnL w="28955">
                      <a:solidFill>
                        <a:srgbClr val="2C8CF5"/>
                      </a:solidFill>
                      <a:prstDash val="solid"/>
                    </a:lnL>
                    <a:lnR w="28955">
                      <a:solidFill>
                        <a:srgbClr val="2C8CF5"/>
                      </a:solidFill>
                      <a:prstDash val="solid"/>
                    </a:lnR>
                    <a:lnB w="28955">
                      <a:solidFill>
                        <a:srgbClr val="2C8CF5"/>
                      </a:solidFill>
                      <a:prstDash val="solid"/>
                    </a:lnB>
                  </a:tcPr>
                </a:tc>
                <a:tc vMerge="1" hMerge="1">
                  <a:txBody>
                    <a:bodyPr/>
                    <a:lstStyle/>
                    <a:p>
                      <a:pPr/>
                    </a:p>
                  </a:txBody>
                  <a:tcPr marL="0" marR="0" marT="0" marB="0">
                    <a:lnL w="28955">
                      <a:solidFill>
                        <a:srgbClr val="2C8CF5"/>
                      </a:solidFill>
                      <a:prstDash val="solid"/>
                    </a:lnL>
                    <a:lnR w="28955">
                      <a:solidFill>
                        <a:srgbClr val="2C8CF5"/>
                      </a:solidFill>
                      <a:prstDash val="solid"/>
                    </a:lnR>
                    <a:lnB w="28955">
                      <a:solidFill>
                        <a:srgbClr val="2C8CF5"/>
                      </a:solidFill>
                      <a:prstDash val="solid"/>
                    </a:lnB>
                  </a:tcPr>
                </a:tc>
                <a:tc vMerge="1">
                  <a:txBody>
                    <a:bodyPr/>
                    <a:lstStyle/>
                    <a:p>
                      <a:pPr/>
                    </a:p>
                  </a:txBody>
                  <a:tcPr marL="0" marR="0" marT="0" marB="0">
                    <a:lnR w="28955">
                      <a:solidFill>
                        <a:srgbClr val="761E6B"/>
                      </a:solidFill>
                      <a:prstDash val="solid"/>
                    </a:lnR>
                    <a:lnB w="28955">
                      <a:solidFill>
                        <a:srgbClr val="761E6B"/>
                      </a:solidFill>
                      <a:prstDash val="solid"/>
                    </a:lnB>
                  </a:tcPr>
                </a:tc>
                <a:tc vMerge="1">
                  <a:txBody>
                    <a:bodyPr/>
                    <a:lstStyle/>
                    <a:p>
                      <a:pPr/>
                    </a:p>
                  </a:txBody>
                  <a:tcPr marL="0" marR="0" marT="0" marB="0">
                    <a:lnL w="28955">
                      <a:solidFill>
                        <a:srgbClr val="761E6B"/>
                      </a:solidFill>
                      <a:prstDash val="solid"/>
                    </a:lnL>
                    <a:lnB w="19811">
                      <a:solidFill>
                        <a:srgbClr val="8C3200"/>
                      </a:solidFill>
                      <a:prstDash val="solid"/>
                    </a:lnB>
                  </a:tcPr>
                </a:tc>
                <a:tc vMerge="1">
                  <a:txBody>
                    <a:bodyPr/>
                    <a:lstStyle/>
                    <a:p>
                      <a:pPr/>
                    </a:p>
                  </a:txBody>
                  <a:tcPr marL="0" marR="0" marT="0" marB="0">
                    <a:lnT w="28955">
                      <a:solidFill>
                        <a:srgbClr val="491EBA"/>
                      </a:solidFill>
                      <a:prstDash val="sysDash"/>
                    </a:lnT>
                    <a:lnB w="19811">
                      <a:solidFill>
                        <a:srgbClr val="8C3200"/>
                      </a:solidFill>
                      <a:prstDash val="solid"/>
                    </a:lnB>
                  </a:tcPr>
                </a:tc>
                <a:tc vMerge="1">
                  <a:txBody>
                    <a:bodyPr/>
                    <a:lstStyle/>
                    <a:p>
                      <a:pPr/>
                    </a:p>
                  </a:txBody>
                  <a:tcPr marL="0" marR="0" marT="0" marB="0">
                    <a:lnR w="19811">
                      <a:solidFill>
                        <a:srgbClr val="8C3200"/>
                      </a:solidFill>
                      <a:prstDash val="solid"/>
                    </a:lnR>
                    <a:lnB w="19811">
                      <a:solidFill>
                        <a:srgbClr val="8C3200"/>
                      </a:solidFill>
                      <a:prstDash val="solid"/>
                    </a:lnB>
                  </a:tcPr>
                </a:tc>
              </a:tr>
              <a:tr h="518608">
                <a:tc vMerge="1">
                  <a:txBody>
                    <a:bodyPr/>
                    <a:lstStyle/>
                    <a:p>
                      <a:pPr/>
                    </a:p>
                  </a:txBody>
                  <a:tcPr marL="0" marR="0" marT="0" marB="0">
                    <a:lnL w="19811">
                      <a:solidFill>
                        <a:srgbClr val="8C3200"/>
                      </a:solidFill>
                      <a:prstDash val="solid"/>
                    </a:lnL>
                    <a:lnR w="28955">
                      <a:solidFill>
                        <a:srgbClr val="761E6B"/>
                      </a:solidFill>
                      <a:prstDash val="solid"/>
                    </a:lnR>
                    <a:lnB w="19811">
                      <a:solidFill>
                        <a:srgbClr val="8C3200"/>
                      </a:solidFill>
                      <a:prstDash val="solid"/>
                    </a:lnB>
                  </a:tcPr>
                </a:tc>
                <a:tc vMerge="1" gridSpan="2">
                  <a:txBody>
                    <a:bodyPr/>
                    <a:lstStyle/>
                    <a:p>
                      <a:pPr/>
                    </a:p>
                  </a:txBody>
                  <a:tcPr marL="0" marR="0" marT="0" marB="0">
                    <a:lnL w="28955">
                      <a:solidFill>
                        <a:srgbClr val="761E6B"/>
                      </a:solidFill>
                      <a:prstDash val="solid"/>
                    </a:lnL>
                    <a:lnB w="28955">
                      <a:solidFill>
                        <a:srgbClr val="761E6B"/>
                      </a:solidFill>
                      <a:prstDash val="solid"/>
                    </a:lnB>
                  </a:tcPr>
                </a:tc>
                <a:tc vMerge="1" hMerge="1">
                  <a:txBody>
                    <a:bodyPr/>
                    <a:lstStyle/>
                    <a:p>
                      <a:pPr/>
                    </a:p>
                  </a:txBody>
                  <a:tcPr marL="0" marR="0" marT="0" marB="0">
                    <a:lnL w="28955">
                      <a:solidFill>
                        <a:srgbClr val="761E6B"/>
                      </a:solidFill>
                      <a:prstDash val="solid"/>
                    </a:lnL>
                    <a:lnB w="28955">
                      <a:solidFill>
                        <a:srgbClr val="761E6B"/>
                      </a:solidFill>
                      <a:prstDash val="solid"/>
                    </a:lnB>
                  </a:tcPr>
                </a:tc>
                <a:tc gridSpan="3">
                  <a:txBody>
                    <a:bodyPr/>
                    <a:lstStyle/>
                    <a:p>
                      <a:pPr marL="0" indent="300494">
                        <a:lnSpc>
                          <a:spcPct val="105833"/>
                        </a:lnSpc>
                        <a:spcBef>
                          <a:spcPts val="220"/>
                        </a:spcBef>
                      </a:pPr>
                      <a:r>
                        <a:rPr lang="zh-CN" altLang="en-US" sz="1200" spc="-264" dirty="0">
                          <a:solidFill>
                            <a:srgbClr val="000000"/>
                          </a:solidFill>
                          <a:latin typeface="PMingLiU"/>
                          <a:ea typeface="PMingLiU"/>
                        </a:rPr>
                        <a:t>リスクの低減に寄与するマテリア</a:t>
                      </a:r>
                      <a:r>
                        <a:rPr lang="zh-CN" altLang="en-US" sz="1200" spc="-259" dirty="0">
                          <a:solidFill>
                            <a:srgbClr val="000000"/>
                          </a:solidFill>
                          <a:latin typeface="PMingLiU"/>
                          <a:ea typeface="PMingLiU"/>
                        </a:rPr>
                        <a:t>リティ</a:t>
                      </a:r>
                    </a:p>
                  </a:txBody>
                  <a:tcPr marL="0" marR="0" marT="0" marB="0">
                    <a:lnT w="28955">
                      <a:solidFill>
                        <a:srgbClr val="2C8CF5"/>
                      </a:solidFill>
                      <a:prstDash val="solid"/>
                    </a:lnT>
                    <a:lnB w="28955">
                      <a:solidFill>
                        <a:srgbClr val="761E6B"/>
                      </a:solidFill>
                      <a:prstDash val="solid"/>
                    </a:lnB>
                  </a:tcPr>
                </a:tc>
                <a:tc hMerge="1">
                  <a:txBody>
                    <a:bodyPr/>
                    <a:lstStyle/>
                    <a:p>
                      <a:pPr/>
                    </a:p>
                  </a:txBody>
                  <a:tcPr marL="0" marR="0" marT="0" marB="0">
                    <a:lnT w="28955">
                      <a:solidFill>
                        <a:srgbClr val="2C8CF5"/>
                      </a:solidFill>
                      <a:prstDash val="solid"/>
                    </a:lnT>
                    <a:lnB w="28955">
                      <a:solidFill>
                        <a:srgbClr val="761E6B"/>
                      </a:solidFill>
                      <a:prstDash val="solid"/>
                    </a:lnB>
                  </a:tcPr>
                </a:tc>
                <a:tc hMerge="1">
                  <a:txBody>
                    <a:bodyPr/>
                    <a:lstStyle/>
                    <a:p>
                      <a:pPr/>
                    </a:p>
                  </a:txBody>
                  <a:tcPr marL="0" marR="0" marT="0" marB="0">
                    <a:lnT w="28955">
                      <a:solidFill>
                        <a:srgbClr val="2C8CF5"/>
                      </a:solidFill>
                      <a:prstDash val="solid"/>
                    </a:lnT>
                    <a:lnB w="28955">
                      <a:solidFill>
                        <a:srgbClr val="761E6B"/>
                      </a:solidFill>
                      <a:prstDash val="solid"/>
                    </a:lnB>
                  </a:tcPr>
                </a:tc>
                <a:tc vMerge="1">
                  <a:txBody>
                    <a:bodyPr/>
                    <a:lstStyle/>
                    <a:p>
                      <a:pPr/>
                    </a:p>
                  </a:txBody>
                  <a:tcPr marL="0" marR="0" marT="0" marB="0">
                    <a:lnR w="28955">
                      <a:solidFill>
                        <a:srgbClr val="761E6B"/>
                      </a:solidFill>
                      <a:prstDash val="solid"/>
                    </a:lnR>
                    <a:lnB w="28955">
                      <a:solidFill>
                        <a:srgbClr val="761E6B"/>
                      </a:solidFill>
                      <a:prstDash val="solid"/>
                    </a:lnB>
                  </a:tcPr>
                </a:tc>
                <a:tc vMerge="1">
                  <a:txBody>
                    <a:bodyPr/>
                    <a:lstStyle/>
                    <a:p>
                      <a:pPr/>
                    </a:p>
                  </a:txBody>
                  <a:tcPr marL="0" marR="0" marT="0" marB="0">
                    <a:lnL w="28955">
                      <a:solidFill>
                        <a:srgbClr val="761E6B"/>
                      </a:solidFill>
                      <a:prstDash val="solid"/>
                    </a:lnL>
                    <a:lnB w="19811">
                      <a:solidFill>
                        <a:srgbClr val="8C3200"/>
                      </a:solidFill>
                      <a:prstDash val="solid"/>
                    </a:lnB>
                  </a:tcPr>
                </a:tc>
                <a:tc vMerge="1">
                  <a:txBody>
                    <a:bodyPr/>
                    <a:lstStyle/>
                    <a:p>
                      <a:pPr/>
                    </a:p>
                  </a:txBody>
                  <a:tcPr marL="0" marR="0" marT="0" marB="0">
                    <a:lnT w="28955">
                      <a:solidFill>
                        <a:srgbClr val="491EBA"/>
                      </a:solidFill>
                      <a:prstDash val="sysDash"/>
                    </a:lnT>
                    <a:lnB w="19811">
                      <a:solidFill>
                        <a:srgbClr val="8C3200"/>
                      </a:solidFill>
                      <a:prstDash val="solid"/>
                    </a:lnB>
                  </a:tcPr>
                </a:tc>
                <a:tc vMerge="1">
                  <a:txBody>
                    <a:bodyPr/>
                    <a:lstStyle/>
                    <a:p>
                      <a:pPr/>
                    </a:p>
                  </a:txBody>
                  <a:tcPr marL="0" marR="0" marT="0" marB="0">
                    <a:lnR w="19811">
                      <a:solidFill>
                        <a:srgbClr val="8C3200"/>
                      </a:solidFill>
                      <a:prstDash val="solid"/>
                    </a:lnR>
                    <a:lnB w="19811">
                      <a:solidFill>
                        <a:srgbClr val="8C3200"/>
                      </a:solidFill>
                      <a:prstDash val="solid"/>
                    </a:lnB>
                  </a:tcPr>
                </a:tc>
              </a:tr>
              <a:tr h="594838">
                <a:tc vMerge="1">
                  <a:txBody>
                    <a:bodyPr/>
                    <a:lstStyle/>
                    <a:p>
                      <a:pPr/>
                    </a:p>
                  </a:txBody>
                  <a:tcPr marL="0" marR="0" marT="0" marB="0">
                    <a:lnL w="19811">
                      <a:solidFill>
                        <a:srgbClr val="8C3200"/>
                      </a:solidFill>
                      <a:prstDash val="solid"/>
                    </a:lnL>
                    <a:lnR w="28955">
                      <a:solidFill>
                        <a:srgbClr val="761E6B"/>
                      </a:solidFill>
                      <a:prstDash val="solid"/>
                    </a:lnR>
                    <a:lnB w="19811">
                      <a:solidFill>
                        <a:srgbClr val="8C3200"/>
                      </a:solidFill>
                      <a:prstDash val="solid"/>
                    </a:lnB>
                  </a:tcPr>
                </a:tc>
                <a:tc gridSpan="6">
                  <a:txBody>
                    <a:bodyPr/>
                    <a:lstStyle/>
                    <a:p>
                      <a:pPr marL="0" indent="984657">
                        <a:lnSpc>
                          <a:spcPct val="105833"/>
                        </a:lnSpc>
                        <a:spcBef>
                          <a:spcPts val="234"/>
                        </a:spcBef>
                      </a:pPr>
                      <a:r>
                        <a:rPr lang="zh-CN" altLang="en-US" sz="1200" spc="-159" dirty="0">
                          <a:solidFill>
                            <a:srgbClr val="000000"/>
                          </a:solidFill>
                          <a:latin typeface="PMingLiU"/>
                          <a:ea typeface="PMingLiU"/>
                        </a:rPr>
                        <a:t>中長期的な成長期待の醸成に</a:t>
                      </a:r>
                      <a:r>
                        <a:rPr lang="zh-CN" altLang="en-US" sz="1200" spc="-154" dirty="0">
                          <a:solidFill>
                            <a:srgbClr val="000000"/>
                          </a:solidFill>
                          <a:latin typeface="PMingLiU"/>
                          <a:ea typeface="PMingLiU"/>
                        </a:rPr>
                        <a:t>寄与するマテリアリティ</a:t>
                      </a:r>
                    </a:p>
                  </a:txBody>
                  <a:tcPr marL="0" marR="0" marT="0" marB="0">
                    <a:lnT w="28955">
                      <a:solidFill>
                        <a:srgbClr val="761E6B"/>
                      </a:solidFill>
                      <a:prstDash val="solid"/>
                    </a:lnT>
                    <a:lnB w="19811">
                      <a:solidFill>
                        <a:srgbClr val="8C3200"/>
                      </a:solidFill>
                      <a:prstDash val="solid"/>
                    </a:lnB>
                  </a:tcPr>
                </a:tc>
                <a:tc hMerge="1">
                  <a:txBody>
                    <a:bodyPr/>
                    <a:lstStyle/>
                    <a:p>
                      <a:pPr/>
                    </a:p>
                  </a:txBody>
                  <a:tcPr marL="0" marR="0" marT="0" marB="0">
                    <a:lnT w="28955">
                      <a:solidFill>
                        <a:srgbClr val="761E6B"/>
                      </a:solidFill>
                      <a:prstDash val="solid"/>
                    </a:lnT>
                    <a:lnB w="19811">
                      <a:solidFill>
                        <a:srgbClr val="8C3200"/>
                      </a:solidFill>
                      <a:prstDash val="solid"/>
                    </a:lnB>
                  </a:tcPr>
                </a:tc>
                <a:tc hMerge="1">
                  <a:txBody>
                    <a:bodyPr/>
                    <a:lstStyle/>
                    <a:p>
                      <a:pPr/>
                    </a:p>
                  </a:txBody>
                  <a:tcPr marL="0" marR="0" marT="0" marB="0">
                    <a:lnT w="28955">
                      <a:solidFill>
                        <a:srgbClr val="761E6B"/>
                      </a:solidFill>
                      <a:prstDash val="solid"/>
                    </a:lnT>
                    <a:lnB w="19811">
                      <a:solidFill>
                        <a:srgbClr val="8C3200"/>
                      </a:solidFill>
                      <a:prstDash val="solid"/>
                    </a:lnB>
                  </a:tcPr>
                </a:tc>
                <a:tc hMerge="1">
                  <a:txBody>
                    <a:bodyPr/>
                    <a:lstStyle/>
                    <a:p>
                      <a:pPr/>
                    </a:p>
                  </a:txBody>
                  <a:tcPr marL="0" marR="0" marT="0" marB="0">
                    <a:lnT w="28955">
                      <a:solidFill>
                        <a:srgbClr val="761E6B"/>
                      </a:solidFill>
                      <a:prstDash val="solid"/>
                    </a:lnT>
                    <a:lnB w="19811">
                      <a:solidFill>
                        <a:srgbClr val="8C3200"/>
                      </a:solidFill>
                      <a:prstDash val="solid"/>
                    </a:lnB>
                  </a:tcPr>
                </a:tc>
                <a:tc hMerge="1">
                  <a:txBody>
                    <a:bodyPr/>
                    <a:lstStyle/>
                    <a:p>
                      <a:pPr/>
                    </a:p>
                  </a:txBody>
                  <a:tcPr marL="0" marR="0" marT="0" marB="0">
                    <a:lnT w="28955">
                      <a:solidFill>
                        <a:srgbClr val="761E6B"/>
                      </a:solidFill>
                      <a:prstDash val="solid"/>
                    </a:lnT>
                    <a:lnB w="19811">
                      <a:solidFill>
                        <a:srgbClr val="8C3200"/>
                      </a:solidFill>
                      <a:prstDash val="solid"/>
                    </a:lnB>
                  </a:tcPr>
                </a:tc>
                <a:tc hMerge="1">
                  <a:txBody>
                    <a:bodyPr/>
                    <a:lstStyle/>
                    <a:p>
                      <a:pPr/>
                    </a:p>
                  </a:txBody>
                  <a:tcPr marL="0" marR="0" marT="0" marB="0">
                    <a:lnT w="28955">
                      <a:solidFill>
                        <a:srgbClr val="761E6B"/>
                      </a:solidFill>
                      <a:prstDash val="solid"/>
                    </a:lnT>
                    <a:lnB w="19811">
                      <a:solidFill>
                        <a:srgbClr val="8C3200"/>
                      </a:solidFill>
                      <a:prstDash val="solid"/>
                    </a:lnB>
                  </a:tcPr>
                </a:tc>
                <a:tc vMerge="1">
                  <a:txBody>
                    <a:bodyPr/>
                    <a:lstStyle/>
                    <a:p>
                      <a:pPr/>
                    </a:p>
                  </a:txBody>
                  <a:tcPr marL="0" marR="0" marT="0" marB="0">
                    <a:lnL w="28955">
                      <a:solidFill>
                        <a:srgbClr val="761E6B"/>
                      </a:solidFill>
                      <a:prstDash val="solid"/>
                    </a:lnL>
                    <a:lnB w="19811">
                      <a:solidFill>
                        <a:srgbClr val="8C3200"/>
                      </a:solidFill>
                      <a:prstDash val="solid"/>
                    </a:lnB>
                  </a:tcPr>
                </a:tc>
                <a:tc vMerge="1">
                  <a:txBody>
                    <a:bodyPr/>
                    <a:lstStyle/>
                    <a:p>
                      <a:pPr/>
                    </a:p>
                  </a:txBody>
                  <a:tcPr marL="0" marR="0" marT="0" marB="0">
                    <a:lnT w="28955">
                      <a:solidFill>
                        <a:srgbClr val="491EBA"/>
                      </a:solidFill>
                      <a:prstDash val="sysDash"/>
                    </a:lnT>
                    <a:lnB w="19811">
                      <a:solidFill>
                        <a:srgbClr val="8C3200"/>
                      </a:solidFill>
                      <a:prstDash val="solid"/>
                    </a:lnB>
                  </a:tcPr>
                </a:tc>
                <a:tc vMerge="1">
                  <a:txBody>
                    <a:bodyPr/>
                    <a:lstStyle/>
                    <a:p>
                      <a:pPr/>
                    </a:p>
                  </a:txBody>
                  <a:tcPr marL="0" marR="0" marT="0" marB="0">
                    <a:lnR w="19811">
                      <a:solidFill>
                        <a:srgbClr val="8C3200"/>
                      </a:solidFill>
                      <a:prstDash val="solid"/>
                    </a:lnR>
                    <a:lnB w="19811">
                      <a:solidFill>
                        <a:srgbClr val="8C3200"/>
                      </a:solidFill>
                      <a:prstDash val="soli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Picture 148">
					</p:cNvPr>
          <p:cNvPicPr>
            <a:picLocks noChangeAspect="1"/>
          </p:cNvPicPr>
          <p:nvPr/>
        </p:nvPicPr>
        <p:blipFill>
          <a:blip r:embed="rId2"/>
          <a:stretch>
            <a:fillRect/>
          </a:stretch>
        </p:blipFill>
        <p:spPr>
          <a:xfrm>
            <a:off x="2072639" y="4130040"/>
            <a:ext cx="281940" cy="281940"/>
          </a:xfrm>
          <a:prstGeom prst="rect">
            <a:avLst/>
          </a:prstGeom>
        </p:spPr>
      </p:pic>
      <p:sp>
        <p:nvSpPr>
          <p:cNvPr id="148" name="Freeform 148"> 
				</p:cNvPr>
          <p:cNvSpPr/>
          <p:nvPr/>
        </p:nvSpPr>
        <p:spPr>
          <a:xfrm>
            <a:off x="0" y="0"/>
            <a:ext cx="829055" cy="6858000"/>
          </a:xfrm>
          <a:custGeom>
            <a:avLst/>
            <a:gdLst>
              <a:gd name="connsiteX0" fmla="*/ 0 w 829055"/>
              <a:gd name="connsiteY0" fmla="*/ 6858000 h 6858000"/>
              <a:gd name="connsiteX1" fmla="*/ 829055 w 829055"/>
              <a:gd name="connsiteY1" fmla="*/ 6858000 h 6858000"/>
              <a:gd name="connsiteX2" fmla="*/ 829055 w 829055"/>
              <a:gd name="connsiteY2" fmla="*/ 0 h 6858000"/>
              <a:gd name="connsiteX3" fmla="*/ 0 w 829055"/>
              <a:gd name="connsiteY3" fmla="*/ 0 h 6858000"/>
              <a:gd name="connsiteX4" fmla="*/ 0 w 829055"/>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055" h="6858000">
                <a:moveTo>
                  <a:pt x="0" y="6858000"/>
                </a:moveTo>
                <a:lnTo>
                  <a:pt x="829055" y="6858000"/>
                </a:lnTo>
                <a:lnTo>
                  <a:pt x="829055" y="0"/>
                </a:lnTo>
                <a:lnTo>
                  <a:pt x="0" y="0"/>
                </a:lnTo>
                <a:lnTo>
                  <a:pt x="0" y="6858000"/>
                </a:lnTo>
                <a:close/>
              </a:path>
            </a:pathLst>
          </a:custGeom>
          <a:solidFill>
            <a:srgbClr val="00328c">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150" name="Picture 150">
					</p:cNvPr>
          <p:cNvPicPr>
            <a:picLocks noChangeAspect="1"/>
          </p:cNvPicPr>
          <p:nvPr/>
        </p:nvPicPr>
        <p:blipFill>
          <a:blip r:embed="rId3"/>
          <a:stretch>
            <a:fillRect/>
          </a:stretch>
        </p:blipFill>
        <p:spPr>
          <a:xfrm>
            <a:off x="1706880" y="769620"/>
            <a:ext cx="784860" cy="335280"/>
          </a:xfrm>
          <a:prstGeom prst="rect">
            <a:avLst/>
          </a:prstGeom>
        </p:spPr>
      </p:pic>
      <p:pic>
        <p:nvPicPr>
          <p:cNvPr id="151" name="Picture 151">
					</p:cNvPr>
          <p:cNvPicPr>
            <a:picLocks noChangeAspect="1"/>
          </p:cNvPicPr>
          <p:nvPr/>
        </p:nvPicPr>
        <p:blipFill>
          <a:blip r:embed="rId4"/>
          <a:stretch>
            <a:fillRect/>
          </a:stretch>
        </p:blipFill>
        <p:spPr>
          <a:xfrm>
            <a:off x="2880360" y="4137660"/>
            <a:ext cx="274320" cy="274320"/>
          </a:xfrm>
          <a:prstGeom prst="rect">
            <a:avLst/>
          </a:prstGeom>
        </p:spPr>
      </p:pic>
      <p:pic>
        <p:nvPicPr>
          <p:cNvPr id="152" name="Picture 152">
					</p:cNvPr>
          <p:cNvPicPr>
            <a:picLocks noChangeAspect="1"/>
          </p:cNvPicPr>
          <p:nvPr/>
        </p:nvPicPr>
        <p:blipFill>
          <a:blip r:embed="rId5"/>
          <a:stretch>
            <a:fillRect/>
          </a:stretch>
        </p:blipFill>
        <p:spPr>
          <a:xfrm>
            <a:off x="1706880" y="4137660"/>
            <a:ext cx="274320" cy="274320"/>
          </a:xfrm>
          <a:prstGeom prst="rect">
            <a:avLst/>
          </a:prstGeom>
        </p:spPr>
      </p:pic>
      <p:pic>
        <p:nvPicPr>
          <p:cNvPr id="153" name="Picture 153">
					</p:cNvPr>
          <p:cNvPicPr>
            <a:picLocks noChangeAspect="1"/>
          </p:cNvPicPr>
          <p:nvPr/>
        </p:nvPicPr>
        <p:blipFill>
          <a:blip r:embed="rId6"/>
          <a:stretch>
            <a:fillRect/>
          </a:stretch>
        </p:blipFill>
        <p:spPr>
          <a:xfrm>
            <a:off x="2446020" y="4137660"/>
            <a:ext cx="350520" cy="274320"/>
          </a:xfrm>
          <a:prstGeom prst="rect">
            <a:avLst/>
          </a:prstGeom>
        </p:spPr>
      </p:pic>
      <p:sp>
        <p:nvSpPr>
          <p:cNvPr id="153" name="TextBox 153"/>
          <p:cNvSpPr txBox="1"/>
          <p:nvPr/>
        </p:nvSpPr>
        <p:spPr>
          <a:xfrm>
            <a:off x="1776413" y="2342146"/>
            <a:ext cx="2616764" cy="927134"/>
          </a:xfrm>
          <a:prstGeom prst="rect">
            <a:avLst/>
          </a:prstGeom>
          <a:noFill/>
        </p:spPr>
        <p:txBody>
          <a:bodyPr wrap="square" lIns="0" tIns="0" rIns="0" bIns="0" rtlCol="0">
            <a:spAutoFit/>
          </a:bodyPr>
          <a:lstStyle/>
          <a:p>
            <a:pPr marL="0">
              <a:lnSpc>
                <a:spcPct val="100000"/>
              </a:lnSpc>
            </a:pPr>
            <a:r>
              <a:rPr lang="zh-CN" altLang="en-US" sz="1200" spc="-134" dirty="0">
                <a:solidFill>
                  <a:srgbClr val="002e85"/>
                </a:solidFill>
                <a:latin typeface="Arial Unicode MS"/>
                <a:ea typeface="Arial Unicode MS"/>
              </a:rPr>
              <a:t>あずさ</a:t>
            </a:r>
            <a:r>
              <a:rPr lang="zh-CN" altLang="en-US" sz="1200" spc="-129" dirty="0">
                <a:solidFill>
                  <a:srgbClr val="002e85"/>
                </a:solidFill>
                <a:latin typeface="Arial Unicode MS"/>
                <a:ea typeface="Arial Unicode MS"/>
              </a:rPr>
              <a:t>監査法人</a:t>
            </a:r>
          </a:p>
          <a:p>
            <a:pPr hangingPunct="0" marL="0">
              <a:lnSpc>
                <a:spcPct val="99583"/>
              </a:lnSpc>
            </a:pPr>
            <a:r>
              <a:rPr lang="zh-CN" altLang="en-US" sz="1200" spc="-240" dirty="0">
                <a:solidFill>
                  <a:srgbClr val="002e85"/>
                </a:solidFill>
                <a:latin typeface="Arial Unicode MS"/>
                <a:ea typeface="Arial Unicode MS"/>
              </a:rPr>
              <a:t>アドバイザー本部</a:t>
            </a:r>
            <a:r>
              <a:rPr lang="zh-CN" altLang="en-US" sz="1200" spc="-40" dirty="0">
                <a:solidFill>
                  <a:srgbClr val="002e85"/>
                </a:solidFill>
                <a:latin typeface="Arial Unicode MS"/>
                <a:cs typeface="Arial Unicode MS"/>
              </a:rPr>
              <a:t> </a:t>
            </a:r>
            <a:r>
              <a:rPr lang="zh-CN" altLang="en-US" sz="1200" spc="-240" dirty="0">
                <a:solidFill>
                  <a:srgbClr val="002e85"/>
                </a:solidFill>
                <a:latin typeface="Arial Unicode MS"/>
                <a:ea typeface="Arial Unicode MS"/>
              </a:rPr>
              <a:t>グローバル財務マネジメント</a:t>
            </a:r>
            <a:r>
              <a:rPr lang="zh-CN" altLang="en-US" sz="1200" spc="-15" dirty="0">
                <a:solidFill>
                  <a:srgbClr val="002e85"/>
                </a:solidFill>
                <a:latin typeface="Arial Unicode MS"/>
                <a:ea typeface="Arial Unicode MS"/>
              </a:rPr>
              <a:t>土屋</a:t>
            </a:r>
            <a:r>
              <a:rPr lang="zh-CN" altLang="en-US" sz="1200" spc="-35" dirty="0">
                <a:solidFill>
                  <a:srgbClr val="002e85"/>
                </a:solidFill>
                <a:latin typeface="Arial Unicode MS"/>
                <a:cs typeface="Arial Unicode MS"/>
              </a:rPr>
              <a:t> </a:t>
            </a:r>
            <a:r>
              <a:rPr lang="zh-CN" altLang="en-US" sz="1200" spc="-15" dirty="0">
                <a:solidFill>
                  <a:srgbClr val="002e85"/>
                </a:solidFill>
                <a:latin typeface="Arial Unicode MS"/>
                <a:ea typeface="Arial Unicode MS"/>
              </a:rPr>
              <a:t>大輔</a:t>
            </a:r>
          </a:p>
          <a:p>
            <a:pPr marL="0">
              <a:lnSpc>
                <a:spcPct val="100000"/>
              </a:lnSpc>
              <a:spcBef>
                <a:spcPts val="110"/>
              </a:spcBef>
            </a:pPr>
            <a:r>
              <a:rPr lang="en-US" altLang="zh-CN" sz="1200" spc="-15" dirty="0">
                <a:solidFill>
                  <a:srgbClr val="002e85"/>
                </a:solidFill>
                <a:latin typeface="Arial"/>
                <a:ea typeface="Arial"/>
              </a:rPr>
              <a:t>T:</a:t>
            </a:r>
            <a:r>
              <a:rPr lang="en-US" altLang="zh-CN" sz="1200" spc="-30" dirty="0">
                <a:solidFill>
                  <a:srgbClr val="002e85"/>
                </a:solidFill>
                <a:latin typeface="Arial"/>
                <a:cs typeface="Arial"/>
              </a:rPr>
              <a:t> </a:t>
            </a:r>
            <a:r>
              <a:rPr lang="en-US" altLang="zh-CN" sz="1200" spc="-20" dirty="0">
                <a:solidFill>
                  <a:srgbClr val="002e85"/>
                </a:solidFill>
                <a:latin typeface="Arial"/>
                <a:ea typeface="Arial"/>
              </a:rPr>
              <a:t>080-8063-1128</a:t>
            </a:r>
          </a:p>
          <a:p>
            <a:pPr marL="0">
              <a:lnSpc>
                <a:spcPct val="100000"/>
              </a:lnSpc>
            </a:pPr>
            <a:r>
              <a:rPr lang="en-US" altLang="zh-CN" sz="1200" spc="-20" dirty="0">
                <a:solidFill>
                  <a:srgbClr val="002e85"/>
                </a:solidFill>
                <a:latin typeface="Arial"/>
                <a:ea typeface="Arial"/>
              </a:rPr>
              <a:t>E:</a:t>
            </a:r>
            <a:r>
              <a:rPr lang="en-US" altLang="zh-CN" sz="1200" spc="-69" dirty="0">
                <a:solidFill>
                  <a:srgbClr val="002e85"/>
                </a:solidFill>
                <a:latin typeface="Arial"/>
                <a:cs typeface="Arial"/>
              </a:rPr>
              <a:t> </a:t>
            </a:r>
            <a:r>
              <a:rPr lang="en-US" altLang="zh-CN" sz="1200" spc="-20" dirty="0">
                <a:solidFill>
                  <a:srgbClr val="002e85"/>
                </a:solidFill>
                <a:latin typeface="Arial"/>
                <a:ea typeface="Arial"/>
              </a:rPr>
              <a:t>daisuke.tsuchiya@jp.kpmg.com</a:t>
            </a:r>
          </a:p>
        </p:txBody>
      </p:sp>
      <p:sp>
        <p:nvSpPr>
          <p:cNvPr id="154" name="TextBox 154"/>
          <p:cNvSpPr txBox="1"/>
          <p:nvPr/>
        </p:nvSpPr>
        <p:spPr>
          <a:xfrm>
            <a:off x="1715997" y="4529517"/>
            <a:ext cx="4434171" cy="167640"/>
          </a:xfrm>
          <a:prstGeom prst="rect">
            <a:avLst/>
          </a:prstGeom>
          <a:noFill/>
        </p:spPr>
        <p:txBody>
          <a:bodyPr wrap="square" lIns="0" tIns="0" rIns="0" bIns="0" rtlCol="0">
            <a:spAutoFit/>
          </a:bodyPr>
          <a:lstStyle/>
          <a:p>
            <a:pPr marL="0">
              <a:lnSpc>
                <a:spcPct val="100000"/>
              </a:lnSpc>
              <a:tabLst>
                <a:tab pos="3079808" algn="l"/>
              </a:tabLst>
            </a:pPr>
            <a:r>
              <a:rPr lang="en-US" altLang="zh-CN" sz="1100" spc="-5" b="1" dirty="0">
                <a:solidFill>
                  <a:srgbClr val="00328c"/>
                </a:solidFill>
                <a:latin typeface="Arial"/>
                <a:ea typeface="Arial"/>
              </a:rPr>
              <a:t>www.kpmg.com/jp/socialmedia	</a:t>
            </a:r>
            <a:r>
              <a:rPr lang="en-US" altLang="zh-CN" sz="1100" spc="-5" b="1" dirty="0">
                <a:solidFill>
                  <a:srgbClr val="00328c"/>
                </a:solidFill>
                <a:latin typeface="Arial"/>
                <a:ea typeface="Arial"/>
              </a:rPr>
              <a:t>www.kpmg.com/jp</a:t>
            </a:r>
          </a:p>
        </p:txBody>
      </p:sp>
      <p:sp>
        <p:nvSpPr>
          <p:cNvPr id="155" name="TextBox 155"/>
          <p:cNvSpPr txBox="1"/>
          <p:nvPr/>
        </p:nvSpPr>
        <p:spPr>
          <a:xfrm>
            <a:off x="1716356" y="5008819"/>
            <a:ext cx="7391615" cy="1772077"/>
          </a:xfrm>
          <a:prstGeom prst="rect">
            <a:avLst/>
          </a:prstGeom>
          <a:noFill/>
        </p:spPr>
        <p:txBody>
          <a:bodyPr wrap="square" lIns="0" tIns="0" rIns="0" bIns="0" rtlCol="0">
            <a:spAutoFit/>
          </a:bodyPr>
          <a:lstStyle/>
          <a:p>
            <a:pPr hangingPunct="0" marL="0">
              <a:lnSpc>
                <a:spcPct val="98333"/>
              </a:lnSpc>
            </a:pPr>
            <a:r>
              <a:rPr lang="zh-CN" altLang="en-US" sz="800" spc="-144" dirty="0">
                <a:solidFill>
                  <a:srgbClr val="a5a5a5"/>
                </a:solidFill>
                <a:latin typeface="Arial Unicode MS"/>
                <a:ea typeface="Arial Unicode MS"/>
              </a:rPr>
              <a:t>ここに記載されている情報は</a:t>
            </a:r>
            <a:r>
              <a:rPr lang="zh-CN" altLang="en-US" sz="800" spc="-139" dirty="0">
                <a:solidFill>
                  <a:srgbClr val="a5a5a5"/>
                </a:solidFill>
                <a:latin typeface="Arial Unicode MS"/>
                <a:ea typeface="Arial Unicode MS"/>
              </a:rPr>
              <a:t>あくまで一般的なものであり、特定の個人や組織が置かれている状況に対応するものではありません。私たちは、的確な情報をタイムリーに提供するよう努めてお��</a:t>
            </a:r>
            <a:r>
              <a:rPr lang="zh-CN" altLang="en-US" sz="800" spc="-134" dirty="0">
                <a:solidFill>
                  <a:srgbClr val="a5a5a5"/>
                </a:solidFill>
                <a:latin typeface="Arial Unicode MS"/>
                <a:ea typeface="Arial Unicode MS"/>
              </a:rPr>
              <a:t>りますが、情報を受け取られた時点及びそれ以降においての正確さは保証の限りではありません。何らかの行動を取られる</a:t>
            </a:r>
            <a:r>
              <a:rPr lang="zh-CN" altLang="en-US" sz="800" spc="-129" dirty="0">
                <a:solidFill>
                  <a:srgbClr val="a5a5a5"/>
                </a:solidFill>
                <a:latin typeface="Arial Unicode MS"/>
                <a:ea typeface="Arial Unicode MS"/>
              </a:rPr>
              <a:t>場合は、ここにある情報のみを根拠とせず、プロフェッショナルが特定</a:t>
            </a:r>
            <a:r>
              <a:rPr lang="zh-CN" altLang="en-US" sz="800" spc="-129" dirty="0">
                <a:solidFill>
                  <a:srgbClr val="a5a5a5"/>
                </a:solidFill>
                <a:latin typeface="Arial Unicode MS"/>
                <a:ea typeface="Arial Unicode MS"/>
              </a:rPr>
              <a:t>の状況を綿密に調査した上で提案する適切なアドバ</a:t>
            </a:r>
            <a:r>
              <a:rPr lang="zh-CN" altLang="en-US" sz="800" spc="-125" dirty="0">
                <a:solidFill>
                  <a:srgbClr val="a5a5a5"/>
                </a:solidFill>
                <a:latin typeface="Arial Unicode MS"/>
                <a:ea typeface="Arial Unicode MS"/>
              </a:rPr>
              <a:t>イスをもとにご判断ください。</a:t>
            </a:r>
          </a:p>
          <a:p>
            <a:pPr>
              <a:lnSpc>
                <a:spcPts val="1664"/>
              </a:lnSpc>
            </a:pPr>
            <a:endParaRPr lang="en-US" dirty="0" smtClean="0"/>
          </a:p>
          <a:p>
            <a:pPr hangingPunct="0" marL="0">
              <a:lnSpc>
                <a:spcPct val="99583"/>
              </a:lnSpc>
            </a:pPr>
            <a:r>
              <a:rPr lang="en-US" altLang="zh-CN" sz="800" dirty="0">
                <a:solidFill>
                  <a:srgbClr val="a5a5a5"/>
                </a:solidFill>
                <a:latin typeface="Arial"/>
                <a:ea typeface="Arial"/>
              </a:rPr>
              <a:t>©</a:t>
            </a:r>
            <a:r>
              <a:rPr lang="en-US" altLang="zh-CN" sz="800" spc="10" dirty="0">
                <a:solidFill>
                  <a:srgbClr val="a5a5a5"/>
                </a:solidFill>
                <a:latin typeface="Arial"/>
                <a:cs typeface="Arial"/>
              </a:rPr>
              <a:t> </a:t>
            </a:r>
            <a:r>
              <a:rPr lang="en-US" altLang="zh-CN" sz="800" dirty="0">
                <a:solidFill>
                  <a:srgbClr val="a5a5a5"/>
                </a:solidFill>
                <a:latin typeface="Arial"/>
                <a:ea typeface="Arial"/>
              </a:rPr>
              <a:t>2019</a:t>
            </a:r>
            <a:r>
              <a:rPr lang="en-US" altLang="zh-CN" sz="800" spc="10" dirty="0">
                <a:solidFill>
                  <a:srgbClr val="a5a5a5"/>
                </a:solidFill>
                <a:latin typeface="Arial"/>
                <a:cs typeface="Arial"/>
              </a:rPr>
              <a:t> </a:t>
            </a:r>
            <a:r>
              <a:rPr lang="en-US" altLang="zh-CN" sz="800" dirty="0">
                <a:solidFill>
                  <a:srgbClr val="a5a5a5"/>
                </a:solidFill>
                <a:latin typeface="Arial"/>
                <a:ea typeface="Arial"/>
              </a:rPr>
              <a:t>KPMG</a:t>
            </a:r>
            <a:r>
              <a:rPr lang="en-US" altLang="zh-CN" sz="800" spc="15" dirty="0">
                <a:solidFill>
                  <a:srgbClr val="a5a5a5"/>
                </a:solidFill>
                <a:latin typeface="Arial"/>
                <a:cs typeface="Arial"/>
              </a:rPr>
              <a:t> </a:t>
            </a:r>
            <a:r>
              <a:rPr lang="en-US" altLang="zh-CN" sz="800" dirty="0">
                <a:solidFill>
                  <a:srgbClr val="a5a5a5"/>
                </a:solidFill>
                <a:latin typeface="Arial"/>
                <a:ea typeface="Arial"/>
              </a:rPr>
              <a:t>AZSA</a:t>
            </a:r>
            <a:r>
              <a:rPr lang="en-US" altLang="zh-CN" sz="800" spc="10" dirty="0">
                <a:solidFill>
                  <a:srgbClr val="a5a5a5"/>
                </a:solidFill>
                <a:latin typeface="Arial"/>
                <a:cs typeface="Arial"/>
              </a:rPr>
              <a:t> </a:t>
            </a:r>
            <a:r>
              <a:rPr lang="en-US" altLang="zh-CN" sz="800" dirty="0">
                <a:solidFill>
                  <a:srgbClr val="a5a5a5"/>
                </a:solidFill>
                <a:latin typeface="Arial"/>
                <a:ea typeface="Arial"/>
              </a:rPr>
              <a:t>LLC,</a:t>
            </a:r>
            <a:r>
              <a:rPr lang="en-US" altLang="zh-CN" sz="800" spc="15" dirty="0">
                <a:solidFill>
                  <a:srgbClr val="a5a5a5"/>
                </a:solidFill>
                <a:latin typeface="Arial"/>
                <a:cs typeface="Arial"/>
              </a:rPr>
              <a:t> </a:t>
            </a:r>
            <a:r>
              <a:rPr lang="en-US" altLang="zh-CN" sz="800" dirty="0">
                <a:solidFill>
                  <a:srgbClr val="a5a5a5"/>
                </a:solidFill>
                <a:latin typeface="Arial"/>
                <a:ea typeface="Arial"/>
              </a:rPr>
              <a:t>a</a:t>
            </a:r>
            <a:r>
              <a:rPr lang="en-US" altLang="zh-CN" sz="800" spc="10" dirty="0">
                <a:solidFill>
                  <a:srgbClr val="a5a5a5"/>
                </a:solidFill>
                <a:latin typeface="Arial"/>
                <a:cs typeface="Arial"/>
              </a:rPr>
              <a:t> </a:t>
            </a:r>
            <a:r>
              <a:rPr lang="en-US" altLang="zh-CN" sz="800" dirty="0">
                <a:solidFill>
                  <a:srgbClr val="a5a5a5"/>
                </a:solidFill>
                <a:latin typeface="Arial"/>
                <a:ea typeface="Arial"/>
              </a:rPr>
              <a:t>limited</a:t>
            </a:r>
            <a:r>
              <a:rPr lang="en-US" altLang="zh-CN" sz="800" spc="15" dirty="0">
                <a:solidFill>
                  <a:srgbClr val="a5a5a5"/>
                </a:solidFill>
                <a:latin typeface="Arial"/>
                <a:cs typeface="Arial"/>
              </a:rPr>
              <a:t> </a:t>
            </a:r>
            <a:r>
              <a:rPr lang="en-US" altLang="zh-CN" sz="800" dirty="0">
                <a:solidFill>
                  <a:srgbClr val="a5a5a5"/>
                </a:solidFill>
                <a:latin typeface="Arial"/>
                <a:ea typeface="Arial"/>
              </a:rPr>
              <a:t>liability</a:t>
            </a:r>
            <a:r>
              <a:rPr lang="en-US" altLang="zh-CN" sz="800" spc="10" dirty="0">
                <a:solidFill>
                  <a:srgbClr val="a5a5a5"/>
                </a:solidFill>
                <a:latin typeface="Arial"/>
                <a:cs typeface="Arial"/>
              </a:rPr>
              <a:t> </a:t>
            </a:r>
            <a:r>
              <a:rPr lang="en-US" altLang="zh-CN" sz="800" dirty="0">
                <a:solidFill>
                  <a:srgbClr val="a5a5a5"/>
                </a:solidFill>
                <a:latin typeface="Arial"/>
                <a:ea typeface="Arial"/>
              </a:rPr>
              <a:t>audit</a:t>
            </a:r>
            <a:r>
              <a:rPr lang="en-US" altLang="zh-CN" sz="800" spc="10" dirty="0">
                <a:solidFill>
                  <a:srgbClr val="a5a5a5"/>
                </a:solidFill>
                <a:latin typeface="Arial"/>
                <a:cs typeface="Arial"/>
              </a:rPr>
              <a:t> </a:t>
            </a:r>
            <a:r>
              <a:rPr lang="en-US" altLang="zh-CN" sz="800" dirty="0">
                <a:solidFill>
                  <a:srgbClr val="a5a5a5"/>
                </a:solidFill>
                <a:latin typeface="Arial"/>
                <a:ea typeface="Arial"/>
              </a:rPr>
              <a:t>corporation</a:t>
            </a:r>
            <a:r>
              <a:rPr lang="en-US" altLang="zh-CN" sz="800" spc="15" dirty="0">
                <a:solidFill>
                  <a:srgbClr val="a5a5a5"/>
                </a:solidFill>
                <a:latin typeface="Arial"/>
                <a:cs typeface="Arial"/>
              </a:rPr>
              <a:t> </a:t>
            </a:r>
            <a:r>
              <a:rPr lang="en-US" altLang="zh-CN" sz="800" dirty="0">
                <a:solidFill>
                  <a:srgbClr val="a5a5a5"/>
                </a:solidFill>
                <a:latin typeface="Arial"/>
                <a:ea typeface="Arial"/>
              </a:rPr>
              <a:t>incorporated</a:t>
            </a:r>
            <a:r>
              <a:rPr lang="en-US" altLang="zh-CN" sz="800" spc="10" dirty="0">
                <a:solidFill>
                  <a:srgbClr val="a5a5a5"/>
                </a:solidFill>
                <a:latin typeface="Arial"/>
                <a:cs typeface="Arial"/>
              </a:rPr>
              <a:t> </a:t>
            </a:r>
            <a:r>
              <a:rPr lang="en-US" altLang="zh-CN" sz="800" dirty="0">
                <a:solidFill>
                  <a:srgbClr val="a5a5a5"/>
                </a:solidFill>
                <a:latin typeface="Arial"/>
                <a:ea typeface="Arial"/>
              </a:rPr>
              <a:t>under</a:t>
            </a:r>
            <a:r>
              <a:rPr lang="en-US" altLang="zh-CN" sz="800" spc="15" dirty="0">
                <a:solidFill>
                  <a:srgbClr val="a5a5a5"/>
                </a:solidFill>
                <a:latin typeface="Arial"/>
                <a:cs typeface="Arial"/>
              </a:rPr>
              <a:t> </a:t>
            </a:r>
            <a:r>
              <a:rPr lang="en-US" altLang="zh-CN" sz="800" dirty="0">
                <a:solidFill>
                  <a:srgbClr val="a5a5a5"/>
                </a:solidFill>
                <a:latin typeface="Arial"/>
                <a:ea typeface="Arial"/>
              </a:rPr>
              <a:t>the</a:t>
            </a:r>
            <a:r>
              <a:rPr lang="en-US" altLang="zh-CN" sz="800" spc="10" dirty="0">
                <a:solidFill>
                  <a:srgbClr val="a5a5a5"/>
                </a:solidFill>
                <a:latin typeface="Arial"/>
                <a:cs typeface="Arial"/>
              </a:rPr>
              <a:t> </a:t>
            </a:r>
            <a:r>
              <a:rPr lang="en-US" altLang="zh-CN" sz="800" dirty="0">
                <a:solidFill>
                  <a:srgbClr val="a5a5a5"/>
                </a:solidFill>
                <a:latin typeface="Arial"/>
                <a:ea typeface="Arial"/>
              </a:rPr>
              <a:t>Japanese</a:t>
            </a:r>
            <a:r>
              <a:rPr lang="en-US" altLang="zh-CN" sz="800" spc="15" dirty="0">
                <a:solidFill>
                  <a:srgbClr val="a5a5a5"/>
                </a:solidFill>
                <a:latin typeface="Arial"/>
                <a:cs typeface="Arial"/>
              </a:rPr>
              <a:t> </a:t>
            </a:r>
            <a:r>
              <a:rPr lang="en-US" altLang="zh-CN" sz="800" dirty="0">
                <a:solidFill>
                  <a:srgbClr val="a5a5a5"/>
                </a:solidFill>
                <a:latin typeface="Arial"/>
                <a:ea typeface="Arial"/>
              </a:rPr>
              <a:t>Certified</a:t>
            </a:r>
            <a:r>
              <a:rPr lang="en-US" altLang="zh-CN" sz="800" spc="10" dirty="0">
                <a:solidFill>
                  <a:srgbClr val="a5a5a5"/>
                </a:solidFill>
                <a:latin typeface="Arial"/>
                <a:cs typeface="Arial"/>
              </a:rPr>
              <a:t> </a:t>
            </a:r>
            <a:r>
              <a:rPr lang="en-US" altLang="zh-CN" sz="800" dirty="0">
                <a:solidFill>
                  <a:srgbClr val="a5a5a5"/>
                </a:solidFill>
                <a:latin typeface="Arial"/>
                <a:ea typeface="Arial"/>
              </a:rPr>
              <a:t>Public</a:t>
            </a:r>
            <a:r>
              <a:rPr lang="en-US" altLang="zh-CN" sz="800" spc="15" dirty="0">
                <a:solidFill>
                  <a:srgbClr val="a5a5a5"/>
                </a:solidFill>
                <a:latin typeface="Arial"/>
                <a:cs typeface="Arial"/>
              </a:rPr>
              <a:t> </a:t>
            </a:r>
            <a:r>
              <a:rPr lang="en-US" altLang="zh-CN" sz="800" dirty="0">
                <a:solidFill>
                  <a:srgbClr val="a5a5a5"/>
                </a:solidFill>
                <a:latin typeface="Arial"/>
                <a:ea typeface="Arial"/>
              </a:rPr>
              <a:t>Accountants</a:t>
            </a:r>
            <a:r>
              <a:rPr lang="en-US" altLang="zh-CN" sz="800" spc="10" dirty="0">
                <a:solidFill>
                  <a:srgbClr val="a5a5a5"/>
                </a:solidFill>
                <a:latin typeface="Arial"/>
                <a:cs typeface="Arial"/>
              </a:rPr>
              <a:t> </a:t>
            </a:r>
            <a:r>
              <a:rPr lang="en-US" altLang="zh-CN" sz="800" dirty="0">
                <a:solidFill>
                  <a:srgbClr val="a5a5a5"/>
                </a:solidFill>
                <a:latin typeface="Arial"/>
                <a:ea typeface="Arial"/>
              </a:rPr>
              <a:t>Law</a:t>
            </a:r>
            <a:r>
              <a:rPr lang="en-US" altLang="zh-CN" sz="800" spc="10" dirty="0">
                <a:solidFill>
                  <a:srgbClr val="a5a5a5"/>
                </a:solidFill>
                <a:latin typeface="Arial"/>
                <a:cs typeface="Arial"/>
              </a:rPr>
              <a:t> </a:t>
            </a:r>
            <a:r>
              <a:rPr lang="en-US" altLang="zh-CN" sz="800" dirty="0">
                <a:solidFill>
                  <a:srgbClr val="a5a5a5"/>
                </a:solidFill>
                <a:latin typeface="Arial"/>
                <a:ea typeface="Arial"/>
              </a:rPr>
              <a:t>and</a:t>
            </a:r>
            <a:r>
              <a:rPr lang="en-US" altLang="zh-CN" sz="800" spc="15" dirty="0">
                <a:solidFill>
                  <a:srgbClr val="a5a5a5"/>
                </a:solidFill>
                <a:latin typeface="Arial"/>
                <a:cs typeface="Arial"/>
              </a:rPr>
              <a:t> </a:t>
            </a:r>
            <a:r>
              <a:rPr lang="en-US" altLang="zh-CN" sz="800" dirty="0">
                <a:solidFill>
                  <a:srgbClr val="a5a5a5"/>
                </a:solidFill>
                <a:latin typeface="Arial"/>
                <a:ea typeface="Arial"/>
              </a:rPr>
              <a:t>a</a:t>
            </a:r>
            <a:r>
              <a:rPr lang="en-US" altLang="zh-CN" sz="800" spc="10" dirty="0">
                <a:solidFill>
                  <a:srgbClr val="a5a5a5"/>
                </a:solidFill>
                <a:latin typeface="Arial"/>
                <a:cs typeface="Arial"/>
              </a:rPr>
              <a:t> </a:t>
            </a:r>
            <a:r>
              <a:rPr lang="en-US" altLang="zh-CN" sz="800" dirty="0">
                <a:solidFill>
                  <a:srgbClr val="a5a5a5"/>
                </a:solidFill>
                <a:latin typeface="Arial"/>
                <a:ea typeface="Arial"/>
              </a:rPr>
              <a:t>member</a:t>
            </a:r>
            <a:r>
              <a:rPr lang="en-US" altLang="zh-CN" sz="800" spc="15" dirty="0">
                <a:solidFill>
                  <a:srgbClr val="a5a5a5"/>
                </a:solidFill>
                <a:latin typeface="Arial"/>
                <a:cs typeface="Arial"/>
              </a:rPr>
              <a:t> </a:t>
            </a:r>
            <a:r>
              <a:rPr lang="en-US" altLang="zh-CN" sz="800" dirty="0">
                <a:solidFill>
                  <a:srgbClr val="a5a5a5"/>
                </a:solidFill>
                <a:latin typeface="Arial"/>
                <a:ea typeface="Arial"/>
              </a:rPr>
              <a:t>firm</a:t>
            </a:r>
            <a:r>
              <a:rPr lang="en-US" altLang="zh-CN" sz="800" spc="10" dirty="0">
                <a:solidFill>
                  <a:srgbClr val="a5a5a5"/>
                </a:solidFill>
                <a:latin typeface="Arial"/>
                <a:cs typeface="Arial"/>
              </a:rPr>
              <a:t> </a:t>
            </a:r>
            <a:r>
              <a:rPr lang="en-US" altLang="zh-CN" sz="800" dirty="0">
                <a:solidFill>
                  <a:srgbClr val="a5a5a5"/>
                </a:solidFill>
                <a:latin typeface="Arial"/>
                <a:ea typeface="Arial"/>
              </a:rPr>
              <a:t>of</a:t>
            </a:r>
            <a:r>
              <a:rPr lang="en-US" altLang="zh-CN" sz="800" spc="15" dirty="0">
                <a:solidFill>
                  <a:srgbClr val="a5a5a5"/>
                </a:solidFill>
                <a:latin typeface="Arial"/>
                <a:cs typeface="Arial"/>
              </a:rPr>
              <a:t> </a:t>
            </a:r>
            <a:r>
              <a:rPr lang="en-US" altLang="zh-CN" sz="800" dirty="0">
                <a:solidFill>
                  <a:srgbClr val="a5a5a5"/>
                </a:solidFill>
                <a:latin typeface="Arial"/>
                <a:ea typeface="Arial"/>
              </a:rPr>
              <a:t>the</a:t>
            </a:r>
            <a:r>
              <a:rPr lang="en-US" altLang="zh-CN" sz="800" spc="10" dirty="0">
                <a:solidFill>
                  <a:srgbClr val="a5a5a5"/>
                </a:solidFill>
                <a:latin typeface="Arial"/>
                <a:cs typeface="Arial"/>
              </a:rPr>
              <a:t> </a:t>
            </a:r>
            <a:r>
              <a:rPr lang="en-US" altLang="zh-CN" sz="800" dirty="0">
                <a:solidFill>
                  <a:srgbClr val="a5a5a5"/>
                </a:solidFill>
                <a:latin typeface="Arial"/>
                <a:ea typeface="Arial"/>
              </a:rPr>
              <a:t>KPMG</a:t>
            </a:r>
            <a:r>
              <a:rPr lang="en-US" altLang="zh-CN" sz="800" dirty="0">
                <a:solidFill>
                  <a:srgbClr val="a5a5a5"/>
                </a:solidFill>
                <a:latin typeface="Arial"/>
                <a:cs typeface="Arial"/>
              </a:rPr>
              <a:t> </a:t>
            </a:r>
            <a:r>
              <a:rPr lang="en-US" altLang="zh-CN" sz="800" dirty="0">
                <a:solidFill>
                  <a:srgbClr val="a5a5a5"/>
                </a:solidFill>
                <a:latin typeface="Arial"/>
                <a:ea typeface="Arial"/>
              </a:rPr>
              <a:t>network</a:t>
            </a:r>
            <a:r>
              <a:rPr lang="en-US" altLang="zh-CN" sz="800" spc="10" dirty="0">
                <a:solidFill>
                  <a:srgbClr val="a5a5a5"/>
                </a:solidFill>
                <a:latin typeface="Arial"/>
                <a:cs typeface="Arial"/>
              </a:rPr>
              <a:t> </a:t>
            </a:r>
            <a:r>
              <a:rPr lang="en-US" altLang="zh-CN" sz="800" dirty="0">
                <a:solidFill>
                  <a:srgbClr val="a5a5a5"/>
                </a:solidFill>
                <a:latin typeface="Arial"/>
                <a:ea typeface="Arial"/>
              </a:rPr>
              <a:t>of</a:t>
            </a:r>
            <a:r>
              <a:rPr lang="en-US" altLang="zh-CN" sz="800" spc="15" dirty="0">
                <a:solidFill>
                  <a:srgbClr val="a5a5a5"/>
                </a:solidFill>
                <a:latin typeface="Arial"/>
                <a:cs typeface="Arial"/>
              </a:rPr>
              <a:t> </a:t>
            </a:r>
            <a:r>
              <a:rPr lang="en-US" altLang="zh-CN" sz="800" dirty="0">
                <a:solidFill>
                  <a:srgbClr val="a5a5a5"/>
                </a:solidFill>
                <a:latin typeface="Arial"/>
                <a:ea typeface="Arial"/>
              </a:rPr>
              <a:t>independent</a:t>
            </a:r>
            <a:r>
              <a:rPr lang="en-US" altLang="zh-CN" sz="800" spc="15" dirty="0">
                <a:solidFill>
                  <a:srgbClr val="a5a5a5"/>
                </a:solidFill>
                <a:latin typeface="Arial"/>
                <a:cs typeface="Arial"/>
              </a:rPr>
              <a:t> </a:t>
            </a:r>
            <a:r>
              <a:rPr lang="en-US" altLang="zh-CN" sz="800" dirty="0">
                <a:solidFill>
                  <a:srgbClr val="a5a5a5"/>
                </a:solidFill>
                <a:latin typeface="Arial"/>
                <a:ea typeface="Arial"/>
              </a:rPr>
              <a:t>member</a:t>
            </a:r>
            <a:r>
              <a:rPr lang="en-US" altLang="zh-CN" sz="800" spc="15" dirty="0">
                <a:solidFill>
                  <a:srgbClr val="a5a5a5"/>
                </a:solidFill>
                <a:latin typeface="Arial"/>
                <a:cs typeface="Arial"/>
              </a:rPr>
              <a:t> </a:t>
            </a:r>
            <a:r>
              <a:rPr lang="en-US" altLang="zh-CN" sz="800" dirty="0">
                <a:solidFill>
                  <a:srgbClr val="a5a5a5"/>
                </a:solidFill>
                <a:latin typeface="Arial"/>
                <a:ea typeface="Arial"/>
              </a:rPr>
              <a:t>firms</a:t>
            </a:r>
            <a:r>
              <a:rPr lang="en-US" altLang="zh-CN" sz="800" spc="10" dirty="0">
                <a:solidFill>
                  <a:srgbClr val="a5a5a5"/>
                </a:solidFill>
                <a:latin typeface="Arial"/>
                <a:cs typeface="Arial"/>
              </a:rPr>
              <a:t> </a:t>
            </a:r>
            <a:r>
              <a:rPr lang="en-US" altLang="zh-CN" sz="800" dirty="0">
                <a:solidFill>
                  <a:srgbClr val="a5a5a5"/>
                </a:solidFill>
                <a:latin typeface="Arial"/>
                <a:ea typeface="Arial"/>
              </a:rPr>
              <a:t>affiliated</a:t>
            </a:r>
            <a:r>
              <a:rPr lang="en-US" altLang="zh-CN" sz="800" spc="15" dirty="0">
                <a:solidFill>
                  <a:srgbClr val="a5a5a5"/>
                </a:solidFill>
                <a:latin typeface="Arial"/>
                <a:cs typeface="Arial"/>
              </a:rPr>
              <a:t> </a:t>
            </a:r>
            <a:r>
              <a:rPr lang="en-US" altLang="zh-CN" sz="800" dirty="0">
                <a:solidFill>
                  <a:srgbClr val="a5a5a5"/>
                </a:solidFill>
                <a:latin typeface="Arial"/>
                <a:ea typeface="Arial"/>
              </a:rPr>
              <a:t>with</a:t>
            </a:r>
            <a:r>
              <a:rPr lang="en-US" altLang="zh-CN" sz="800" spc="15" dirty="0">
                <a:solidFill>
                  <a:srgbClr val="a5a5a5"/>
                </a:solidFill>
                <a:latin typeface="Arial"/>
                <a:cs typeface="Arial"/>
              </a:rPr>
              <a:t> </a:t>
            </a:r>
            <a:r>
              <a:rPr lang="en-US" altLang="zh-CN" sz="800" dirty="0">
                <a:solidFill>
                  <a:srgbClr val="a5a5a5"/>
                </a:solidFill>
                <a:latin typeface="Arial"/>
                <a:ea typeface="Arial"/>
              </a:rPr>
              <a:t>KPMG</a:t>
            </a:r>
            <a:r>
              <a:rPr lang="en-US" altLang="zh-CN" sz="800" spc="15" dirty="0">
                <a:solidFill>
                  <a:srgbClr val="a5a5a5"/>
                </a:solidFill>
                <a:latin typeface="Arial"/>
                <a:cs typeface="Arial"/>
              </a:rPr>
              <a:t> </a:t>
            </a:r>
            <a:r>
              <a:rPr lang="en-US" altLang="zh-CN" sz="800" dirty="0">
                <a:solidFill>
                  <a:srgbClr val="a5a5a5"/>
                </a:solidFill>
                <a:latin typeface="Arial"/>
                <a:ea typeface="Arial"/>
              </a:rPr>
              <a:t>International</a:t>
            </a:r>
            <a:r>
              <a:rPr lang="en-US" altLang="zh-CN" sz="800" spc="15" dirty="0">
                <a:solidFill>
                  <a:srgbClr val="a5a5a5"/>
                </a:solidFill>
                <a:latin typeface="Arial"/>
                <a:cs typeface="Arial"/>
              </a:rPr>
              <a:t> </a:t>
            </a:r>
            <a:r>
              <a:rPr lang="en-US" altLang="zh-CN" sz="800" dirty="0">
                <a:solidFill>
                  <a:srgbClr val="a5a5a5"/>
                </a:solidFill>
                <a:latin typeface="Arial"/>
                <a:ea typeface="Arial"/>
              </a:rPr>
              <a:t>Cooperative</a:t>
            </a:r>
            <a:r>
              <a:rPr lang="en-US" altLang="zh-CN" sz="800" spc="10" dirty="0">
                <a:solidFill>
                  <a:srgbClr val="a5a5a5"/>
                </a:solidFill>
                <a:latin typeface="Arial"/>
                <a:cs typeface="Arial"/>
              </a:rPr>
              <a:t> </a:t>
            </a:r>
            <a:r>
              <a:rPr lang="en-US" altLang="zh-CN" sz="800" dirty="0">
                <a:solidFill>
                  <a:srgbClr val="a5a5a5"/>
                </a:solidFill>
                <a:latin typeface="Arial"/>
                <a:ea typeface="Arial"/>
              </a:rPr>
              <a:t>(“KPMG</a:t>
            </a:r>
            <a:r>
              <a:rPr lang="en-US" altLang="zh-CN" sz="800" spc="15" dirty="0">
                <a:solidFill>
                  <a:srgbClr val="a5a5a5"/>
                </a:solidFill>
                <a:latin typeface="Arial"/>
                <a:cs typeface="Arial"/>
              </a:rPr>
              <a:t> </a:t>
            </a:r>
            <a:r>
              <a:rPr lang="en-US" altLang="zh-CN" sz="800" dirty="0">
                <a:solidFill>
                  <a:srgbClr val="a5a5a5"/>
                </a:solidFill>
                <a:latin typeface="Arial"/>
                <a:ea typeface="Arial"/>
              </a:rPr>
              <a:t>International”),</a:t>
            </a:r>
            <a:r>
              <a:rPr lang="en-US" altLang="zh-CN" sz="800" spc="15" dirty="0">
                <a:solidFill>
                  <a:srgbClr val="a5a5a5"/>
                </a:solidFill>
                <a:latin typeface="Arial"/>
                <a:cs typeface="Arial"/>
              </a:rPr>
              <a:t> </a:t>
            </a:r>
            <a:r>
              <a:rPr lang="en-US" altLang="zh-CN" sz="800" dirty="0">
                <a:solidFill>
                  <a:srgbClr val="a5a5a5"/>
                </a:solidFill>
                <a:latin typeface="Arial"/>
                <a:ea typeface="Arial"/>
              </a:rPr>
              <a:t>a</a:t>
            </a:r>
            <a:r>
              <a:rPr lang="en-US" altLang="zh-CN" sz="800" spc="15" dirty="0">
                <a:solidFill>
                  <a:srgbClr val="a5a5a5"/>
                </a:solidFill>
                <a:latin typeface="Arial"/>
                <a:cs typeface="Arial"/>
              </a:rPr>
              <a:t> </a:t>
            </a:r>
            <a:r>
              <a:rPr lang="en-US" altLang="zh-CN" sz="800" dirty="0">
                <a:solidFill>
                  <a:srgbClr val="a5a5a5"/>
                </a:solidFill>
                <a:latin typeface="Arial"/>
                <a:ea typeface="Arial"/>
              </a:rPr>
              <a:t>Swiss</a:t>
            </a:r>
            <a:r>
              <a:rPr lang="en-US" altLang="zh-CN" sz="800" spc="10" dirty="0">
                <a:solidFill>
                  <a:srgbClr val="a5a5a5"/>
                </a:solidFill>
                <a:latin typeface="Arial"/>
                <a:cs typeface="Arial"/>
              </a:rPr>
              <a:t> </a:t>
            </a:r>
            <a:r>
              <a:rPr lang="en-US" altLang="zh-CN" sz="800" dirty="0">
                <a:solidFill>
                  <a:srgbClr val="a5a5a5"/>
                </a:solidFill>
                <a:latin typeface="Arial"/>
                <a:ea typeface="Arial"/>
              </a:rPr>
              <a:t>entity.</a:t>
            </a:r>
            <a:r>
              <a:rPr lang="en-US" altLang="zh-CN" sz="800" spc="15" dirty="0">
                <a:solidFill>
                  <a:srgbClr val="a5a5a5"/>
                </a:solidFill>
                <a:latin typeface="Arial"/>
                <a:cs typeface="Arial"/>
              </a:rPr>
              <a:t> </a:t>
            </a:r>
            <a:r>
              <a:rPr lang="en-US" altLang="zh-CN" sz="800" dirty="0">
                <a:solidFill>
                  <a:srgbClr val="a5a5a5"/>
                </a:solidFill>
                <a:latin typeface="Arial"/>
                <a:ea typeface="Arial"/>
              </a:rPr>
              <a:t>All</a:t>
            </a:r>
            <a:r>
              <a:rPr lang="en-US" altLang="zh-CN" sz="800" spc="15" dirty="0">
                <a:solidFill>
                  <a:srgbClr val="a5a5a5"/>
                </a:solidFill>
                <a:latin typeface="Arial"/>
                <a:cs typeface="Arial"/>
              </a:rPr>
              <a:t> </a:t>
            </a:r>
            <a:r>
              <a:rPr lang="en-US" altLang="zh-CN" sz="800" dirty="0">
                <a:solidFill>
                  <a:srgbClr val="a5a5a5"/>
                </a:solidFill>
                <a:latin typeface="Arial"/>
                <a:ea typeface="Arial"/>
              </a:rPr>
              <a:t>rights</a:t>
            </a:r>
            <a:r>
              <a:rPr lang="en-US" altLang="zh-CN" sz="800" spc="15" dirty="0">
                <a:solidFill>
                  <a:srgbClr val="a5a5a5"/>
                </a:solidFill>
                <a:latin typeface="Arial"/>
                <a:cs typeface="Arial"/>
              </a:rPr>
              <a:t> </a:t>
            </a:r>
            <a:r>
              <a:rPr lang="en-US" altLang="zh-CN" sz="800" dirty="0">
                <a:solidFill>
                  <a:srgbClr val="a5a5a5"/>
                </a:solidFill>
                <a:latin typeface="Arial"/>
                <a:ea typeface="Arial"/>
              </a:rPr>
              <a:t>reserved.</a:t>
            </a:r>
          </a:p>
          <a:p>
            <a:pPr>
              <a:lnSpc>
                <a:spcPts val="605"/>
              </a:lnSpc>
            </a:pPr>
            <a:endParaRPr lang="en-US" dirty="0" smtClean="0"/>
          </a:p>
          <a:p>
            <a:pPr marL="0">
              <a:lnSpc>
                <a:spcPct val="100000"/>
              </a:lnSpc>
            </a:pPr>
            <a:r>
              <a:rPr lang="en-US" altLang="zh-CN" sz="800" dirty="0">
                <a:solidFill>
                  <a:srgbClr val="a5a5a5"/>
                </a:solidFill>
                <a:latin typeface="Arial"/>
                <a:ea typeface="Arial"/>
              </a:rPr>
              <a:t>The</a:t>
            </a:r>
            <a:r>
              <a:rPr lang="en-US" altLang="zh-CN" sz="800" spc="10" dirty="0">
                <a:solidFill>
                  <a:srgbClr val="a5a5a5"/>
                </a:solidFill>
                <a:latin typeface="Arial"/>
                <a:cs typeface="Arial"/>
              </a:rPr>
              <a:t> </a:t>
            </a:r>
            <a:r>
              <a:rPr lang="en-US" altLang="zh-CN" sz="800" dirty="0">
                <a:solidFill>
                  <a:srgbClr val="a5a5a5"/>
                </a:solidFill>
                <a:latin typeface="Arial"/>
                <a:ea typeface="Arial"/>
              </a:rPr>
              <a:t>KPMG</a:t>
            </a:r>
            <a:r>
              <a:rPr lang="en-US" altLang="zh-CN" sz="800" spc="15" dirty="0">
                <a:solidFill>
                  <a:srgbClr val="a5a5a5"/>
                </a:solidFill>
                <a:latin typeface="Arial"/>
                <a:cs typeface="Arial"/>
              </a:rPr>
              <a:t> </a:t>
            </a:r>
            <a:r>
              <a:rPr lang="en-US" altLang="zh-CN" sz="800" dirty="0">
                <a:solidFill>
                  <a:srgbClr val="a5a5a5"/>
                </a:solidFill>
                <a:latin typeface="Arial"/>
                <a:ea typeface="Arial"/>
              </a:rPr>
              <a:t>name</a:t>
            </a:r>
            <a:r>
              <a:rPr lang="en-US" altLang="zh-CN" sz="800" spc="10" dirty="0">
                <a:solidFill>
                  <a:srgbClr val="a5a5a5"/>
                </a:solidFill>
                <a:latin typeface="Arial"/>
                <a:cs typeface="Arial"/>
              </a:rPr>
              <a:t> </a:t>
            </a:r>
            <a:r>
              <a:rPr lang="en-US" altLang="zh-CN" sz="800" dirty="0">
                <a:solidFill>
                  <a:srgbClr val="a5a5a5"/>
                </a:solidFill>
                <a:latin typeface="Arial"/>
                <a:ea typeface="Arial"/>
              </a:rPr>
              <a:t>and</a:t>
            </a:r>
            <a:r>
              <a:rPr lang="en-US" altLang="zh-CN" sz="800" spc="15" dirty="0">
                <a:solidFill>
                  <a:srgbClr val="a5a5a5"/>
                </a:solidFill>
                <a:latin typeface="Arial"/>
                <a:cs typeface="Arial"/>
              </a:rPr>
              <a:t> </a:t>
            </a:r>
            <a:r>
              <a:rPr lang="en-US" altLang="zh-CN" sz="800" dirty="0">
                <a:solidFill>
                  <a:srgbClr val="a5a5a5"/>
                </a:solidFill>
                <a:latin typeface="Arial"/>
                <a:ea typeface="Arial"/>
              </a:rPr>
              <a:t>logo</a:t>
            </a:r>
            <a:r>
              <a:rPr lang="en-US" altLang="zh-CN" sz="800" spc="10" dirty="0">
                <a:solidFill>
                  <a:srgbClr val="a5a5a5"/>
                </a:solidFill>
                <a:latin typeface="Arial"/>
                <a:cs typeface="Arial"/>
              </a:rPr>
              <a:t> </a:t>
            </a:r>
            <a:r>
              <a:rPr lang="en-US" altLang="zh-CN" sz="800" dirty="0">
                <a:solidFill>
                  <a:srgbClr val="a5a5a5"/>
                </a:solidFill>
                <a:latin typeface="Arial"/>
                <a:ea typeface="Arial"/>
              </a:rPr>
              <a:t>are</a:t>
            </a:r>
            <a:r>
              <a:rPr lang="en-US" altLang="zh-CN" sz="800" spc="15" dirty="0">
                <a:solidFill>
                  <a:srgbClr val="a5a5a5"/>
                </a:solidFill>
                <a:latin typeface="Arial"/>
                <a:cs typeface="Arial"/>
              </a:rPr>
              <a:t> </a:t>
            </a:r>
            <a:r>
              <a:rPr lang="en-US" altLang="zh-CN" sz="800" dirty="0">
                <a:solidFill>
                  <a:srgbClr val="a5a5a5"/>
                </a:solidFill>
                <a:latin typeface="Arial"/>
                <a:ea typeface="Arial"/>
              </a:rPr>
              <a:t>registered</a:t>
            </a:r>
            <a:r>
              <a:rPr lang="en-US" altLang="zh-CN" sz="800" spc="10" dirty="0">
                <a:solidFill>
                  <a:srgbClr val="a5a5a5"/>
                </a:solidFill>
                <a:latin typeface="Arial"/>
                <a:cs typeface="Arial"/>
              </a:rPr>
              <a:t> </a:t>
            </a:r>
            <a:r>
              <a:rPr lang="en-US" altLang="zh-CN" sz="800" dirty="0">
                <a:solidFill>
                  <a:srgbClr val="a5a5a5"/>
                </a:solidFill>
                <a:latin typeface="Arial"/>
                <a:ea typeface="Arial"/>
              </a:rPr>
              <a:t>trademarks</a:t>
            </a:r>
            <a:r>
              <a:rPr lang="en-US" altLang="zh-CN" sz="800" spc="15" dirty="0">
                <a:solidFill>
                  <a:srgbClr val="a5a5a5"/>
                </a:solidFill>
                <a:latin typeface="Arial"/>
                <a:cs typeface="Arial"/>
              </a:rPr>
              <a:t> </a:t>
            </a:r>
            <a:r>
              <a:rPr lang="en-US" altLang="zh-CN" sz="800" dirty="0">
                <a:solidFill>
                  <a:srgbClr val="a5a5a5"/>
                </a:solidFill>
                <a:latin typeface="Arial"/>
                <a:ea typeface="Arial"/>
              </a:rPr>
              <a:t>or</a:t>
            </a:r>
            <a:r>
              <a:rPr lang="en-US" altLang="zh-CN" sz="800" spc="10" dirty="0">
                <a:solidFill>
                  <a:srgbClr val="a5a5a5"/>
                </a:solidFill>
                <a:latin typeface="Arial"/>
                <a:cs typeface="Arial"/>
              </a:rPr>
              <a:t> </a:t>
            </a:r>
            <a:r>
              <a:rPr lang="en-US" altLang="zh-CN" sz="800" dirty="0">
                <a:solidFill>
                  <a:srgbClr val="a5a5a5"/>
                </a:solidFill>
                <a:latin typeface="Arial"/>
                <a:ea typeface="Arial"/>
              </a:rPr>
              <a:t>trademarks</a:t>
            </a:r>
            <a:r>
              <a:rPr lang="en-US" altLang="zh-CN" sz="800" spc="15" dirty="0">
                <a:solidFill>
                  <a:srgbClr val="a5a5a5"/>
                </a:solidFill>
                <a:latin typeface="Arial"/>
                <a:cs typeface="Arial"/>
              </a:rPr>
              <a:t> </a:t>
            </a:r>
            <a:r>
              <a:rPr lang="en-US" altLang="zh-CN" sz="800" dirty="0">
                <a:solidFill>
                  <a:srgbClr val="a5a5a5"/>
                </a:solidFill>
                <a:latin typeface="Arial"/>
                <a:ea typeface="Arial"/>
              </a:rPr>
              <a:t>of</a:t>
            </a:r>
            <a:r>
              <a:rPr lang="en-US" altLang="zh-CN" sz="800" spc="10" dirty="0">
                <a:solidFill>
                  <a:srgbClr val="a5a5a5"/>
                </a:solidFill>
                <a:latin typeface="Arial"/>
                <a:cs typeface="Arial"/>
              </a:rPr>
              <a:t> </a:t>
            </a:r>
            <a:r>
              <a:rPr lang="en-US" altLang="zh-CN" sz="800" dirty="0">
                <a:solidFill>
                  <a:srgbClr val="a5a5a5"/>
                </a:solidFill>
                <a:latin typeface="Arial"/>
                <a:ea typeface="Arial"/>
              </a:rPr>
              <a:t>KPMG</a:t>
            </a:r>
            <a:r>
              <a:rPr lang="en-US" altLang="zh-CN" sz="800" spc="15" dirty="0">
                <a:solidFill>
                  <a:srgbClr val="a5a5a5"/>
                </a:solidFill>
                <a:latin typeface="Arial"/>
                <a:cs typeface="Arial"/>
              </a:rPr>
              <a:t> </a:t>
            </a:r>
            <a:r>
              <a:rPr lang="en-US" altLang="zh-CN" sz="800" dirty="0">
                <a:solidFill>
                  <a:srgbClr val="a5a5a5"/>
                </a:solidFill>
                <a:latin typeface="Arial"/>
                <a:ea typeface="Arial"/>
              </a:rPr>
              <a:t>International.</a:t>
            </a:r>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000"/>
              </a:lnSpc>
            </a:pPr>
            <a:endParaRPr lang="en-US" dirty="0" smtClean="0"/>
          </a:p>
          <a:p>
            <a:pPr>
              <a:lnSpc>
                <a:spcPts val="1255"/>
              </a:lnSpc>
            </a:pPr>
            <a:endParaRPr lang="en-US" dirty="0" smtClean="0"/>
          </a:p>
          <a:p>
            <a:pPr marL="0" indent="2265855">
              <a:lnSpc>
                <a:spcPct val="100000"/>
              </a:lnSpc>
            </a:pPr>
            <a:r>
              <a:rPr lang="en-US" altLang="zh-CN" sz="600" b="1" dirty="0">
                <a:solidFill>
                  <a:srgbClr val="000000"/>
                </a:solidFill>
                <a:latin typeface="Arial"/>
                <a:ea typeface="Arial"/>
              </a:rPr>
              <a:t>Document</a:t>
            </a:r>
            <a:r>
              <a:rPr lang="en-US" altLang="zh-CN" sz="600" b="1" dirty="0">
                <a:solidFill>
                  <a:srgbClr val="000000"/>
                </a:solidFill>
                <a:latin typeface="Arial"/>
                <a:cs typeface="Arial"/>
              </a:rPr>
              <a:t> </a:t>
            </a:r>
            <a:r>
              <a:rPr lang="en-US" altLang="zh-CN" sz="600" b="1" dirty="0">
                <a:solidFill>
                  <a:srgbClr val="000000"/>
                </a:solidFill>
                <a:latin typeface="Arial"/>
                <a:ea typeface="Arial"/>
              </a:rPr>
              <a:t>Classification:</a:t>
            </a:r>
            <a:r>
              <a:rPr lang="en-US" altLang="zh-CN" sz="600" b="1" dirty="0">
                <a:solidFill>
                  <a:srgbClr val="000000"/>
                </a:solidFill>
                <a:latin typeface="Arial"/>
                <a:cs typeface="Arial"/>
              </a:rPr>
              <a:t> </a:t>
            </a:r>
            <a:r>
              <a:rPr lang="en-US" altLang="zh-CN" sz="600" b="1" dirty="0">
                <a:solidFill>
                  <a:srgbClr val="000000"/>
                </a:solidFill>
                <a:latin typeface="Arial"/>
                <a:ea typeface="Arial"/>
              </a:rPr>
              <a:t>KPMG</a:t>
            </a:r>
            <a:r>
              <a:rPr lang="en-US" altLang="zh-CN" sz="600" spc="-15" b="1" dirty="0">
                <a:solidFill>
                  <a:srgbClr val="000000"/>
                </a:solidFill>
                <a:latin typeface="Arial"/>
                <a:cs typeface="Arial"/>
              </a:rPr>
              <a:t> </a:t>
            </a:r>
            <a:r>
              <a:rPr lang="en-US" altLang="zh-CN" sz="600" b="1" dirty="0">
                <a:solidFill>
                  <a:srgbClr val="000000"/>
                </a:solidFill>
                <a:latin typeface="Arial"/>
                <a:ea typeface="Arial"/>
              </a:rPr>
              <a:t>Confidential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Macintosh PowerPoint</Application>
  <PresentationFormat>On-screen Show (4:3)</PresentationFormat>
  <Paragraphs>0</Paragraphs>
  <Slides>1</Slides>
  <Notes>0</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cp:revision>
  <dcterms:created xsi:type="dcterms:W3CDTF">2011-01-21T15:00:27Z</dcterms:created>
  <dcterms:modified xsi:type="dcterms:W3CDTF">2011-01-21T15:01:14Z</dcterms:modified>
</cp:coreProperties>
</file>